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60"/>
  </p:notesMasterIdLst>
  <p:handoutMasterIdLst>
    <p:handoutMasterId r:id="rId61"/>
  </p:handoutMasterIdLst>
  <p:sldIdLst>
    <p:sldId id="446" r:id="rId2"/>
    <p:sldId id="447" r:id="rId3"/>
    <p:sldId id="292" r:id="rId4"/>
    <p:sldId id="293" r:id="rId5"/>
    <p:sldId id="294" r:id="rId6"/>
    <p:sldId id="449" r:id="rId7"/>
    <p:sldId id="303" r:id="rId8"/>
    <p:sldId id="450" r:id="rId9"/>
    <p:sldId id="451" r:id="rId10"/>
    <p:sldId id="452" r:id="rId11"/>
    <p:sldId id="337" r:id="rId12"/>
    <p:sldId id="296" r:id="rId13"/>
    <p:sldId id="394" r:id="rId14"/>
    <p:sldId id="297" r:id="rId15"/>
    <p:sldId id="395" r:id="rId16"/>
    <p:sldId id="298" r:id="rId17"/>
    <p:sldId id="396" r:id="rId18"/>
    <p:sldId id="397" r:id="rId19"/>
    <p:sldId id="398" r:id="rId20"/>
    <p:sldId id="399" r:id="rId21"/>
    <p:sldId id="400" r:id="rId22"/>
    <p:sldId id="401" r:id="rId23"/>
    <p:sldId id="402" r:id="rId24"/>
    <p:sldId id="454" r:id="rId25"/>
    <p:sldId id="409" r:id="rId26"/>
    <p:sldId id="406" r:id="rId27"/>
    <p:sldId id="410" r:id="rId28"/>
    <p:sldId id="433" r:id="rId29"/>
    <p:sldId id="412" r:id="rId30"/>
    <p:sldId id="424" r:id="rId31"/>
    <p:sldId id="427" r:id="rId32"/>
    <p:sldId id="428" r:id="rId33"/>
    <p:sldId id="429" r:id="rId34"/>
    <p:sldId id="430" r:id="rId35"/>
    <p:sldId id="431" r:id="rId36"/>
    <p:sldId id="425" r:id="rId37"/>
    <p:sldId id="432" r:id="rId38"/>
    <p:sldId id="455" r:id="rId39"/>
    <p:sldId id="426" r:id="rId40"/>
    <p:sldId id="442" r:id="rId41"/>
    <p:sldId id="443" r:id="rId42"/>
    <p:sldId id="444" r:id="rId43"/>
    <p:sldId id="445" r:id="rId44"/>
    <p:sldId id="453" r:id="rId45"/>
    <p:sldId id="305" r:id="rId46"/>
    <p:sldId id="306" r:id="rId47"/>
    <p:sldId id="307" r:id="rId48"/>
    <p:sldId id="308" r:id="rId49"/>
    <p:sldId id="310" r:id="rId50"/>
    <p:sldId id="315" r:id="rId51"/>
    <p:sldId id="316" r:id="rId52"/>
    <p:sldId id="311" r:id="rId53"/>
    <p:sldId id="312" r:id="rId54"/>
    <p:sldId id="313" r:id="rId55"/>
    <p:sldId id="314" r:id="rId56"/>
    <p:sldId id="317" r:id="rId57"/>
    <p:sldId id="318" r:id="rId58"/>
    <p:sldId id="319" r:id="rId5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319">
          <p15:clr>
            <a:srgbClr val="A4A3A4"/>
          </p15:clr>
        </p15:guide>
        <p15:guide id="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18E19"/>
    <a:srgbClr val="953735"/>
    <a:srgbClr val="77933C"/>
    <a:srgbClr val="F7F1FD"/>
    <a:srgbClr val="B27979"/>
    <a:srgbClr val="6DE8E2"/>
    <a:srgbClr val="AB3E3E"/>
    <a:srgbClr val="F2FFBE"/>
    <a:srgbClr val="F8FF9F"/>
    <a:srgbClr val="B7682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546" autoAdjust="0"/>
    <p:restoredTop sz="96405" autoAdjust="0"/>
  </p:normalViewPr>
  <p:slideViewPr>
    <p:cSldViewPr snapToGrid="0" showGuides="1">
      <p:cViewPr varScale="1">
        <p:scale>
          <a:sx n="122" d="100"/>
          <a:sy n="122" d="100"/>
        </p:scale>
        <p:origin x="680" y="192"/>
      </p:cViewPr>
      <p:guideLst>
        <p:guide orient="horz" pos="4319"/>
        <p:guide/>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handoutMaster" Target="handoutMasters/handoutMaster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notesMaster" Target="notesMasters/notesMaster1.xml"/><Relationship Id="rId65"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315053E6-E023-6742-A8FA-97EBE52C3A76}" type="datetimeFigureOut">
              <a:t>3/22/18</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C2AC382E-A401-0046-ACBA-43A4AF91A891}" type="slidenum">
              <a:t>‹#›</a:t>
            </a:fld>
            <a:endParaRPr lang="en-US"/>
          </a:p>
        </p:txBody>
      </p:sp>
    </p:spTree>
    <p:extLst>
      <p:ext uri="{BB962C8B-B14F-4D97-AF65-F5344CB8AC3E}">
        <p14:creationId xmlns:p14="http://schemas.microsoft.com/office/powerpoint/2010/main" val="1865083691"/>
      </p:ext>
    </p:extLst>
  </p:cSld>
  <p:clrMap bg1="lt1" tx1="dk1" bg2="lt2" tx2="dk2" accent1="accent1" accent2="accent2" accent3="accent3" accent4="accent4" accent5="accent5" accent6="accent6" hlink="hlink" folHlink="folHlink"/>
  <p:hf hdr="0" ftr="0" dt="0"/>
</p:handoutMaster>
</file>

<file path=ppt/media/image1.jpg>
</file>

<file path=ppt/media/image2.tiff>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DDA6451-0CC4-E149-B293-24342CE45DF5}" type="datetimeFigureOut">
              <a:t>3/22/18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3F70B17-F986-2949-A6DB-821697B8103E}" type="slidenum">
              <a:t>‹#›</a:t>
            </a:fld>
            <a:endParaRPr lang="en-US"/>
          </a:p>
        </p:txBody>
      </p:sp>
    </p:spTree>
    <p:extLst>
      <p:ext uri="{BB962C8B-B14F-4D97-AF65-F5344CB8AC3E}">
        <p14:creationId xmlns:p14="http://schemas.microsoft.com/office/powerpoint/2010/main" val="465823480"/>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3F70B17-F986-2949-A6DB-821697B8103E}" type="slidenum">
              <a:rPr lang="en-US"/>
              <a:t>13</a:t>
            </a:fld>
            <a:endParaRPr lang="en-US"/>
          </a:p>
        </p:txBody>
      </p:sp>
    </p:spTree>
    <p:extLst>
      <p:ext uri="{BB962C8B-B14F-4D97-AF65-F5344CB8AC3E}">
        <p14:creationId xmlns:p14="http://schemas.microsoft.com/office/powerpoint/2010/main" val="23218182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3F70B17-F986-2949-A6DB-821697B8103E}" type="slidenum">
              <a:rPr lang="en-US"/>
              <a:t>26</a:t>
            </a:fld>
            <a:endParaRPr lang="en-US"/>
          </a:p>
        </p:txBody>
      </p:sp>
    </p:spTree>
    <p:extLst>
      <p:ext uri="{BB962C8B-B14F-4D97-AF65-F5344CB8AC3E}">
        <p14:creationId xmlns:p14="http://schemas.microsoft.com/office/powerpoint/2010/main" val="23218182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3F70B17-F986-2949-A6DB-821697B8103E}" type="slidenum">
              <a:rPr lang="en-US"/>
              <a:t>55</a:t>
            </a:fld>
            <a:endParaRPr lang="en-US"/>
          </a:p>
        </p:txBody>
      </p:sp>
    </p:spTree>
    <p:extLst>
      <p:ext uri="{BB962C8B-B14F-4D97-AF65-F5344CB8AC3E}">
        <p14:creationId xmlns:p14="http://schemas.microsoft.com/office/powerpoint/2010/main" val="11272757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3F70B17-F986-2949-A6DB-821697B8103E}" type="slidenum">
              <a:rPr lang="en-US"/>
              <a:t>16</a:t>
            </a:fld>
            <a:endParaRPr lang="en-US"/>
          </a:p>
        </p:txBody>
      </p:sp>
    </p:spTree>
    <p:extLst>
      <p:ext uri="{BB962C8B-B14F-4D97-AF65-F5344CB8AC3E}">
        <p14:creationId xmlns:p14="http://schemas.microsoft.com/office/powerpoint/2010/main" val="23218182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3F70B17-F986-2949-A6DB-821697B8103E}" type="slidenum">
              <a:rPr lang="en-US"/>
              <a:t>17</a:t>
            </a:fld>
            <a:endParaRPr lang="en-US"/>
          </a:p>
        </p:txBody>
      </p:sp>
    </p:spTree>
    <p:extLst>
      <p:ext uri="{BB962C8B-B14F-4D97-AF65-F5344CB8AC3E}">
        <p14:creationId xmlns:p14="http://schemas.microsoft.com/office/powerpoint/2010/main" val="23218182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3F70B17-F986-2949-A6DB-821697B8103E}" type="slidenum">
              <a:rPr lang="en-US"/>
              <a:t>18</a:t>
            </a:fld>
            <a:endParaRPr lang="en-US"/>
          </a:p>
        </p:txBody>
      </p:sp>
    </p:spTree>
    <p:extLst>
      <p:ext uri="{BB962C8B-B14F-4D97-AF65-F5344CB8AC3E}">
        <p14:creationId xmlns:p14="http://schemas.microsoft.com/office/powerpoint/2010/main" val="23218182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3F70B17-F986-2949-A6DB-821697B8103E}" type="slidenum">
              <a:rPr lang="en-US"/>
              <a:t>19</a:t>
            </a:fld>
            <a:endParaRPr lang="en-US"/>
          </a:p>
        </p:txBody>
      </p:sp>
    </p:spTree>
    <p:extLst>
      <p:ext uri="{BB962C8B-B14F-4D97-AF65-F5344CB8AC3E}">
        <p14:creationId xmlns:p14="http://schemas.microsoft.com/office/powerpoint/2010/main" val="23218182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3F70B17-F986-2949-A6DB-821697B8103E}" type="slidenum">
              <a:rPr lang="en-US"/>
              <a:t>20</a:t>
            </a:fld>
            <a:endParaRPr lang="en-US"/>
          </a:p>
        </p:txBody>
      </p:sp>
    </p:spTree>
    <p:extLst>
      <p:ext uri="{BB962C8B-B14F-4D97-AF65-F5344CB8AC3E}">
        <p14:creationId xmlns:p14="http://schemas.microsoft.com/office/powerpoint/2010/main" val="23218182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3F70B17-F986-2949-A6DB-821697B8103E}" type="slidenum">
              <a:rPr lang="en-US"/>
              <a:t>21</a:t>
            </a:fld>
            <a:endParaRPr lang="en-US"/>
          </a:p>
        </p:txBody>
      </p:sp>
    </p:spTree>
    <p:extLst>
      <p:ext uri="{BB962C8B-B14F-4D97-AF65-F5344CB8AC3E}">
        <p14:creationId xmlns:p14="http://schemas.microsoft.com/office/powerpoint/2010/main" val="23218182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3F70B17-F986-2949-A6DB-821697B8103E}" type="slidenum">
              <a:rPr lang="en-US"/>
              <a:t>22</a:t>
            </a:fld>
            <a:endParaRPr lang="en-US"/>
          </a:p>
        </p:txBody>
      </p:sp>
    </p:spTree>
    <p:extLst>
      <p:ext uri="{BB962C8B-B14F-4D97-AF65-F5344CB8AC3E}">
        <p14:creationId xmlns:p14="http://schemas.microsoft.com/office/powerpoint/2010/main" val="23218182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3F70B17-F986-2949-A6DB-821697B8103E}" type="slidenum">
              <a:rPr lang="en-US"/>
              <a:t>23</a:t>
            </a:fld>
            <a:endParaRPr lang="en-US"/>
          </a:p>
        </p:txBody>
      </p:sp>
    </p:spTree>
    <p:extLst>
      <p:ext uri="{BB962C8B-B14F-4D97-AF65-F5344CB8AC3E}">
        <p14:creationId xmlns:p14="http://schemas.microsoft.com/office/powerpoint/2010/main" val="232181822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loud Computing Finger.jpg"/>
          <p:cNvPicPr>
            <a:picLocks noChangeAspect="1"/>
          </p:cNvPicPr>
          <p:nvPr userDrawn="1"/>
        </p:nvPicPr>
        <p:blipFill rotWithShape="1">
          <a:blip r:embed="rId2">
            <a:extLst>
              <a:ext uri="{28A0092B-C50C-407E-A947-70E740481C1C}">
                <a14:useLocalDpi xmlns:a14="http://schemas.microsoft.com/office/drawing/2010/main" val="0"/>
              </a:ext>
            </a:extLst>
          </a:blip>
          <a:srcRect l="8778" t="392" r="11435" b="-392"/>
          <a:stretch/>
        </p:blipFill>
        <p:spPr>
          <a:xfrm>
            <a:off x="0" y="3159"/>
            <a:ext cx="9144000" cy="6966110"/>
          </a:xfrm>
          <a:prstGeom prst="rect">
            <a:avLst/>
          </a:prstGeom>
        </p:spPr>
      </p:pic>
      <p:sp>
        <p:nvSpPr>
          <p:cNvPr id="2" name="Title 1"/>
          <p:cNvSpPr>
            <a:spLocks noGrp="1"/>
          </p:cNvSpPr>
          <p:nvPr>
            <p:ph type="ctrTitle" hasCustomPrompt="1"/>
          </p:nvPr>
        </p:nvSpPr>
        <p:spPr>
          <a:xfrm>
            <a:off x="0" y="2130425"/>
            <a:ext cx="9144000" cy="1470025"/>
          </a:xfrm>
          <a:solidFill>
            <a:schemeClr val="bg1">
              <a:alpha val="40000"/>
            </a:schemeClr>
          </a:solidFill>
        </p:spPr>
        <p:txBody>
          <a:bodyPr>
            <a:normAutofit/>
          </a:bodyPr>
          <a:lstStyle>
            <a:lvl1pPr>
              <a:defRPr sz="3200" baseline="0">
                <a:latin typeface="IBM Plex Sans" panose="020B0503050000000000" pitchFamily="34" charset="77"/>
                <a:cs typeface="IBM Plex Sans" panose="020B0503050000000000" pitchFamily="34" charset="77"/>
              </a:defRPr>
            </a:lvl1pPr>
          </a:lstStyle>
          <a:p>
            <a:r>
              <a:rPr lang="en-AU" dirty="0"/>
              <a:t>Cloud Computing</a:t>
            </a:r>
            <a:br>
              <a:rPr lang="en-AU" dirty="0"/>
            </a:br>
            <a:r>
              <a:rPr lang="en-AU" dirty="0"/>
              <a:t>Application Design and Development </a:t>
            </a:r>
            <a:endParaRPr lang="en-US" dirty="0"/>
          </a:p>
        </p:txBody>
      </p:sp>
      <p:sp>
        <p:nvSpPr>
          <p:cNvPr id="3" name="Subtitle 2"/>
          <p:cNvSpPr>
            <a:spLocks noGrp="1"/>
          </p:cNvSpPr>
          <p:nvPr>
            <p:ph type="subTitle" idx="1"/>
          </p:nvPr>
        </p:nvSpPr>
        <p:spPr>
          <a:xfrm>
            <a:off x="0" y="5100107"/>
            <a:ext cx="9144000" cy="1077383"/>
          </a:xfrm>
          <a:solidFill>
            <a:srgbClr val="FFFFFF">
              <a:alpha val="30000"/>
            </a:srgbClr>
          </a:solidFill>
        </p:spPr>
        <p:txBody>
          <a:bodyPr/>
          <a:lstStyle>
            <a:lvl1pPr marL="0" indent="0" algn="ctr">
              <a:buNone/>
              <a:defRPr lang="en-AU" sz="3200" kern="1200" baseline="0">
                <a:solidFill>
                  <a:schemeClr val="tx1"/>
                </a:solidFill>
                <a:latin typeface="IBM Plex Sans" panose="020B0503050000000000" pitchFamily="34" charset="77"/>
                <a:ea typeface="+mj-ea"/>
                <a:cs typeface="IBM Plex Sans" panose="020B0503050000000000" pitchFamily="34" charset="77"/>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AU"/>
              <a:t>Click to edit Master subtitle style</a:t>
            </a:r>
            <a:endParaRPr lang="en-US"/>
          </a:p>
        </p:txBody>
      </p:sp>
      <p:sp>
        <p:nvSpPr>
          <p:cNvPr id="4" name="Date Placeholder 3"/>
          <p:cNvSpPr>
            <a:spLocks noGrp="1"/>
          </p:cNvSpPr>
          <p:nvPr>
            <p:ph type="dt" sz="half" idx="10"/>
          </p:nvPr>
        </p:nvSpPr>
        <p:spPr/>
        <p:txBody>
          <a:bodyPr/>
          <a:lstStyle/>
          <a:p>
            <a:fld id="{BC0A7EC1-DA74-C642-A047-4E863ED06FE2}" type="datetime1">
              <a:t>3/23/18</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r>
              <a:rPr lang="en-US" dirty="0"/>
              <a:t>SIT737 - Service Oriented Architecture</a:t>
            </a:r>
          </a:p>
          <a:p>
            <a:endParaRPr lang="en-US" dirty="0"/>
          </a:p>
        </p:txBody>
      </p:sp>
      <p:sp>
        <p:nvSpPr>
          <p:cNvPr id="6" name="Slide Number Placeholder 5"/>
          <p:cNvSpPr>
            <a:spLocks noGrp="1"/>
          </p:cNvSpPr>
          <p:nvPr>
            <p:ph type="sldNum" sz="quarter" idx="12"/>
          </p:nvPr>
        </p:nvSpPr>
        <p:spPr/>
        <p:txBody>
          <a:bodyPr/>
          <a:lstStyle/>
          <a:p>
            <a:fld id="{BBE0A389-EB18-824A-A5ED-72ACC9A7FB5D}" type="slidenum">
              <a:t>‹#›</a:t>
            </a:fld>
            <a:endParaRPr lang="en-US"/>
          </a:p>
        </p:txBody>
      </p:sp>
    </p:spTree>
    <p:extLst>
      <p:ext uri="{BB962C8B-B14F-4D97-AF65-F5344CB8AC3E}">
        <p14:creationId xmlns:p14="http://schemas.microsoft.com/office/powerpoint/2010/main" val="33850736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BF7D312-E01E-0845-B71C-AFEFF846E991}" type="datetime1">
              <a:t>3/22/18</a:t>
            </a:fld>
            <a:endParaRPr lang="en-US"/>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BBE0A389-EB18-824A-A5ED-72ACC9A7FB5D}" type="slidenum">
              <a:t>‹#›</a:t>
            </a:fld>
            <a:endParaRPr lang="en-US"/>
          </a:p>
        </p:txBody>
      </p:sp>
    </p:spTree>
    <p:extLst>
      <p:ext uri="{BB962C8B-B14F-4D97-AF65-F5344CB8AC3E}">
        <p14:creationId xmlns:p14="http://schemas.microsoft.com/office/powerpoint/2010/main" val="30354914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AU"/>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AU"/>
              <a:t>Click to edit Master text styles</a:t>
            </a:r>
          </a:p>
        </p:txBody>
      </p:sp>
      <p:sp>
        <p:nvSpPr>
          <p:cNvPr id="5" name="Date Placeholder 4"/>
          <p:cNvSpPr>
            <a:spLocks noGrp="1"/>
          </p:cNvSpPr>
          <p:nvPr>
            <p:ph type="dt" sz="half" idx="10"/>
          </p:nvPr>
        </p:nvSpPr>
        <p:spPr/>
        <p:txBody>
          <a:bodyPr/>
          <a:lstStyle/>
          <a:p>
            <a:fld id="{C97A219C-83B0-8049-8DAC-63342C64D00F}" type="datetime1">
              <a:t>3/22/18</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BBE0A389-EB18-824A-A5ED-72ACC9A7FB5D}" type="slidenum">
              <a:t>‹#›</a:t>
            </a:fld>
            <a:endParaRPr lang="en-US"/>
          </a:p>
        </p:txBody>
      </p:sp>
    </p:spTree>
    <p:extLst>
      <p:ext uri="{BB962C8B-B14F-4D97-AF65-F5344CB8AC3E}">
        <p14:creationId xmlns:p14="http://schemas.microsoft.com/office/powerpoint/2010/main" val="29467870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AU"/>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AU"/>
              <a:t>Click to edit Master text styles</a:t>
            </a:r>
          </a:p>
        </p:txBody>
      </p:sp>
      <p:sp>
        <p:nvSpPr>
          <p:cNvPr id="5" name="Date Placeholder 4"/>
          <p:cNvSpPr>
            <a:spLocks noGrp="1"/>
          </p:cNvSpPr>
          <p:nvPr>
            <p:ph type="dt" sz="half" idx="10"/>
          </p:nvPr>
        </p:nvSpPr>
        <p:spPr/>
        <p:txBody>
          <a:bodyPr/>
          <a:lstStyle/>
          <a:p>
            <a:fld id="{C1F8DFD1-FC31-1A4E-8896-88B289182726}" type="datetime1">
              <a:t>3/22/18</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BBE0A389-EB18-824A-A5ED-72ACC9A7FB5D}" type="slidenum">
              <a:t>‹#›</a:t>
            </a:fld>
            <a:endParaRPr lang="en-US"/>
          </a:p>
        </p:txBody>
      </p:sp>
    </p:spTree>
    <p:extLst>
      <p:ext uri="{BB962C8B-B14F-4D97-AF65-F5344CB8AC3E}">
        <p14:creationId xmlns:p14="http://schemas.microsoft.com/office/powerpoint/2010/main" val="49347747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a:p>
        </p:txBody>
      </p:sp>
      <p:sp>
        <p:nvSpPr>
          <p:cNvPr id="4" name="Date Placeholder 3"/>
          <p:cNvSpPr>
            <a:spLocks noGrp="1"/>
          </p:cNvSpPr>
          <p:nvPr>
            <p:ph type="dt" sz="half" idx="10"/>
          </p:nvPr>
        </p:nvSpPr>
        <p:spPr/>
        <p:txBody>
          <a:bodyPr/>
          <a:lstStyle/>
          <a:p>
            <a:fld id="{4D260EA3-802E-2D4E-9D44-921B819649BE}" type="datetime1">
              <a:t>3/22/18</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BBE0A389-EB18-824A-A5ED-72ACC9A7FB5D}" type="slidenum">
              <a:t>‹#›</a:t>
            </a:fld>
            <a:endParaRPr lang="en-US"/>
          </a:p>
        </p:txBody>
      </p:sp>
    </p:spTree>
    <p:extLst>
      <p:ext uri="{BB962C8B-B14F-4D97-AF65-F5344CB8AC3E}">
        <p14:creationId xmlns:p14="http://schemas.microsoft.com/office/powerpoint/2010/main" val="119246698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AU"/>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a:p>
        </p:txBody>
      </p:sp>
      <p:sp>
        <p:nvSpPr>
          <p:cNvPr id="4" name="Date Placeholder 3"/>
          <p:cNvSpPr>
            <a:spLocks noGrp="1"/>
          </p:cNvSpPr>
          <p:nvPr>
            <p:ph type="dt" sz="half" idx="10"/>
          </p:nvPr>
        </p:nvSpPr>
        <p:spPr/>
        <p:txBody>
          <a:bodyPr/>
          <a:lstStyle/>
          <a:p>
            <a:fld id="{105037BC-152B-0B4E-A006-26605E2803C6}" type="datetime1">
              <a:t>3/22/18</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BBE0A389-EB18-824A-A5ED-72ACC9A7FB5D}" type="slidenum">
              <a:t>‹#›</a:t>
            </a:fld>
            <a:endParaRPr lang="en-US"/>
          </a:p>
        </p:txBody>
      </p:sp>
    </p:spTree>
    <p:extLst>
      <p:ext uri="{BB962C8B-B14F-4D97-AF65-F5344CB8AC3E}">
        <p14:creationId xmlns:p14="http://schemas.microsoft.com/office/powerpoint/2010/main" val="31334529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727F61-1933-324D-948C-EED6F69A2DE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2985CC8-C1DF-0447-AA62-D47BBAEF0912}"/>
              </a:ext>
            </a:extLst>
          </p:cNvPr>
          <p:cNvSpPr>
            <a:spLocks noGrp="1"/>
          </p:cNvSpPr>
          <p:nvPr>
            <p:ph type="dt" sz="half" idx="10"/>
          </p:nvPr>
        </p:nvSpPr>
        <p:spPr/>
        <p:txBody>
          <a:bodyPr/>
          <a:lstStyle/>
          <a:p>
            <a:fld id="{807A9519-C3FE-AF43-986E-8BF7B168DE80}" type="datetime1">
              <a:rPr lang="en-US" smtClean="0"/>
              <a:pPr/>
              <a:t>3/23/18</a:t>
            </a:fld>
            <a:endParaRPr lang="en-US"/>
          </a:p>
        </p:txBody>
      </p:sp>
      <p:sp>
        <p:nvSpPr>
          <p:cNvPr id="4" name="Footer Placeholder 3">
            <a:extLst>
              <a:ext uri="{FF2B5EF4-FFF2-40B4-BE49-F238E27FC236}">
                <a16:creationId xmlns:a16="http://schemas.microsoft.com/office/drawing/2014/main" id="{8D2D7829-CFCB-A74C-B8D7-6ABB22557CA8}"/>
              </a:ext>
            </a:extLst>
          </p:cNvPr>
          <p:cNvSpPr>
            <a:spLocks noGrp="1"/>
          </p:cNvSpPr>
          <p:nvPr>
            <p:ph type="ftr" sz="quarter" idx="11"/>
          </p:nvPr>
        </p:nvSpPr>
        <p:spPr>
          <a:xfrm>
            <a:off x="3124200" y="6356350"/>
            <a:ext cx="2895600" cy="365125"/>
          </a:xfrm>
          <a:prstGeom prst="rect">
            <a:avLst/>
          </a:prstGeom>
        </p:spPr>
        <p:txBody>
          <a:bodyPr/>
          <a:lstStyle/>
          <a:p>
            <a:r>
              <a:rPr lang="en-US" dirty="0"/>
              <a:t>SIT737 - Service Oriented Architecture</a:t>
            </a:r>
          </a:p>
          <a:p>
            <a:endParaRPr lang="en-US" dirty="0"/>
          </a:p>
        </p:txBody>
      </p:sp>
      <p:sp>
        <p:nvSpPr>
          <p:cNvPr id="5" name="Slide Number Placeholder 4">
            <a:extLst>
              <a:ext uri="{FF2B5EF4-FFF2-40B4-BE49-F238E27FC236}">
                <a16:creationId xmlns:a16="http://schemas.microsoft.com/office/drawing/2014/main" id="{F1F9F3DF-8B74-ED4A-B8F2-B63C7CA8D762}"/>
              </a:ext>
            </a:extLst>
          </p:cNvPr>
          <p:cNvSpPr>
            <a:spLocks noGrp="1"/>
          </p:cNvSpPr>
          <p:nvPr>
            <p:ph type="sldNum" sz="quarter" idx="12"/>
          </p:nvPr>
        </p:nvSpPr>
        <p:spPr/>
        <p:txBody>
          <a:bodyPr/>
          <a:lstStyle/>
          <a:p>
            <a:fld id="{BBE0A389-EB18-824A-A5ED-72ACC9A7FB5D}" type="slidenum">
              <a:rPr lang="en-AU" smtClean="0"/>
              <a:pPr/>
              <a:t>‹#›</a:t>
            </a:fld>
            <a:endParaRPr lang="en-AU"/>
          </a:p>
        </p:txBody>
      </p:sp>
    </p:spTree>
    <p:extLst>
      <p:ext uri="{BB962C8B-B14F-4D97-AF65-F5344CB8AC3E}">
        <p14:creationId xmlns:p14="http://schemas.microsoft.com/office/powerpoint/2010/main" val="23253689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pic>
        <p:nvPicPr>
          <p:cNvPr id="7" name="Picture 6" descr="Cloud Computing Finger.jpg"/>
          <p:cNvPicPr>
            <a:picLocks noChangeAspect="1"/>
          </p:cNvPicPr>
          <p:nvPr userDrawn="1"/>
        </p:nvPicPr>
        <p:blipFill rotWithShape="1">
          <a:blip r:embed="rId2">
            <a:grayscl/>
            <a:extLst>
              <a:ext uri="{28A0092B-C50C-407E-A947-70E740481C1C}">
                <a14:useLocalDpi xmlns:a14="http://schemas.microsoft.com/office/drawing/2010/main" val="0"/>
              </a:ext>
            </a:extLst>
          </a:blip>
          <a:srcRect l="8778" t="392" r="11435" b="-392"/>
          <a:stretch/>
        </p:blipFill>
        <p:spPr>
          <a:xfrm>
            <a:off x="0" y="3159"/>
            <a:ext cx="9144000" cy="6966110"/>
          </a:xfrm>
          <a:prstGeom prst="rect">
            <a:avLst/>
          </a:prstGeom>
        </p:spPr>
      </p:pic>
      <p:sp>
        <p:nvSpPr>
          <p:cNvPr id="8" name="Rectangle 7">
            <a:extLst>
              <a:ext uri="{FF2B5EF4-FFF2-40B4-BE49-F238E27FC236}">
                <a16:creationId xmlns:a16="http://schemas.microsoft.com/office/drawing/2014/main" id="{4DB93B5F-108F-8D41-92B8-A8C90CB8D3CA}"/>
              </a:ext>
            </a:extLst>
          </p:cNvPr>
          <p:cNvSpPr/>
          <p:nvPr userDrawn="1"/>
        </p:nvSpPr>
        <p:spPr>
          <a:xfrm>
            <a:off x="0" y="3159"/>
            <a:ext cx="9144000" cy="6966109"/>
          </a:xfrm>
          <a:prstGeom prst="rect">
            <a:avLst/>
          </a:prstGeom>
          <a:solidFill>
            <a:schemeClr val="tx1">
              <a:alpha val="49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2" name="Title 1"/>
          <p:cNvSpPr>
            <a:spLocks noGrp="1"/>
          </p:cNvSpPr>
          <p:nvPr>
            <p:ph type="ctrTitle" hasCustomPrompt="1"/>
          </p:nvPr>
        </p:nvSpPr>
        <p:spPr>
          <a:xfrm>
            <a:off x="0" y="2442154"/>
            <a:ext cx="9144000" cy="1470025"/>
          </a:xfrm>
          <a:solidFill>
            <a:srgbClr val="5E5E5E">
              <a:alpha val="40000"/>
            </a:srgbClr>
          </a:solidFill>
          <a:ln>
            <a:noFill/>
          </a:ln>
        </p:spPr>
        <p:txBody>
          <a:bodyPr>
            <a:normAutofit/>
          </a:bodyPr>
          <a:lstStyle>
            <a:lvl1pPr>
              <a:defRPr sz="2700" b="1" baseline="0">
                <a:solidFill>
                  <a:srgbClr val="F49019"/>
                </a:solidFill>
                <a:latin typeface="IBM Plex Sans" panose="020B0503050000000000" pitchFamily="34" charset="77"/>
                <a:cs typeface="IBM Plex Sans" panose="020B0503050000000000" pitchFamily="34" charset="77"/>
              </a:defRPr>
            </a:lvl1pPr>
          </a:lstStyle>
          <a:p>
            <a:r>
              <a:rPr lang="en-AU" dirty="0"/>
              <a:t>Cloud Computing</a:t>
            </a:r>
            <a:br>
              <a:rPr lang="en-AU" dirty="0"/>
            </a:br>
            <a:r>
              <a:rPr lang="en-AU" dirty="0"/>
              <a:t>Application Design and Development </a:t>
            </a:r>
            <a:endParaRPr lang="en-US" dirty="0"/>
          </a:p>
        </p:txBody>
      </p:sp>
      <p:sp>
        <p:nvSpPr>
          <p:cNvPr id="3" name="Subtitle 2"/>
          <p:cNvSpPr>
            <a:spLocks noGrp="1"/>
          </p:cNvSpPr>
          <p:nvPr>
            <p:ph type="subTitle" idx="1"/>
          </p:nvPr>
        </p:nvSpPr>
        <p:spPr>
          <a:xfrm>
            <a:off x="0" y="5100109"/>
            <a:ext cx="9144000" cy="1077383"/>
          </a:xfrm>
          <a:solidFill>
            <a:srgbClr val="FFFFFF">
              <a:alpha val="30000"/>
            </a:srgbClr>
          </a:solidFill>
        </p:spPr>
        <p:txBody>
          <a:bodyPr/>
          <a:lstStyle>
            <a:lvl1pPr marL="0" indent="0" algn="ctr">
              <a:buNone/>
              <a:defRPr lang="en-AU" sz="2400" kern="1200" baseline="0">
                <a:solidFill>
                  <a:schemeClr val="bg1"/>
                </a:solidFill>
                <a:latin typeface="IBM Plex Sans" panose="020B0503050000000000" pitchFamily="34" charset="77"/>
                <a:ea typeface="+mj-ea"/>
                <a:cs typeface="IBM Plex Sans" panose="020B0503050000000000" pitchFamily="34" charset="77"/>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AU" dirty="0"/>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bg1"/>
                </a:solidFill>
              </a:defRPr>
            </a:lvl1pPr>
          </a:lstStyle>
          <a:p>
            <a:fld id="{BC0A7EC1-DA74-C642-A047-4E863ED06FE2}" type="datetime1">
              <a:rPr lang="en-US" smtClean="0"/>
              <a:pPr/>
              <a:t>3/23/18</a:t>
            </a:fld>
            <a:endParaRPr lang="en-US" dirty="0"/>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lvl1pPr>
              <a:defRPr>
                <a:solidFill>
                  <a:schemeClr val="bg1"/>
                </a:solidFill>
              </a:defRPr>
            </a:lvl1pPr>
          </a:lstStyle>
          <a:p>
            <a:r>
              <a:rPr lang="en-US" dirty="0">
                <a:solidFill>
                  <a:schemeClr val="tx1">
                    <a:tint val="75000"/>
                  </a:schemeClr>
                </a:solidFill>
              </a:rPr>
              <a:t>SIT737 - Service Oriented Architecture</a:t>
            </a:r>
            <a:endParaRPr lang="en-US" dirty="0"/>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BBE0A389-EB18-824A-A5ED-72ACC9A7FB5D}" type="slidenum">
              <a:rPr lang="en-AU" smtClean="0"/>
              <a:pPr/>
              <a:t>‹#›</a:t>
            </a:fld>
            <a:endParaRPr lang="en-AU"/>
          </a:p>
        </p:txBody>
      </p:sp>
    </p:spTree>
    <p:extLst>
      <p:ext uri="{BB962C8B-B14F-4D97-AF65-F5344CB8AC3E}">
        <p14:creationId xmlns:p14="http://schemas.microsoft.com/office/powerpoint/2010/main" val="25508273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3" name="Rectangle 12"/>
          <p:cNvSpPr/>
          <p:nvPr userDrawn="1"/>
        </p:nvSpPr>
        <p:spPr>
          <a:xfrm>
            <a:off x="0" y="6604000"/>
            <a:ext cx="9144000" cy="309421"/>
          </a:xfrm>
          <a:prstGeom prst="rect">
            <a:avLst/>
          </a:prstGeom>
          <a:solidFill>
            <a:srgbClr val="FFFFFF">
              <a:alpha val="60000"/>
            </a:srgbClr>
          </a:solidFill>
        </p:spPr>
        <p:txBody>
          <a:bodyPr vert="horz" lIns="91440" tIns="45720" rIns="91440" bIns="45720" rtlCol="0" anchor="ctr">
            <a:normAutofit fontScale="32500" lnSpcReduction="20000"/>
          </a:bodyPr>
          <a:lstStyle/>
          <a:p>
            <a:pPr lvl="0" algn="ctr">
              <a:spcBef>
                <a:spcPct val="0"/>
              </a:spcBef>
              <a:buNone/>
            </a:pPr>
            <a:endParaRPr lang="en-US" sz="4400" b="1">
              <a:solidFill>
                <a:schemeClr val="tx2">
                  <a:lumMod val="75000"/>
                </a:schemeClr>
              </a:solidFill>
              <a:latin typeface="IBM Plex Sans" panose="020B0503050000000000" pitchFamily="34" charset="77"/>
              <a:ea typeface="+mj-ea"/>
              <a:cs typeface="Abadi MT Condensed Light"/>
            </a:endParaRPr>
          </a:p>
        </p:txBody>
      </p:sp>
      <p:sp>
        <p:nvSpPr>
          <p:cNvPr id="2" name="Title 1"/>
          <p:cNvSpPr>
            <a:spLocks noGrp="1"/>
          </p:cNvSpPr>
          <p:nvPr>
            <p:ph type="title"/>
          </p:nvPr>
        </p:nvSpPr>
        <p:spPr/>
        <p:txBody>
          <a:bodyPr/>
          <a:lstStyle>
            <a:lvl1pPr>
              <a:defRPr b="1">
                <a:solidFill>
                  <a:schemeClr val="tx2">
                    <a:lumMod val="75000"/>
                  </a:schemeClr>
                </a:solidFill>
                <a:latin typeface="IBM Plex Sans" panose="020B0503050000000000" pitchFamily="34" charset="77"/>
                <a:cs typeface="IBM Plex Sans" panose="020B0503050000000000" pitchFamily="34" charset="77"/>
              </a:defRPr>
            </a:lvl1pPr>
          </a:lstStyle>
          <a:p>
            <a:r>
              <a:rPr lang="en-AU" dirty="0"/>
              <a:t>Click to edit Master title style</a:t>
            </a:r>
            <a:endParaRPr lang="en-US" dirty="0"/>
          </a:p>
        </p:txBody>
      </p:sp>
      <p:sp>
        <p:nvSpPr>
          <p:cNvPr id="3" name="Content Placeholder 2"/>
          <p:cNvSpPr>
            <a:spLocks noGrp="1"/>
          </p:cNvSpPr>
          <p:nvPr>
            <p:ph idx="1"/>
          </p:nvPr>
        </p:nvSpPr>
        <p:spPr>
          <a:solidFill>
            <a:srgbClr val="FFFFFF">
              <a:alpha val="50000"/>
            </a:srgbClr>
          </a:solidFill>
        </p:spPr>
        <p:txBody>
          <a:bodyPr/>
          <a:lstStyle>
            <a:lvl1pPr marL="342900" indent="-342900">
              <a:buClr>
                <a:schemeClr val="tx2">
                  <a:lumMod val="75000"/>
                </a:schemeClr>
              </a:buClr>
              <a:buSzPct val="90000"/>
              <a:buFont typeface="Menlo Italic"/>
              <a:buChar char="◼"/>
              <a:defRPr>
                <a:latin typeface="IBM Plex Sans" panose="020B0503050000000000" pitchFamily="34" charset="77"/>
                <a:cs typeface="IBM Plex Sans" panose="020B0503050000000000" pitchFamily="34" charset="77"/>
              </a:defRPr>
            </a:lvl1pPr>
            <a:lvl2pPr>
              <a:defRPr>
                <a:latin typeface="IBM Plex Sans" panose="020B0503050000000000" pitchFamily="34" charset="77"/>
                <a:cs typeface="IBM Plex Sans" panose="020B0503050000000000" pitchFamily="34" charset="77"/>
              </a:defRPr>
            </a:lvl2pPr>
            <a:lvl3pPr>
              <a:defRPr>
                <a:latin typeface="IBM Plex Sans" panose="020B0503050000000000" pitchFamily="34" charset="77"/>
                <a:cs typeface="IBM Plex Sans" panose="020B0503050000000000" pitchFamily="34" charset="77"/>
              </a:defRPr>
            </a:lvl3pPr>
            <a:lvl4pPr>
              <a:defRPr>
                <a:latin typeface="IBM Plex Sans" panose="020B0503050000000000" pitchFamily="34" charset="77"/>
                <a:cs typeface="IBM Plex Sans" panose="020B0503050000000000" pitchFamily="34" charset="77"/>
              </a:defRPr>
            </a:lvl4pPr>
            <a:lvl5pPr>
              <a:defRPr>
                <a:latin typeface="IBM Plex Sans" panose="020B0503050000000000" pitchFamily="34" charset="77"/>
                <a:cs typeface="IBM Plex Sans" panose="020B0503050000000000" pitchFamily="34" charset="77"/>
              </a:defRPr>
            </a:lvl5p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a:p>
        </p:txBody>
      </p:sp>
      <p:sp>
        <p:nvSpPr>
          <p:cNvPr id="4" name="Date Placeholder 3"/>
          <p:cNvSpPr>
            <a:spLocks noGrp="1"/>
          </p:cNvSpPr>
          <p:nvPr>
            <p:ph type="dt" sz="half" idx="10"/>
          </p:nvPr>
        </p:nvSpPr>
        <p:spPr>
          <a:xfrm>
            <a:off x="38100" y="6546850"/>
            <a:ext cx="2133600" cy="365125"/>
          </a:xfrm>
        </p:spPr>
        <p:txBody>
          <a:bodyPr/>
          <a:lstStyle>
            <a:lvl1pPr>
              <a:defRPr>
                <a:solidFill>
                  <a:srgbClr val="17375E"/>
                </a:solidFill>
                <a:latin typeface="IBM Plex Sans" panose="020B0503050000000000" pitchFamily="34" charset="77"/>
                <a:cs typeface="IBM Plex Sans" panose="020B0503050000000000" pitchFamily="34" charset="77"/>
              </a:defRPr>
            </a:lvl1pPr>
          </a:lstStyle>
          <a:p>
            <a:fld id="{3D204B18-9485-D74D-B2B3-6C26E88E40BB}" type="datetime1">
              <a:rPr lang="en-AU" smtClean="0"/>
              <a:pPr/>
              <a:t>23/3/18</a:t>
            </a:fld>
            <a:endParaRPr lang="en-US"/>
          </a:p>
        </p:txBody>
      </p:sp>
      <p:sp>
        <p:nvSpPr>
          <p:cNvPr id="5" name="Footer Placeholder 4"/>
          <p:cNvSpPr>
            <a:spLocks noGrp="1"/>
          </p:cNvSpPr>
          <p:nvPr>
            <p:ph type="ftr" sz="quarter" idx="11"/>
          </p:nvPr>
        </p:nvSpPr>
        <p:spPr>
          <a:xfrm>
            <a:off x="2082800" y="6559550"/>
            <a:ext cx="4978400" cy="365125"/>
          </a:xfrm>
          <a:prstGeom prst="rect">
            <a:avLst/>
          </a:prstGeom>
        </p:spPr>
        <p:txBody>
          <a:bodyPr/>
          <a:lstStyle>
            <a:lvl1pPr>
              <a:defRPr lang="en-US" sz="1200" kern="1200" smtClean="0">
                <a:solidFill>
                  <a:schemeClr val="tx1">
                    <a:tint val="75000"/>
                  </a:schemeClr>
                </a:solidFill>
                <a:latin typeface="IBM Plex Sans" panose="020B0503050000000000" pitchFamily="34" charset="77"/>
              </a:defRPr>
            </a:lvl1pPr>
          </a:lstStyle>
          <a:p>
            <a:r>
              <a:rPr lang="en-AU" dirty="0"/>
              <a:t>SIT737 - Service Oriented Architecture</a:t>
            </a:r>
          </a:p>
        </p:txBody>
      </p:sp>
      <p:sp>
        <p:nvSpPr>
          <p:cNvPr id="6" name="Slide Number Placeholder 5"/>
          <p:cNvSpPr>
            <a:spLocks noGrp="1"/>
          </p:cNvSpPr>
          <p:nvPr>
            <p:ph type="sldNum" sz="quarter" idx="12"/>
          </p:nvPr>
        </p:nvSpPr>
        <p:spPr>
          <a:xfrm>
            <a:off x="6997700" y="6534150"/>
            <a:ext cx="2133600" cy="365125"/>
          </a:xfrm>
        </p:spPr>
        <p:txBody>
          <a:bodyPr/>
          <a:lstStyle>
            <a:lvl1pPr>
              <a:defRPr>
                <a:solidFill>
                  <a:srgbClr val="17375E"/>
                </a:solidFill>
                <a:latin typeface="IBM Plex Sans" panose="020B0503050000000000" pitchFamily="34" charset="77"/>
                <a:cs typeface="IBM Plex Sans" panose="020B0503050000000000" pitchFamily="34" charset="77"/>
              </a:defRPr>
            </a:lvl1pPr>
          </a:lstStyle>
          <a:p>
            <a:fld id="{BBE0A389-EB18-824A-A5ED-72ACC9A7FB5D}" type="slidenum">
              <a:rPr lang="en-US" smtClean="0"/>
              <a:pPr/>
              <a:t>‹#›</a:t>
            </a:fld>
            <a:endParaRPr lang="en-US"/>
          </a:p>
        </p:txBody>
      </p:sp>
      <p:pic>
        <p:nvPicPr>
          <p:cNvPr id="10" name="Picture 9">
            <a:extLst>
              <a:ext uri="{FF2B5EF4-FFF2-40B4-BE49-F238E27FC236}">
                <a16:creationId xmlns:a16="http://schemas.microsoft.com/office/drawing/2014/main" id="{2B79487F-DABC-1C4E-929E-DDCEBCACF93B}"/>
              </a:ext>
            </a:extLst>
          </p:cNvPr>
          <p:cNvPicPr>
            <a:picLocks noChangeAspect="1"/>
          </p:cNvPicPr>
          <p:nvPr userDrawn="1"/>
        </p:nvPicPr>
        <p:blipFill>
          <a:blip r:embed="rId2">
            <a:duotone>
              <a:schemeClr val="accent3">
                <a:shade val="45000"/>
                <a:satMod val="135000"/>
              </a:schemeClr>
              <a:prstClr val="white"/>
            </a:duotone>
          </a:blip>
          <a:stretch>
            <a:fillRect/>
          </a:stretch>
        </p:blipFill>
        <p:spPr>
          <a:xfrm>
            <a:off x="-197427" y="5235284"/>
            <a:ext cx="2654300" cy="1765300"/>
          </a:xfrm>
          <a:prstGeom prst="rect">
            <a:avLst/>
          </a:prstGeom>
        </p:spPr>
      </p:pic>
      <p:pic>
        <p:nvPicPr>
          <p:cNvPr id="11" name="Picture 10">
            <a:extLst>
              <a:ext uri="{FF2B5EF4-FFF2-40B4-BE49-F238E27FC236}">
                <a16:creationId xmlns:a16="http://schemas.microsoft.com/office/drawing/2014/main" id="{8569ACD9-A5D6-7246-9153-332424D1DFB9}"/>
              </a:ext>
            </a:extLst>
          </p:cNvPr>
          <p:cNvPicPr>
            <a:picLocks noChangeAspect="1"/>
          </p:cNvPicPr>
          <p:nvPr userDrawn="1"/>
        </p:nvPicPr>
        <p:blipFill>
          <a:blip r:embed="rId2">
            <a:duotone>
              <a:schemeClr val="accent2">
                <a:shade val="45000"/>
                <a:satMod val="135000"/>
              </a:schemeClr>
              <a:prstClr val="white"/>
            </a:duotone>
          </a:blip>
          <a:stretch>
            <a:fillRect/>
          </a:stretch>
        </p:blipFill>
        <p:spPr>
          <a:xfrm>
            <a:off x="1935018" y="5931646"/>
            <a:ext cx="2654300" cy="1765300"/>
          </a:xfrm>
          <a:prstGeom prst="rect">
            <a:avLst/>
          </a:prstGeom>
          <a:noFill/>
          <a:ln>
            <a:noFill/>
          </a:ln>
        </p:spPr>
      </p:pic>
    </p:spTree>
    <p:extLst>
      <p:ext uri="{BB962C8B-B14F-4D97-AF65-F5344CB8AC3E}">
        <p14:creationId xmlns:p14="http://schemas.microsoft.com/office/powerpoint/2010/main" val="13203537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Orange">
    <p:bg>
      <p:bgPr>
        <a:solidFill>
          <a:srgbClr val="F18E19"/>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CE6D1FFD-7685-0442-81AF-4C20023E1999}"/>
              </a:ext>
            </a:extLst>
          </p:cNvPr>
          <p:cNvSpPr txBox="1"/>
          <p:nvPr userDrawn="1"/>
        </p:nvSpPr>
        <p:spPr>
          <a:xfrm>
            <a:off x="362606" y="981756"/>
            <a:ext cx="8564224" cy="707886"/>
          </a:xfrm>
          <a:prstGeom prst="rect">
            <a:avLst/>
          </a:prstGeom>
          <a:noFill/>
        </p:spPr>
        <p:txBody>
          <a:bodyPr wrap="square" rtlCol="0">
            <a:spAutoFit/>
          </a:bodyPr>
          <a:lstStyle/>
          <a:p>
            <a:r>
              <a:rPr lang="en-US" sz="4000" dirty="0">
                <a:solidFill>
                  <a:schemeClr val="bg1"/>
                </a:solidFill>
                <a:latin typeface="IBM Plex Sans" charset="0"/>
                <a:ea typeface="IBM Plex Sans" charset="0"/>
                <a:cs typeface="IBM Plex Sans" charset="0"/>
              </a:rPr>
              <a:t>Service Oriented Architecture</a:t>
            </a:r>
            <a:endParaRPr lang="en-US" sz="5400" dirty="0"/>
          </a:p>
        </p:txBody>
      </p:sp>
      <p:sp>
        <p:nvSpPr>
          <p:cNvPr id="7" name="Title 1">
            <a:extLst>
              <a:ext uri="{FF2B5EF4-FFF2-40B4-BE49-F238E27FC236}">
                <a16:creationId xmlns:a16="http://schemas.microsoft.com/office/drawing/2014/main" id="{DBE8D73A-F4D6-9D4B-AFD2-7B6EBF6CFD32}"/>
              </a:ext>
            </a:extLst>
          </p:cNvPr>
          <p:cNvSpPr txBox="1">
            <a:spLocks/>
          </p:cNvSpPr>
          <p:nvPr userDrawn="1"/>
        </p:nvSpPr>
        <p:spPr>
          <a:xfrm>
            <a:off x="4644718" y="5760666"/>
            <a:ext cx="5772158" cy="1097334"/>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2800" b="1" dirty="0">
                <a:solidFill>
                  <a:schemeClr val="bg1"/>
                </a:solidFill>
                <a:latin typeface="IBM Plex Sans" charset="0"/>
                <a:ea typeface="IBM Plex Sans" charset="0"/>
                <a:cs typeface="IBM Plex Sans" charset="0"/>
              </a:rPr>
              <a:t>Dr. </a:t>
            </a:r>
            <a:r>
              <a:rPr lang="en-US" sz="2800" b="1" dirty="0" err="1">
                <a:solidFill>
                  <a:schemeClr val="bg1"/>
                </a:solidFill>
                <a:latin typeface="IBM Plex Sans" charset="0"/>
                <a:ea typeface="IBM Plex Sans" charset="0"/>
                <a:cs typeface="IBM Plex Sans" charset="0"/>
              </a:rPr>
              <a:t>Alessio</a:t>
            </a:r>
            <a:r>
              <a:rPr lang="en-US" sz="2800" b="1" dirty="0">
                <a:solidFill>
                  <a:schemeClr val="bg1"/>
                </a:solidFill>
                <a:latin typeface="IBM Plex Sans" charset="0"/>
                <a:ea typeface="IBM Plex Sans" charset="0"/>
                <a:cs typeface="IBM Plex Sans" charset="0"/>
              </a:rPr>
              <a:t> </a:t>
            </a:r>
            <a:r>
              <a:rPr lang="en-US" sz="2800" b="1" dirty="0" err="1">
                <a:solidFill>
                  <a:schemeClr val="bg1"/>
                </a:solidFill>
                <a:latin typeface="IBM Plex Sans" charset="0"/>
                <a:ea typeface="IBM Plex Sans" charset="0"/>
                <a:cs typeface="IBM Plex Sans" charset="0"/>
              </a:rPr>
              <a:t>Bonti</a:t>
            </a:r>
            <a:endParaRPr lang="en-US" sz="2800" b="1" dirty="0">
              <a:solidFill>
                <a:schemeClr val="bg1"/>
              </a:solidFill>
              <a:latin typeface="IBM Plex Sans" charset="0"/>
              <a:ea typeface="IBM Plex Sans" charset="0"/>
              <a:cs typeface="IBM Plex Sans" charset="0"/>
            </a:endParaRPr>
          </a:p>
        </p:txBody>
      </p:sp>
      <p:sp>
        <p:nvSpPr>
          <p:cNvPr id="8" name="Title 1">
            <a:extLst>
              <a:ext uri="{FF2B5EF4-FFF2-40B4-BE49-F238E27FC236}">
                <a16:creationId xmlns:a16="http://schemas.microsoft.com/office/drawing/2014/main" id="{6719F46B-0087-294B-A82D-0080EE00BE8D}"/>
              </a:ext>
            </a:extLst>
          </p:cNvPr>
          <p:cNvSpPr txBox="1">
            <a:spLocks/>
          </p:cNvSpPr>
          <p:nvPr userDrawn="1"/>
        </p:nvSpPr>
        <p:spPr>
          <a:xfrm>
            <a:off x="3220113" y="3088557"/>
            <a:ext cx="5772158" cy="1097334"/>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r>
              <a:rPr lang="en-US" sz="2800" b="1" dirty="0">
                <a:solidFill>
                  <a:schemeClr val="bg1"/>
                </a:solidFill>
                <a:latin typeface="IBM Plex Sans" charset="0"/>
                <a:ea typeface="IBM Plex Sans" charset="0"/>
                <a:cs typeface="IBM Plex Sans" charset="0"/>
              </a:rPr>
              <a:t>Lecture 3 </a:t>
            </a:r>
          </a:p>
        </p:txBody>
      </p:sp>
      <p:sp>
        <p:nvSpPr>
          <p:cNvPr id="9" name="Title 1">
            <a:extLst>
              <a:ext uri="{FF2B5EF4-FFF2-40B4-BE49-F238E27FC236}">
                <a16:creationId xmlns:a16="http://schemas.microsoft.com/office/drawing/2014/main" id="{3269B014-8517-FD48-8D43-735F61727479}"/>
              </a:ext>
            </a:extLst>
          </p:cNvPr>
          <p:cNvSpPr>
            <a:spLocks noGrp="1"/>
          </p:cNvSpPr>
          <p:nvPr>
            <p:ph type="ctrTitle"/>
          </p:nvPr>
        </p:nvSpPr>
        <p:spPr>
          <a:xfrm>
            <a:off x="1" y="2391909"/>
            <a:ext cx="9144000" cy="1097334"/>
          </a:xfrm>
          <a:noFill/>
        </p:spPr>
        <p:txBody>
          <a:bodyPr>
            <a:noAutofit/>
          </a:bodyPr>
          <a:lstStyle>
            <a:lvl1pPr algn="r">
              <a:defRPr b="1"/>
            </a:lvl1pPr>
          </a:lstStyle>
          <a:p>
            <a:r>
              <a:rPr lang="en-US" sz="5400" dirty="0">
                <a:solidFill>
                  <a:schemeClr val="bg1"/>
                </a:solidFill>
                <a:latin typeface="IBM Plex Sans" charset="0"/>
                <a:ea typeface="IBM Plex Sans" charset="0"/>
                <a:cs typeface="IBM Plex Sans" charset="0"/>
              </a:rPr>
              <a:t>Welcome to SIT737</a:t>
            </a:r>
            <a:endParaRPr lang="en-US" sz="5400" b="1" dirty="0">
              <a:solidFill>
                <a:schemeClr val="bg1"/>
              </a:solidFill>
              <a:latin typeface="IBM Plex Sans" charset="0"/>
              <a:ea typeface="IBM Plex Sans" charset="0"/>
              <a:cs typeface="IBM Plex Sans" charset="0"/>
            </a:endParaRPr>
          </a:p>
        </p:txBody>
      </p:sp>
    </p:spTree>
    <p:extLst>
      <p:ext uri="{BB962C8B-B14F-4D97-AF65-F5344CB8AC3E}">
        <p14:creationId xmlns:p14="http://schemas.microsoft.com/office/powerpoint/2010/main" val="7934188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AU"/>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AU"/>
              <a:t>Click to edit Master text styles</a:t>
            </a:r>
          </a:p>
        </p:txBody>
      </p:sp>
      <p:sp>
        <p:nvSpPr>
          <p:cNvPr id="4" name="Date Placeholder 3"/>
          <p:cNvSpPr>
            <a:spLocks noGrp="1"/>
          </p:cNvSpPr>
          <p:nvPr>
            <p:ph type="dt" sz="half" idx="10"/>
          </p:nvPr>
        </p:nvSpPr>
        <p:spPr/>
        <p:txBody>
          <a:bodyPr/>
          <a:lstStyle/>
          <a:p>
            <a:fld id="{18D02C59-44FE-CA4C-9B44-803953B08DC2}" type="datetime1">
              <a:t>3/22/18</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BBE0A389-EB18-824A-A5ED-72ACC9A7FB5D}" type="slidenum">
              <a:t>‹#›</a:t>
            </a:fld>
            <a:endParaRPr lang="en-US"/>
          </a:p>
        </p:txBody>
      </p:sp>
    </p:spTree>
    <p:extLst>
      <p:ext uri="{BB962C8B-B14F-4D97-AF65-F5344CB8AC3E}">
        <p14:creationId xmlns:p14="http://schemas.microsoft.com/office/powerpoint/2010/main" val="38015740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a:p>
        </p:txBody>
      </p:sp>
      <p:sp>
        <p:nvSpPr>
          <p:cNvPr id="5" name="Date Placeholder 4"/>
          <p:cNvSpPr>
            <a:spLocks noGrp="1"/>
          </p:cNvSpPr>
          <p:nvPr>
            <p:ph type="dt" sz="half" idx="10"/>
          </p:nvPr>
        </p:nvSpPr>
        <p:spPr/>
        <p:txBody>
          <a:bodyPr/>
          <a:lstStyle/>
          <a:p>
            <a:fld id="{49733948-84CB-0A42-B18D-2BDA462164BB}" type="datetime1">
              <a:t>3/22/18</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BBE0A389-EB18-824A-A5ED-72ACC9A7FB5D}" type="slidenum">
              <a:t>‹#›</a:t>
            </a:fld>
            <a:endParaRPr lang="en-US"/>
          </a:p>
        </p:txBody>
      </p:sp>
    </p:spTree>
    <p:extLst>
      <p:ext uri="{BB962C8B-B14F-4D97-AF65-F5344CB8AC3E}">
        <p14:creationId xmlns:p14="http://schemas.microsoft.com/office/powerpoint/2010/main" val="1718386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AU"/>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AU"/>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AU"/>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a:p>
        </p:txBody>
      </p:sp>
      <p:sp>
        <p:nvSpPr>
          <p:cNvPr id="7" name="Date Placeholder 6"/>
          <p:cNvSpPr>
            <a:spLocks noGrp="1"/>
          </p:cNvSpPr>
          <p:nvPr>
            <p:ph type="dt" sz="half" idx="10"/>
          </p:nvPr>
        </p:nvSpPr>
        <p:spPr/>
        <p:txBody>
          <a:bodyPr/>
          <a:lstStyle/>
          <a:p>
            <a:fld id="{406DA35A-01F1-5C41-8445-2F93E6891C79}" type="datetime1">
              <a:t>3/22/18</a:t>
            </a:fld>
            <a:endParaRPr lang="en-US"/>
          </a:p>
        </p:txBody>
      </p:sp>
      <p:sp>
        <p:nvSpPr>
          <p:cNvPr id="8" name="Footer Placeholder 7"/>
          <p:cNvSpPr>
            <a:spLocks noGrp="1"/>
          </p:cNvSpPr>
          <p:nvPr>
            <p:ph type="ftr" sz="quarter" idx="11"/>
          </p:nvPr>
        </p:nvSpPr>
        <p:spPr>
          <a:xfrm>
            <a:off x="3124200" y="6356350"/>
            <a:ext cx="289560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BBE0A389-EB18-824A-A5ED-72ACC9A7FB5D}" type="slidenum">
              <a:t>‹#›</a:t>
            </a:fld>
            <a:endParaRPr lang="en-US"/>
          </a:p>
        </p:txBody>
      </p:sp>
    </p:spTree>
    <p:extLst>
      <p:ext uri="{BB962C8B-B14F-4D97-AF65-F5344CB8AC3E}">
        <p14:creationId xmlns:p14="http://schemas.microsoft.com/office/powerpoint/2010/main" val="18984198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a:t>Click to edit Master title style</a:t>
            </a:r>
            <a:endParaRPr lang="en-US"/>
          </a:p>
        </p:txBody>
      </p:sp>
      <p:sp>
        <p:nvSpPr>
          <p:cNvPr id="3" name="Date Placeholder 2"/>
          <p:cNvSpPr>
            <a:spLocks noGrp="1"/>
          </p:cNvSpPr>
          <p:nvPr>
            <p:ph type="dt" sz="half" idx="10"/>
          </p:nvPr>
        </p:nvSpPr>
        <p:spPr/>
        <p:txBody>
          <a:bodyPr/>
          <a:lstStyle/>
          <a:p>
            <a:fld id="{8114F13D-EE5D-8144-917B-9E43E9142AC7}" type="datetime1">
              <a:t>3/22/18</a:t>
            </a:fld>
            <a:endParaRPr lang="en-US"/>
          </a:p>
        </p:txBody>
      </p:sp>
      <p:sp>
        <p:nvSpPr>
          <p:cNvPr id="4" name="Footer Placeholder 3"/>
          <p:cNvSpPr>
            <a:spLocks noGrp="1"/>
          </p:cNvSpPr>
          <p:nvPr>
            <p:ph type="ftr" sz="quarter" idx="11"/>
          </p:nvPr>
        </p:nvSpPr>
        <p:spPr>
          <a:xfrm>
            <a:off x="3124200" y="6356350"/>
            <a:ext cx="289560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BBE0A389-EB18-824A-A5ED-72ACC9A7FB5D}" type="slidenum">
              <a:t>‹#›</a:t>
            </a:fld>
            <a:endParaRPr lang="en-US"/>
          </a:p>
        </p:txBody>
      </p:sp>
    </p:spTree>
    <p:extLst>
      <p:ext uri="{BB962C8B-B14F-4D97-AF65-F5344CB8AC3E}">
        <p14:creationId xmlns:p14="http://schemas.microsoft.com/office/powerpoint/2010/main" val="2377448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0" y="-93662"/>
            <a:ext cx="9144000" cy="1143000"/>
          </a:xfrm>
          <a:prstGeom prst="rect">
            <a:avLst/>
          </a:prstGeom>
          <a:solidFill>
            <a:srgbClr val="FFFFFF">
              <a:alpha val="60000"/>
            </a:srgbClr>
          </a:solidFill>
        </p:spPr>
        <p:txBody>
          <a:bodyPr vert="horz" lIns="91440" tIns="45720" rIns="91440" bIns="45720" rtlCol="0" anchor="ctr">
            <a:normAutofit/>
          </a:bodyPr>
          <a:lstStyle/>
          <a:p>
            <a:r>
              <a:rPr lang="en-AU"/>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AU" dirty="0"/>
              <a:t>Click to edit Master text styles</a:t>
            </a:r>
          </a:p>
          <a:p>
            <a:pPr lvl="1"/>
            <a:r>
              <a:rPr lang="en-AU" dirty="0"/>
              <a:t>Second level</a:t>
            </a:r>
          </a:p>
          <a:p>
            <a:pPr lvl="2"/>
            <a:r>
              <a:rPr lang="en-AU" dirty="0"/>
              <a:t>Third level</a:t>
            </a:r>
          </a:p>
          <a:p>
            <a:pPr lvl="3"/>
            <a:r>
              <a:rPr lang="en-AU" dirty="0"/>
              <a:t>Fourth level</a:t>
            </a:r>
          </a:p>
          <a:p>
            <a:pPr lvl="4"/>
            <a:r>
              <a:rPr lang="en-AU" dirty="0"/>
              <a:t>Fifth level</a:t>
            </a:r>
            <a:endParaRPr lang="en-US"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lang="en-US" sz="1200" kern="1200" smtClean="0">
                <a:solidFill>
                  <a:schemeClr val="tx1">
                    <a:tint val="75000"/>
                  </a:schemeClr>
                </a:solidFill>
                <a:latin typeface="IBM Plex Sans" panose="020B0503050000000000" pitchFamily="34" charset="77"/>
                <a:ea typeface="+mn-ea"/>
                <a:cs typeface="+mn-cs"/>
              </a:defRPr>
            </a:lvl1pPr>
          </a:lstStyle>
          <a:p>
            <a:fld id="{807A9519-C3FE-AF43-986E-8BF7B168DE80}" type="datetime1">
              <a:rPr lang="en-AU" smtClean="0"/>
              <a:pPr/>
              <a:t>3/23/18</a:t>
            </a:fld>
            <a:endParaRPr lang="en-AU"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latin typeface="IBM Plex Sans" panose="020B0503050000000000" pitchFamily="34" charset="77"/>
              </a:defRPr>
            </a:lvl1pPr>
          </a:lstStyle>
          <a:p>
            <a:fld id="{BBE0A389-EB18-824A-A5ED-72ACC9A7FB5D}" type="slidenum">
              <a:rPr lang="en-AU" smtClean="0"/>
              <a:pPr/>
              <a:t>‹#›</a:t>
            </a:fld>
            <a:endParaRPr lang="en-AU"/>
          </a:p>
        </p:txBody>
      </p:sp>
      <p:sp>
        <p:nvSpPr>
          <p:cNvPr id="7" name="Footer Placeholder 4">
            <a:extLst>
              <a:ext uri="{FF2B5EF4-FFF2-40B4-BE49-F238E27FC236}">
                <a16:creationId xmlns:a16="http://schemas.microsoft.com/office/drawing/2014/main" id="{BF2B76F1-9E4C-B843-89FA-90E04D2DA62C}"/>
              </a:ext>
            </a:extLst>
          </p:cNvPr>
          <p:cNvSpPr>
            <a:spLocks noGrp="1"/>
          </p:cNvSpPr>
          <p:nvPr>
            <p:ph type="ftr" sz="quarter" idx="11"/>
          </p:nvPr>
        </p:nvSpPr>
        <p:spPr>
          <a:xfrm>
            <a:off x="2852529" y="6356350"/>
            <a:ext cx="3468757" cy="365125"/>
          </a:xfrm>
          <a:prstGeom prst="rect">
            <a:avLst/>
          </a:prstGeom>
        </p:spPr>
        <p:txBody>
          <a:bodyPr/>
          <a:lstStyle>
            <a:lvl1pPr marL="0" algn="l" defTabSz="457200" rtl="0" eaLnBrk="1" latinLnBrk="0" hangingPunct="1">
              <a:defRPr lang="en-AU" sz="1200" kern="1200" dirty="0" smtClean="0">
                <a:solidFill>
                  <a:schemeClr val="tx1">
                    <a:tint val="75000"/>
                  </a:schemeClr>
                </a:solidFill>
                <a:latin typeface="IBM Plex Sans" panose="020B0503050000000000" pitchFamily="34" charset="77"/>
                <a:ea typeface="+mn-ea"/>
                <a:cs typeface="+mn-cs"/>
              </a:defRPr>
            </a:lvl1pPr>
          </a:lstStyle>
          <a:p>
            <a:r>
              <a:rPr lang="en-US" sz="1200" kern="1200" dirty="0">
                <a:solidFill>
                  <a:schemeClr val="tx1">
                    <a:tint val="75000"/>
                  </a:schemeClr>
                </a:solidFill>
                <a:latin typeface="IBM Plex Sans" panose="020B0503050000000000" pitchFamily="34" charset="77"/>
                <a:ea typeface="+mn-ea"/>
                <a:cs typeface="+mn-cs"/>
              </a:rPr>
              <a:t>SIT737 - Service Oriented Architecture</a:t>
            </a:r>
            <a:endParaRPr lang="en-AU" dirty="0"/>
          </a:p>
        </p:txBody>
      </p:sp>
    </p:spTree>
    <p:extLst>
      <p:ext uri="{BB962C8B-B14F-4D97-AF65-F5344CB8AC3E}">
        <p14:creationId xmlns:p14="http://schemas.microsoft.com/office/powerpoint/2010/main" val="2239934823"/>
      </p:ext>
    </p:extLst>
  </p:cSld>
  <p:clrMap bg1="lt1" tx1="dk1" bg2="lt2" tx2="dk2" accent1="accent1" accent2="accent2" accent3="accent3" accent4="accent4" accent5="accent5" accent6="accent6" hlink="hlink" folHlink="folHlink"/>
  <p:sldLayoutIdLst>
    <p:sldLayoutId id="2147483649" r:id="rId1"/>
    <p:sldLayoutId id="2147483661" r:id="rId2"/>
    <p:sldLayoutId id="2147483662" r:id="rId3"/>
    <p:sldLayoutId id="2147483650" r:id="rId4"/>
    <p:sldLayoutId id="214748366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Lst>
  <p:hf hdr="0"/>
  <p:txStyles>
    <p:titleStyle>
      <a:lvl1pPr algn="ctr" defTabSz="457200" rtl="0" eaLnBrk="1" latinLnBrk="0" hangingPunct="1">
        <a:spcBef>
          <a:spcPct val="0"/>
        </a:spcBef>
        <a:buNone/>
        <a:defRPr sz="4400" kern="1200">
          <a:solidFill>
            <a:schemeClr val="tx1"/>
          </a:solidFill>
          <a:latin typeface="IBM Plex Sans" panose="020B0503050000000000" pitchFamily="34" charset="77"/>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IBM Plex Sans" panose="020B0503050000000000" pitchFamily="34" charset="77"/>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IBM Plex Sans" panose="020B0503050000000000" pitchFamily="34" charset="77"/>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IBM Plex Sans" panose="020B0503050000000000" pitchFamily="34" charset="77"/>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IBM Plex Sans" panose="020B0503050000000000" pitchFamily="34" charset="77"/>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IBM Plex Sans" panose="020B0503050000000000" pitchFamily="34" charset="77"/>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761876B8-9A66-3944-89CF-4FE4CB9185CD}"/>
              </a:ext>
            </a:extLst>
          </p:cNvPr>
          <p:cNvSpPr>
            <a:spLocks noGrp="1"/>
          </p:cNvSpPr>
          <p:nvPr>
            <p:ph type="ctrTitle"/>
          </p:nvPr>
        </p:nvSpPr>
        <p:spPr/>
        <p:txBody>
          <a:bodyPr/>
          <a:lstStyle/>
          <a:p>
            <a:r>
              <a:rPr lang="en-US" dirty="0">
                <a:solidFill>
                  <a:schemeClr val="bg1"/>
                </a:solidFill>
              </a:rPr>
              <a:t>Building in the cloud</a:t>
            </a:r>
          </a:p>
        </p:txBody>
      </p:sp>
      <p:sp>
        <p:nvSpPr>
          <p:cNvPr id="4" name="Date Placeholder 3">
            <a:extLst>
              <a:ext uri="{FF2B5EF4-FFF2-40B4-BE49-F238E27FC236}">
                <a16:creationId xmlns:a16="http://schemas.microsoft.com/office/drawing/2014/main" id="{E2C27556-05F8-6A4E-A722-BFEC343F71B0}"/>
              </a:ext>
            </a:extLst>
          </p:cNvPr>
          <p:cNvSpPr>
            <a:spLocks noGrp="1"/>
          </p:cNvSpPr>
          <p:nvPr>
            <p:ph type="dt" sz="half" idx="4294967295"/>
          </p:nvPr>
        </p:nvSpPr>
        <p:spPr>
          <a:xfrm>
            <a:off x="0" y="6356350"/>
            <a:ext cx="2133600" cy="365125"/>
          </a:xfrm>
        </p:spPr>
        <p:txBody>
          <a:bodyPr/>
          <a:lstStyle/>
          <a:p>
            <a:fld id="{3D204B18-9485-D74D-B2B3-6C26E88E40BB}" type="datetime1">
              <a:rPr lang="en-AU" smtClean="0"/>
              <a:pPr/>
              <a:t>22/3/18</a:t>
            </a:fld>
            <a:endParaRPr lang="en-US"/>
          </a:p>
        </p:txBody>
      </p:sp>
      <p:sp>
        <p:nvSpPr>
          <p:cNvPr id="5" name="Footer Placeholder 4">
            <a:extLst>
              <a:ext uri="{FF2B5EF4-FFF2-40B4-BE49-F238E27FC236}">
                <a16:creationId xmlns:a16="http://schemas.microsoft.com/office/drawing/2014/main" id="{DAAE1532-59E1-574A-9C87-BCD3527A6DF4}"/>
              </a:ext>
            </a:extLst>
          </p:cNvPr>
          <p:cNvSpPr>
            <a:spLocks noGrp="1"/>
          </p:cNvSpPr>
          <p:nvPr>
            <p:ph type="ftr" sz="quarter" idx="4294967295"/>
          </p:nvPr>
        </p:nvSpPr>
        <p:spPr>
          <a:xfrm>
            <a:off x="0" y="6356350"/>
            <a:ext cx="2895600" cy="365125"/>
          </a:xfrm>
          <a:prstGeom prst="rect">
            <a:avLst/>
          </a:prstGeom>
        </p:spPr>
        <p:txBody>
          <a:bodyPr/>
          <a:lstStyle/>
          <a:p>
            <a:r>
              <a:rPr lang="en-US"/>
              <a:t>SIT715 - Cloud Computing Application Design and Development – Platform as a Service</a:t>
            </a:r>
          </a:p>
        </p:txBody>
      </p:sp>
      <p:sp>
        <p:nvSpPr>
          <p:cNvPr id="6" name="Slide Number Placeholder 5">
            <a:extLst>
              <a:ext uri="{FF2B5EF4-FFF2-40B4-BE49-F238E27FC236}">
                <a16:creationId xmlns:a16="http://schemas.microsoft.com/office/drawing/2014/main" id="{911007C8-4282-A942-BC06-208EA6CDAD51}"/>
              </a:ext>
            </a:extLst>
          </p:cNvPr>
          <p:cNvSpPr>
            <a:spLocks noGrp="1"/>
          </p:cNvSpPr>
          <p:nvPr>
            <p:ph type="sldNum" sz="quarter" idx="4294967295"/>
          </p:nvPr>
        </p:nvSpPr>
        <p:spPr>
          <a:xfrm>
            <a:off x="7010400" y="6356350"/>
            <a:ext cx="2133600" cy="365125"/>
          </a:xfrm>
        </p:spPr>
        <p:txBody>
          <a:bodyPr/>
          <a:lstStyle/>
          <a:p>
            <a:fld id="{BBE0A389-EB18-824A-A5ED-72ACC9A7FB5D}" type="slidenum">
              <a:rPr lang="en-US" smtClean="0"/>
              <a:pPr/>
              <a:t>1</a:t>
            </a:fld>
            <a:endParaRPr lang="en-US"/>
          </a:p>
        </p:txBody>
      </p:sp>
    </p:spTree>
    <p:extLst>
      <p:ext uri="{BB962C8B-B14F-4D97-AF65-F5344CB8AC3E}">
        <p14:creationId xmlns:p14="http://schemas.microsoft.com/office/powerpoint/2010/main" val="20878364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a:t>Infrastructure as a Service</a:t>
            </a:r>
          </a:p>
        </p:txBody>
      </p:sp>
      <p:sp>
        <p:nvSpPr>
          <p:cNvPr id="4" name="Date Placeholder 3"/>
          <p:cNvSpPr>
            <a:spLocks noGrp="1"/>
          </p:cNvSpPr>
          <p:nvPr>
            <p:ph type="dt" sz="half" idx="10"/>
          </p:nvPr>
        </p:nvSpPr>
        <p:spPr/>
        <p:txBody>
          <a:bodyPr/>
          <a:lstStyle/>
          <a:p>
            <a:fld id="{D165DBA8-B6EE-4C4F-BC61-5BCB0EBA0B55}" type="datetime1">
              <a:t>3/23/18</a:t>
            </a:fld>
            <a:endParaRPr lang="en-US"/>
          </a:p>
        </p:txBody>
      </p:sp>
      <p:sp>
        <p:nvSpPr>
          <p:cNvPr id="5" name="Footer Placeholder 4"/>
          <p:cNvSpPr>
            <a:spLocks noGrp="1"/>
          </p:cNvSpPr>
          <p:nvPr>
            <p:ph type="ftr" sz="quarter" idx="11"/>
          </p:nvPr>
        </p:nvSpPr>
        <p:spPr/>
        <p:txBody>
          <a:bodyPr/>
          <a:lstStyle/>
          <a:p>
            <a:r>
              <a:rPr lang="en-US" dirty="0"/>
              <a:t>SIT737 Service Oriented Architecture </a:t>
            </a:r>
          </a:p>
        </p:txBody>
      </p:sp>
      <p:sp>
        <p:nvSpPr>
          <p:cNvPr id="6" name="Slide Number Placeholder 5"/>
          <p:cNvSpPr>
            <a:spLocks noGrp="1"/>
          </p:cNvSpPr>
          <p:nvPr>
            <p:ph type="sldNum" sz="quarter" idx="12"/>
          </p:nvPr>
        </p:nvSpPr>
        <p:spPr/>
        <p:txBody>
          <a:bodyPr/>
          <a:lstStyle/>
          <a:p>
            <a:fld id="{BBE0A389-EB18-824A-A5ED-72ACC9A7FB5D}" type="slidenum">
              <a:t>10</a:t>
            </a:fld>
            <a:endParaRPr lang="en-US"/>
          </a:p>
        </p:txBody>
      </p:sp>
      <p:sp>
        <p:nvSpPr>
          <p:cNvPr id="26" name="Rectangle 25"/>
          <p:cNvSpPr/>
          <p:nvPr/>
        </p:nvSpPr>
        <p:spPr>
          <a:xfrm>
            <a:off x="0" y="1634066"/>
            <a:ext cx="9144000" cy="4779434"/>
          </a:xfrm>
          <a:prstGeom prst="rect">
            <a:avLst/>
          </a:prstGeom>
          <a:solidFill>
            <a:schemeClr val="bg1">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cxnSp>
        <p:nvCxnSpPr>
          <p:cNvPr id="27" name="Straight Connector 26"/>
          <p:cNvCxnSpPr/>
          <p:nvPr/>
        </p:nvCxnSpPr>
        <p:spPr>
          <a:xfrm>
            <a:off x="2209800" y="1917700"/>
            <a:ext cx="0" cy="4356100"/>
          </a:xfrm>
          <a:prstGeom prst="line">
            <a:avLst/>
          </a:prstGeom>
          <a:ln w="3175" cmpd="sng">
            <a:solidFill>
              <a:schemeClr val="tx2">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28" name="TextBox 27"/>
          <p:cNvSpPr txBox="1"/>
          <p:nvPr/>
        </p:nvSpPr>
        <p:spPr>
          <a:xfrm>
            <a:off x="245541" y="1755696"/>
            <a:ext cx="1966804" cy="584776"/>
          </a:xfrm>
          <a:prstGeom prst="rect">
            <a:avLst/>
          </a:prstGeom>
          <a:noFill/>
        </p:spPr>
        <p:txBody>
          <a:bodyPr wrap="none" rtlCol="0">
            <a:spAutoFit/>
          </a:bodyPr>
          <a:lstStyle/>
          <a:p>
            <a:r>
              <a:rPr lang="en-US" sz="3200" b="1">
                <a:solidFill>
                  <a:schemeClr val="tx2">
                    <a:lumMod val="75000"/>
                  </a:schemeClr>
                </a:solidFill>
                <a:latin typeface="Abadi MT Condensed Extra Bold"/>
                <a:cs typeface="Abadi MT Condensed Extra Bold"/>
              </a:rPr>
              <a:t>DEFINITION</a:t>
            </a:r>
            <a:endParaRPr lang="en-US" sz="3200">
              <a:solidFill>
                <a:schemeClr val="tx2">
                  <a:lumMod val="75000"/>
                </a:schemeClr>
              </a:solidFill>
              <a:latin typeface="Abadi MT Condensed Extra Bold"/>
              <a:cs typeface="Abadi MT Condensed Extra Bold"/>
            </a:endParaRPr>
          </a:p>
        </p:txBody>
      </p:sp>
      <p:sp>
        <p:nvSpPr>
          <p:cNvPr id="45" name="Rectangle 44"/>
          <p:cNvSpPr/>
          <p:nvPr/>
        </p:nvSpPr>
        <p:spPr>
          <a:xfrm>
            <a:off x="2338092" y="1778933"/>
            <a:ext cx="5689929" cy="646331"/>
          </a:xfrm>
          <a:prstGeom prst="rect">
            <a:avLst/>
          </a:prstGeom>
        </p:spPr>
        <p:txBody>
          <a:bodyPr wrap="none">
            <a:spAutoFit/>
          </a:bodyPr>
          <a:lstStyle/>
          <a:p>
            <a:r>
              <a:rPr lang="en-US" sz="3600">
                <a:solidFill>
                  <a:schemeClr val="tx2">
                    <a:lumMod val="75000"/>
                  </a:schemeClr>
                </a:solidFill>
                <a:latin typeface="Abadi MT Condensed Light"/>
                <a:cs typeface="Abadi MT Condensed Light"/>
              </a:rPr>
              <a:t>What is Infrastructure as a Service?</a:t>
            </a:r>
          </a:p>
        </p:txBody>
      </p:sp>
      <p:sp>
        <p:nvSpPr>
          <p:cNvPr id="23" name="Rectangle 22"/>
          <p:cNvSpPr/>
          <p:nvPr/>
        </p:nvSpPr>
        <p:spPr>
          <a:xfrm>
            <a:off x="381000" y="2560942"/>
            <a:ext cx="8771467" cy="2993191"/>
          </a:xfrm>
          <a:prstGeom prst="rect">
            <a:avLst/>
          </a:prstGeom>
          <a:solidFill>
            <a:schemeClr val="accent4">
              <a:lumMod val="20000"/>
              <a:lumOff val="8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TextBox 23"/>
          <p:cNvSpPr txBox="1"/>
          <p:nvPr/>
        </p:nvSpPr>
        <p:spPr>
          <a:xfrm>
            <a:off x="2269895" y="3060164"/>
            <a:ext cx="6535440" cy="1938992"/>
          </a:xfrm>
          <a:prstGeom prst="rect">
            <a:avLst/>
          </a:prstGeom>
          <a:noFill/>
          <a:ln>
            <a:noFill/>
          </a:ln>
        </p:spPr>
        <p:txBody>
          <a:bodyPr wrap="square" lIns="144000" tIns="0" rIns="144000" bIns="0" rtlCol="0" anchor="t" anchorCtr="0">
            <a:spAutoFit/>
          </a:bodyPr>
          <a:lstStyle/>
          <a:p>
            <a:r>
              <a:rPr lang="en-US" i="1" dirty="0">
                <a:solidFill>
                  <a:schemeClr val="accent4">
                    <a:lumMod val="75000"/>
                  </a:schemeClr>
                </a:solidFill>
                <a:latin typeface="Abadi MT Condensed Light"/>
                <a:cs typeface="Abadi MT Condensed Light"/>
              </a:rPr>
              <a:t>“The capability provided to the consumer is to provision processing, storage, networks and other fundamental computing resources where the consumer is able to deploy and run arbitrary software, which can include operating systems and applications. The consumer does not manage or control the underlying cloud infrastructure but has control over operating systems, storage and deployed applications; and possibly limited control of select networking components (e.g., host firewalls).”</a:t>
            </a:r>
          </a:p>
        </p:txBody>
      </p:sp>
      <p:sp>
        <p:nvSpPr>
          <p:cNvPr id="32" name="Rectangle 31"/>
          <p:cNvSpPr/>
          <p:nvPr/>
        </p:nvSpPr>
        <p:spPr>
          <a:xfrm>
            <a:off x="262468" y="2560942"/>
            <a:ext cx="1951567" cy="2993191"/>
          </a:xfrm>
          <a:prstGeom prst="rect">
            <a:avLst/>
          </a:prstGeom>
          <a:solidFill>
            <a:schemeClr val="accent4">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8" name="TextBox 37"/>
          <p:cNvSpPr txBox="1"/>
          <p:nvPr/>
        </p:nvSpPr>
        <p:spPr>
          <a:xfrm>
            <a:off x="385236" y="2574179"/>
            <a:ext cx="1786464" cy="646331"/>
          </a:xfrm>
          <a:prstGeom prst="rect">
            <a:avLst/>
          </a:prstGeom>
          <a:noFill/>
          <a:ln>
            <a:noFill/>
          </a:ln>
        </p:spPr>
        <p:txBody>
          <a:bodyPr wrap="square" lIns="0" rtlCol="0">
            <a:spAutoFit/>
          </a:bodyPr>
          <a:lstStyle>
            <a:defPPr>
              <a:defRPr lang="en-US"/>
            </a:defPPr>
            <a:lvl1pPr algn="r">
              <a:defRPr sz="6000">
                <a:solidFill>
                  <a:schemeClr val="accent1">
                    <a:lumMod val="40000"/>
                    <a:lumOff val="60000"/>
                  </a:schemeClr>
                </a:solidFill>
                <a:latin typeface="Arial Narrow"/>
                <a:cs typeface="Arial Narrow"/>
              </a:defRPr>
            </a:lvl1pPr>
          </a:lstStyle>
          <a:p>
            <a:r>
              <a:rPr lang="en-US" sz="3600" b="1">
                <a:solidFill>
                  <a:schemeClr val="accent4">
                    <a:lumMod val="20000"/>
                    <a:lumOff val="80000"/>
                  </a:schemeClr>
                </a:solidFill>
                <a:latin typeface="Abadi MT Condensed Extra Bold"/>
                <a:cs typeface="Abadi MT Condensed Extra Bold"/>
              </a:rPr>
              <a:t>NIST</a:t>
            </a:r>
            <a:endParaRPr lang="en-US" sz="2000" b="1">
              <a:solidFill>
                <a:schemeClr val="accent4">
                  <a:lumMod val="20000"/>
                  <a:lumOff val="80000"/>
                </a:schemeClr>
              </a:solidFill>
              <a:latin typeface="Abadi MT Condensed Extra Bold"/>
              <a:cs typeface="Abadi MT Condensed Extra Bold"/>
            </a:endParaRPr>
          </a:p>
        </p:txBody>
      </p:sp>
      <p:sp>
        <p:nvSpPr>
          <p:cNvPr id="39" name="Footer Placeholder 4"/>
          <p:cNvSpPr txBox="1">
            <a:spLocks/>
          </p:cNvSpPr>
          <p:nvPr/>
        </p:nvSpPr>
        <p:spPr>
          <a:xfrm>
            <a:off x="2556933" y="5102218"/>
            <a:ext cx="6582834" cy="365125"/>
          </a:xfrm>
          <a:prstGeom prst="rect">
            <a:avLst/>
          </a:prstGeom>
        </p:spPr>
        <p:txBody>
          <a:bodyPr vert="horz" lIns="91440" tIns="45720" rIns="144000" bIns="45720" rtlCol="0" anchor="ctr"/>
          <a:lstStyle>
            <a:defPPr>
              <a:defRPr lang="en-US"/>
            </a:defPPr>
            <a:lvl1pPr marL="0" algn="ctr" defTabSz="457200" rtl="0" eaLnBrk="1" latinLnBrk="0" hangingPunct="1">
              <a:defRPr sz="1200" kern="1200">
                <a:solidFill>
                  <a:srgbClr val="17375E"/>
                </a:solidFill>
                <a:latin typeface="Abadi MT Condensed Light"/>
                <a:ea typeface="+mn-ea"/>
                <a:cs typeface="Abadi MT Condensed Light"/>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i="1">
                <a:solidFill>
                  <a:schemeClr val="tx1">
                    <a:lumMod val="50000"/>
                    <a:lumOff val="50000"/>
                  </a:schemeClr>
                </a:solidFill>
              </a:rPr>
              <a:t>P. Mell, T. Grance, “NIST working definition on cloud computing.”  National Institute of Standard and Technology (NIST)</a:t>
            </a:r>
          </a:p>
          <a:p>
            <a:pPr algn="r"/>
            <a:r>
              <a:rPr lang="en-US" i="1">
                <a:solidFill>
                  <a:schemeClr val="tx1">
                    <a:lumMod val="50000"/>
                    <a:lumOff val="50000"/>
                  </a:schemeClr>
                </a:solidFill>
              </a:rPr>
              <a:t> http://csrc.nist.gov/publications/nistpubs/ 800-145/SP800-145.pdf</a:t>
            </a:r>
          </a:p>
        </p:txBody>
      </p:sp>
    </p:spTree>
    <p:extLst>
      <p:ext uri="{BB962C8B-B14F-4D97-AF65-F5344CB8AC3E}">
        <p14:creationId xmlns:p14="http://schemas.microsoft.com/office/powerpoint/2010/main" val="12795503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IaaS solutions</a:t>
            </a:r>
          </a:p>
        </p:txBody>
      </p:sp>
      <p:sp>
        <p:nvSpPr>
          <p:cNvPr id="4" name="Date Placeholder 3"/>
          <p:cNvSpPr>
            <a:spLocks noGrp="1"/>
          </p:cNvSpPr>
          <p:nvPr>
            <p:ph type="dt" sz="half" idx="10"/>
          </p:nvPr>
        </p:nvSpPr>
        <p:spPr/>
        <p:txBody>
          <a:bodyPr/>
          <a:lstStyle/>
          <a:p>
            <a:fld id="{3D204B18-9485-D74D-B2B3-6C26E88E40BB}" type="datetime1">
              <a:rPr lang="en-AU"/>
              <a:pPr/>
              <a:t>23/3/18</a:t>
            </a:fld>
            <a:endParaRPr lang="en-US"/>
          </a:p>
        </p:txBody>
      </p:sp>
      <p:sp>
        <p:nvSpPr>
          <p:cNvPr id="5" name="Footer Placeholder 4"/>
          <p:cNvSpPr>
            <a:spLocks noGrp="1"/>
          </p:cNvSpPr>
          <p:nvPr>
            <p:ph type="ftr" sz="quarter" idx="11"/>
          </p:nvPr>
        </p:nvSpPr>
        <p:spPr/>
        <p:txBody>
          <a:bodyPr/>
          <a:lstStyle/>
          <a:p>
            <a:r>
              <a:rPr lang="en-US" dirty="0"/>
              <a:t>SIT737 Service Oriented Architecture </a:t>
            </a:r>
          </a:p>
        </p:txBody>
      </p:sp>
      <p:sp>
        <p:nvSpPr>
          <p:cNvPr id="6" name="Slide Number Placeholder 5"/>
          <p:cNvSpPr>
            <a:spLocks noGrp="1"/>
          </p:cNvSpPr>
          <p:nvPr>
            <p:ph type="sldNum" sz="quarter" idx="12"/>
          </p:nvPr>
        </p:nvSpPr>
        <p:spPr/>
        <p:txBody>
          <a:bodyPr/>
          <a:lstStyle/>
          <a:p>
            <a:fld id="{BBE0A389-EB18-824A-A5ED-72ACC9A7FB5D}" type="slidenum">
              <a:rPr lang="en-US"/>
              <a:pPr/>
              <a:t>11</a:t>
            </a:fld>
            <a:endParaRPr lang="en-US"/>
          </a:p>
        </p:txBody>
      </p:sp>
      <p:sp>
        <p:nvSpPr>
          <p:cNvPr id="7" name="Rectangle 6"/>
          <p:cNvSpPr/>
          <p:nvPr/>
        </p:nvSpPr>
        <p:spPr>
          <a:xfrm>
            <a:off x="0" y="1498594"/>
            <a:ext cx="9153158" cy="4961473"/>
          </a:xfrm>
          <a:prstGeom prst="rect">
            <a:avLst/>
          </a:prstGeom>
          <a:solidFill>
            <a:schemeClr val="bg1">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 name="Straight Connector 7"/>
          <p:cNvCxnSpPr/>
          <p:nvPr/>
        </p:nvCxnSpPr>
        <p:spPr>
          <a:xfrm>
            <a:off x="2209800" y="1680624"/>
            <a:ext cx="0" cy="4656676"/>
          </a:xfrm>
          <a:prstGeom prst="line">
            <a:avLst/>
          </a:prstGeom>
          <a:ln w="3175" cmpd="sng">
            <a:solidFill>
              <a:schemeClr val="tx2">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0" y="1582120"/>
            <a:ext cx="2252840" cy="461665"/>
          </a:xfrm>
          <a:prstGeom prst="rect">
            <a:avLst/>
          </a:prstGeom>
          <a:noFill/>
        </p:spPr>
        <p:txBody>
          <a:bodyPr wrap="none" rtlCol="0">
            <a:spAutoFit/>
          </a:bodyPr>
          <a:lstStyle/>
          <a:p>
            <a:r>
              <a:rPr lang="en-US" sz="2400" b="1">
                <a:solidFill>
                  <a:schemeClr val="tx2">
                    <a:lumMod val="75000"/>
                  </a:schemeClr>
                </a:solidFill>
                <a:latin typeface="Abadi MT Condensed Extra Bold"/>
                <a:cs typeface="Abadi MT Condensed Extra Bold"/>
              </a:rPr>
              <a:t>CHARACTERISTICS</a:t>
            </a:r>
            <a:endParaRPr lang="en-US" sz="3600">
              <a:solidFill>
                <a:schemeClr val="tx2">
                  <a:lumMod val="75000"/>
                </a:schemeClr>
              </a:solidFill>
              <a:latin typeface="Abadi MT Condensed Extra Bold"/>
              <a:cs typeface="Abadi MT Condensed Extra Bold"/>
            </a:endParaRPr>
          </a:p>
        </p:txBody>
      </p:sp>
      <p:sp>
        <p:nvSpPr>
          <p:cNvPr id="10" name="TextBox 9"/>
          <p:cNvSpPr txBox="1"/>
          <p:nvPr/>
        </p:nvSpPr>
        <p:spPr>
          <a:xfrm>
            <a:off x="2294464" y="1553624"/>
            <a:ext cx="6769100" cy="1338828"/>
          </a:xfrm>
          <a:prstGeom prst="rect">
            <a:avLst/>
          </a:prstGeom>
          <a:noFill/>
        </p:spPr>
        <p:txBody>
          <a:bodyPr wrap="square" rtlCol="0">
            <a:spAutoFit/>
          </a:bodyPr>
          <a:lstStyle/>
          <a:p>
            <a:r>
              <a:rPr lang="en-US" sz="3000">
                <a:latin typeface="Abadi MT Condensed Light"/>
                <a:cs typeface="Abadi MT Condensed Light"/>
              </a:rPr>
              <a:t>IaaS management software</a:t>
            </a:r>
          </a:p>
          <a:p>
            <a:pPr lvl="0">
              <a:spcBef>
                <a:spcPts val="600"/>
              </a:spcBef>
            </a:pPr>
            <a:r>
              <a:rPr lang="en-US" sz="2300" i="1">
                <a:solidFill>
                  <a:prstClr val="black">
                    <a:lumMod val="65000"/>
                    <a:lumOff val="35000"/>
                  </a:prstClr>
                </a:solidFill>
                <a:latin typeface="Abadi MT Condensed Light"/>
                <a:cs typeface="Abadi MT Condensed Light"/>
              </a:rPr>
              <a:t>This is the central component for an IaaS solution and enables the provider to control, manage, and serve:</a:t>
            </a:r>
          </a:p>
        </p:txBody>
      </p:sp>
      <p:grpSp>
        <p:nvGrpSpPr>
          <p:cNvPr id="11" name="Group 10"/>
          <p:cNvGrpSpPr/>
          <p:nvPr/>
        </p:nvGrpSpPr>
        <p:grpSpPr>
          <a:xfrm>
            <a:off x="685800" y="2961419"/>
            <a:ext cx="8467358" cy="912081"/>
            <a:chOff x="397922" y="2388213"/>
            <a:chExt cx="8467358" cy="912081"/>
          </a:xfrm>
        </p:grpSpPr>
        <p:grpSp>
          <p:nvGrpSpPr>
            <p:cNvPr id="12" name="Group 11"/>
            <p:cNvGrpSpPr/>
            <p:nvPr/>
          </p:nvGrpSpPr>
          <p:grpSpPr>
            <a:xfrm>
              <a:off x="1006232" y="2395087"/>
              <a:ext cx="7859048" cy="905207"/>
              <a:chOff x="1006232" y="2570929"/>
              <a:chExt cx="7859048" cy="905207"/>
            </a:xfrm>
          </p:grpSpPr>
          <p:sp>
            <p:nvSpPr>
              <p:cNvPr id="15" name="Rectangle 14"/>
              <p:cNvSpPr/>
              <p:nvPr/>
            </p:nvSpPr>
            <p:spPr>
              <a:xfrm>
                <a:off x="1006232" y="2570929"/>
                <a:ext cx="7859048" cy="905207"/>
              </a:xfrm>
              <a:prstGeom prst="rect">
                <a:avLst/>
              </a:prstGeom>
              <a:solidFill>
                <a:schemeClr val="accent6">
                  <a:lumMod val="20000"/>
                  <a:lumOff val="8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TextBox 15"/>
              <p:cNvSpPr txBox="1"/>
              <p:nvPr/>
            </p:nvSpPr>
            <p:spPr>
              <a:xfrm>
                <a:off x="1954846" y="2619314"/>
                <a:ext cx="6774287" cy="677108"/>
              </a:xfrm>
              <a:prstGeom prst="rect">
                <a:avLst/>
              </a:prstGeom>
              <a:noFill/>
            </p:spPr>
            <p:txBody>
              <a:bodyPr wrap="square" lIns="0" tIns="0" rIns="108000" bIns="0" rtlCol="0" anchor="t" anchorCtr="0">
                <a:spAutoFit/>
              </a:bodyPr>
              <a:lstStyle/>
              <a:p>
                <a:pPr marL="180000"/>
                <a:r>
                  <a:rPr lang="en-US" sz="2200" dirty="0">
                    <a:solidFill>
                      <a:srgbClr val="B27979"/>
                    </a:solidFill>
                    <a:latin typeface="Abadi MT Condensed Light"/>
                    <a:cs typeface="Abadi MT Condensed Light"/>
                  </a:rPr>
                  <a:t>Primarily in the form of virtual machines, but also physical (bare metal) servers, and recently lighter solutions such as </a:t>
                </a:r>
                <a:r>
                  <a:rPr lang="en-US" sz="2200" i="1" dirty="0">
                    <a:solidFill>
                      <a:srgbClr val="B27979"/>
                    </a:solidFill>
                    <a:latin typeface="Abadi MT Condensed Light"/>
                    <a:cs typeface="Abadi MT Condensed Light"/>
                  </a:rPr>
                  <a:t>containers</a:t>
                </a:r>
                <a:r>
                  <a:rPr lang="en-US" sz="2200" dirty="0">
                    <a:solidFill>
                      <a:srgbClr val="B27979"/>
                    </a:solidFill>
                    <a:latin typeface="Abadi MT Condensed Light"/>
                    <a:cs typeface="Abadi MT Condensed Light"/>
                  </a:rPr>
                  <a:t>.</a:t>
                </a:r>
              </a:p>
            </p:txBody>
          </p:sp>
        </p:grpSp>
        <p:sp>
          <p:nvSpPr>
            <p:cNvPr id="13" name="Rectangle 12"/>
            <p:cNvSpPr/>
            <p:nvPr/>
          </p:nvSpPr>
          <p:spPr>
            <a:xfrm>
              <a:off x="410622" y="2388213"/>
              <a:ext cx="1513917" cy="912081"/>
            </a:xfrm>
            <a:prstGeom prst="rect">
              <a:avLst/>
            </a:prstGeom>
            <a:solidFill>
              <a:schemeClr val="accent6">
                <a:lumMod val="5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TextBox 13"/>
            <p:cNvSpPr txBox="1"/>
            <p:nvPr/>
          </p:nvSpPr>
          <p:spPr>
            <a:xfrm>
              <a:off x="397922" y="2401605"/>
              <a:ext cx="1530699" cy="461665"/>
            </a:xfrm>
            <a:prstGeom prst="rect">
              <a:avLst/>
            </a:prstGeom>
            <a:noFill/>
            <a:ln>
              <a:noFill/>
            </a:ln>
          </p:spPr>
          <p:txBody>
            <a:bodyPr wrap="square" lIns="0" rtlCol="0">
              <a:spAutoFit/>
            </a:bodyPr>
            <a:lstStyle>
              <a:defPPr>
                <a:defRPr lang="en-US"/>
              </a:defPPr>
              <a:lvl1pPr algn="r">
                <a:defRPr sz="6000">
                  <a:solidFill>
                    <a:schemeClr val="accent6">
                      <a:lumMod val="20000"/>
                      <a:lumOff val="80000"/>
                    </a:schemeClr>
                  </a:solidFill>
                  <a:latin typeface="Arial Narrow"/>
                  <a:cs typeface="Arial Narrow"/>
                </a:defRPr>
              </a:lvl1pPr>
            </a:lstStyle>
            <a:p>
              <a:r>
                <a:rPr lang="en-US" sz="2400"/>
                <a:t>COMPUTE</a:t>
              </a:r>
              <a:endParaRPr lang="en-US" sz="2800"/>
            </a:p>
          </p:txBody>
        </p:sp>
      </p:grpSp>
      <p:grpSp>
        <p:nvGrpSpPr>
          <p:cNvPr id="17" name="Group 16"/>
          <p:cNvGrpSpPr/>
          <p:nvPr/>
        </p:nvGrpSpPr>
        <p:grpSpPr>
          <a:xfrm>
            <a:off x="698500" y="3987797"/>
            <a:ext cx="8458211" cy="889001"/>
            <a:chOff x="407069" y="3858869"/>
            <a:chExt cx="8458211" cy="889001"/>
          </a:xfrm>
        </p:grpSpPr>
        <p:grpSp>
          <p:nvGrpSpPr>
            <p:cNvPr id="18" name="Group 17"/>
            <p:cNvGrpSpPr/>
            <p:nvPr/>
          </p:nvGrpSpPr>
          <p:grpSpPr>
            <a:xfrm>
              <a:off x="1006233" y="3858869"/>
              <a:ext cx="7859047" cy="889001"/>
              <a:chOff x="1782877" y="3053239"/>
              <a:chExt cx="7365997" cy="1430570"/>
            </a:xfrm>
          </p:grpSpPr>
          <p:sp>
            <p:nvSpPr>
              <p:cNvPr id="21" name="Rectangle 20"/>
              <p:cNvSpPr/>
              <p:nvPr/>
            </p:nvSpPr>
            <p:spPr>
              <a:xfrm>
                <a:off x="1782877" y="3053239"/>
                <a:ext cx="7365996" cy="1430570"/>
              </a:xfrm>
              <a:prstGeom prst="rect">
                <a:avLst/>
              </a:prstGeom>
              <a:solidFill>
                <a:schemeClr val="accent5">
                  <a:lumMod val="40000"/>
                  <a:lumOff val="6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TextBox 21"/>
              <p:cNvSpPr txBox="1"/>
              <p:nvPr/>
            </p:nvSpPr>
            <p:spPr>
              <a:xfrm>
                <a:off x="2645405" y="3140908"/>
                <a:ext cx="6503469" cy="1089594"/>
              </a:xfrm>
              <a:prstGeom prst="rect">
                <a:avLst/>
              </a:prstGeom>
              <a:noFill/>
            </p:spPr>
            <p:txBody>
              <a:bodyPr wrap="square" lIns="0" tIns="0" rIns="108000" bIns="0" rtlCol="0" anchor="t" anchorCtr="0">
                <a:spAutoFit/>
              </a:bodyPr>
              <a:lstStyle/>
              <a:p>
                <a:pPr marL="180000"/>
                <a:r>
                  <a:rPr lang="en-US" sz="2200" dirty="0">
                    <a:solidFill>
                      <a:schemeClr val="accent5">
                        <a:lumMod val="75000"/>
                      </a:schemeClr>
                    </a:solidFill>
                    <a:latin typeface="Abadi MT Condensed Light"/>
                    <a:cs typeface="Abadi MT Condensed Light"/>
                  </a:rPr>
                  <a:t>Disk volumes either of fixed or changeable size and generic object storage for a more high-level type of storage.</a:t>
                </a:r>
              </a:p>
            </p:txBody>
          </p:sp>
        </p:grpSp>
        <p:sp>
          <p:nvSpPr>
            <p:cNvPr id="19" name="Rectangle 18"/>
            <p:cNvSpPr/>
            <p:nvPr/>
          </p:nvSpPr>
          <p:spPr>
            <a:xfrm>
              <a:off x="407069" y="3858872"/>
              <a:ext cx="1517469" cy="888998"/>
            </a:xfrm>
            <a:prstGeom prst="rect">
              <a:avLst/>
            </a:prstGeom>
            <a:solidFill>
              <a:schemeClr val="accent5">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extBox 19"/>
            <p:cNvSpPr txBox="1"/>
            <p:nvPr/>
          </p:nvSpPr>
          <p:spPr>
            <a:xfrm>
              <a:off x="483270" y="3868635"/>
              <a:ext cx="1421156" cy="461665"/>
            </a:xfrm>
            <a:prstGeom prst="rect">
              <a:avLst/>
            </a:prstGeom>
            <a:noFill/>
            <a:ln>
              <a:noFill/>
            </a:ln>
          </p:spPr>
          <p:txBody>
            <a:bodyPr wrap="square" lIns="0" rtlCol="0">
              <a:spAutoFit/>
            </a:bodyPr>
            <a:lstStyle/>
            <a:p>
              <a:pPr algn="r"/>
              <a:r>
                <a:rPr lang="en-US" sz="2400">
                  <a:solidFill>
                    <a:schemeClr val="accent5">
                      <a:lumMod val="40000"/>
                      <a:lumOff val="60000"/>
                    </a:schemeClr>
                  </a:solidFill>
                  <a:latin typeface="Arial Narrow"/>
                  <a:cs typeface="Arial Narrow"/>
                </a:rPr>
                <a:t>STORAGE</a:t>
              </a:r>
            </a:p>
          </p:txBody>
        </p:sp>
      </p:grpSp>
      <p:grpSp>
        <p:nvGrpSpPr>
          <p:cNvPr id="23" name="Group 22"/>
          <p:cNvGrpSpPr/>
          <p:nvPr/>
        </p:nvGrpSpPr>
        <p:grpSpPr>
          <a:xfrm>
            <a:off x="673030" y="4991923"/>
            <a:ext cx="8480128" cy="1171800"/>
            <a:chOff x="385152" y="5261580"/>
            <a:chExt cx="8480128" cy="1171800"/>
          </a:xfrm>
        </p:grpSpPr>
        <p:grpSp>
          <p:nvGrpSpPr>
            <p:cNvPr id="24" name="Group 23"/>
            <p:cNvGrpSpPr/>
            <p:nvPr/>
          </p:nvGrpSpPr>
          <p:grpSpPr>
            <a:xfrm>
              <a:off x="1006232" y="5261580"/>
              <a:ext cx="7859048" cy="1171799"/>
              <a:chOff x="3200399" y="4206119"/>
              <a:chExt cx="6377933" cy="2079519"/>
            </a:xfrm>
          </p:grpSpPr>
          <p:sp>
            <p:nvSpPr>
              <p:cNvPr id="27" name="Rectangle 26"/>
              <p:cNvSpPr/>
              <p:nvPr/>
            </p:nvSpPr>
            <p:spPr>
              <a:xfrm>
                <a:off x="3200399" y="4206119"/>
                <a:ext cx="6377933" cy="2079519"/>
              </a:xfrm>
              <a:prstGeom prst="rect">
                <a:avLst/>
              </a:prstGeom>
              <a:solidFill>
                <a:schemeClr val="tx2">
                  <a:lumMod val="20000"/>
                  <a:lumOff val="8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TextBox 27"/>
              <p:cNvSpPr txBox="1"/>
              <p:nvPr/>
            </p:nvSpPr>
            <p:spPr>
              <a:xfrm>
                <a:off x="3956006" y="4270710"/>
                <a:ext cx="5614893" cy="1802434"/>
              </a:xfrm>
              <a:prstGeom prst="rect">
                <a:avLst/>
              </a:prstGeom>
              <a:noFill/>
            </p:spPr>
            <p:txBody>
              <a:bodyPr wrap="square" lIns="0" tIns="0" rIns="108000" bIns="0" rtlCol="0" anchor="t" anchorCtr="0">
                <a:spAutoFit/>
              </a:bodyPr>
              <a:lstStyle/>
              <a:p>
                <a:pPr marL="180000"/>
                <a:r>
                  <a:rPr lang="en-US" sz="2200" dirty="0">
                    <a:solidFill>
                      <a:schemeClr val="accent1">
                        <a:lumMod val="75000"/>
                      </a:schemeClr>
                    </a:solidFill>
                    <a:latin typeface="Abadi MT Condensed Light"/>
                    <a:cs typeface="Abadi MT Condensed Light"/>
                  </a:rPr>
                  <a:t>Network equipment (load balancers, switches, routers and firewalls) emulated via software to isolate compute resources as if they were on different infrastructure.</a:t>
                </a:r>
              </a:p>
            </p:txBody>
          </p:sp>
        </p:grpSp>
        <p:sp>
          <p:nvSpPr>
            <p:cNvPr id="25" name="Rectangle 24"/>
            <p:cNvSpPr/>
            <p:nvPr/>
          </p:nvSpPr>
          <p:spPr>
            <a:xfrm>
              <a:off x="397923" y="5261580"/>
              <a:ext cx="1526616" cy="1171800"/>
            </a:xfrm>
            <a:prstGeom prst="rect">
              <a:avLst/>
            </a:prstGeom>
            <a:solidFill>
              <a:schemeClr val="accent1">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TextBox 25"/>
            <p:cNvSpPr txBox="1"/>
            <p:nvPr/>
          </p:nvSpPr>
          <p:spPr>
            <a:xfrm>
              <a:off x="385152" y="5266738"/>
              <a:ext cx="1505045" cy="461665"/>
            </a:xfrm>
            <a:prstGeom prst="rect">
              <a:avLst/>
            </a:prstGeom>
            <a:noFill/>
            <a:ln>
              <a:noFill/>
            </a:ln>
          </p:spPr>
          <p:txBody>
            <a:bodyPr wrap="square" lIns="0" rtlCol="0">
              <a:spAutoFit/>
            </a:bodyPr>
            <a:lstStyle/>
            <a:p>
              <a:pPr algn="r"/>
              <a:r>
                <a:rPr lang="en-US" sz="2400" dirty="0">
                  <a:solidFill>
                    <a:schemeClr val="accent1">
                      <a:lumMod val="40000"/>
                      <a:lumOff val="60000"/>
                    </a:schemeClr>
                  </a:solidFill>
                  <a:latin typeface="Arial Narrow"/>
                  <a:cs typeface="Arial Narrow"/>
                </a:rPr>
                <a:t>NETWORK</a:t>
              </a:r>
            </a:p>
          </p:txBody>
        </p:sp>
      </p:grpSp>
    </p:spTree>
    <p:extLst>
      <p:ext uri="{BB962C8B-B14F-4D97-AF65-F5344CB8AC3E}">
        <p14:creationId xmlns:p14="http://schemas.microsoft.com/office/powerpoint/2010/main" val="6058880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a:t>Platform as a Service</a:t>
            </a:r>
          </a:p>
        </p:txBody>
      </p:sp>
      <p:sp>
        <p:nvSpPr>
          <p:cNvPr id="4" name="Date Placeholder 3"/>
          <p:cNvSpPr>
            <a:spLocks noGrp="1"/>
          </p:cNvSpPr>
          <p:nvPr>
            <p:ph type="dt" sz="half" idx="10"/>
          </p:nvPr>
        </p:nvSpPr>
        <p:spPr/>
        <p:txBody>
          <a:bodyPr/>
          <a:lstStyle/>
          <a:p>
            <a:fld id="{D165DBA8-B6EE-4C4F-BC61-5BCB0EBA0B55}" type="datetime1">
              <a:t>3/23/18</a:t>
            </a:fld>
            <a:endParaRPr lang="en-US"/>
          </a:p>
        </p:txBody>
      </p:sp>
      <p:sp>
        <p:nvSpPr>
          <p:cNvPr id="5" name="Footer Placeholder 4"/>
          <p:cNvSpPr>
            <a:spLocks noGrp="1"/>
          </p:cNvSpPr>
          <p:nvPr>
            <p:ph type="ftr" sz="quarter" idx="11"/>
          </p:nvPr>
        </p:nvSpPr>
        <p:spPr/>
        <p:txBody>
          <a:bodyPr/>
          <a:lstStyle/>
          <a:p>
            <a:r>
              <a:rPr lang="en-US" dirty="0"/>
              <a:t>SIT737 Service Oriented Architecture </a:t>
            </a:r>
          </a:p>
        </p:txBody>
      </p:sp>
      <p:sp>
        <p:nvSpPr>
          <p:cNvPr id="6" name="Slide Number Placeholder 5"/>
          <p:cNvSpPr>
            <a:spLocks noGrp="1"/>
          </p:cNvSpPr>
          <p:nvPr>
            <p:ph type="sldNum" sz="quarter" idx="12"/>
          </p:nvPr>
        </p:nvSpPr>
        <p:spPr/>
        <p:txBody>
          <a:bodyPr/>
          <a:lstStyle/>
          <a:p>
            <a:fld id="{BBE0A389-EB18-824A-A5ED-72ACC9A7FB5D}" type="slidenum">
              <a:t>12</a:t>
            </a:fld>
            <a:endParaRPr lang="en-US"/>
          </a:p>
        </p:txBody>
      </p:sp>
      <p:sp>
        <p:nvSpPr>
          <p:cNvPr id="26" name="Rectangle 25"/>
          <p:cNvSpPr/>
          <p:nvPr/>
        </p:nvSpPr>
        <p:spPr>
          <a:xfrm>
            <a:off x="0" y="1634066"/>
            <a:ext cx="9144000" cy="4779434"/>
          </a:xfrm>
          <a:prstGeom prst="rect">
            <a:avLst/>
          </a:prstGeom>
          <a:solidFill>
            <a:schemeClr val="bg1">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cxnSp>
        <p:nvCxnSpPr>
          <p:cNvPr id="27" name="Straight Connector 26"/>
          <p:cNvCxnSpPr/>
          <p:nvPr/>
        </p:nvCxnSpPr>
        <p:spPr>
          <a:xfrm>
            <a:off x="2209800" y="1917700"/>
            <a:ext cx="0" cy="4356100"/>
          </a:xfrm>
          <a:prstGeom prst="line">
            <a:avLst/>
          </a:prstGeom>
          <a:ln w="3175" cmpd="sng">
            <a:solidFill>
              <a:schemeClr val="tx2">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28" name="TextBox 27"/>
          <p:cNvSpPr txBox="1"/>
          <p:nvPr/>
        </p:nvSpPr>
        <p:spPr>
          <a:xfrm>
            <a:off x="50800" y="1814310"/>
            <a:ext cx="2157046" cy="707886"/>
          </a:xfrm>
          <a:prstGeom prst="rect">
            <a:avLst/>
          </a:prstGeom>
          <a:noFill/>
        </p:spPr>
        <p:txBody>
          <a:bodyPr wrap="square" rtlCol="0">
            <a:spAutoFit/>
          </a:bodyPr>
          <a:lstStyle/>
          <a:p>
            <a:pPr algn="r"/>
            <a:r>
              <a:rPr lang="en-US" sz="2000" b="1">
                <a:solidFill>
                  <a:schemeClr val="tx2">
                    <a:lumMod val="75000"/>
                  </a:schemeClr>
                </a:solidFill>
                <a:latin typeface="Abadi MT Condensed Extra Bold"/>
                <a:cs typeface="Abadi MT Condensed Extra Bold"/>
              </a:rPr>
              <a:t>CLOUD REFERENCE MODEL</a:t>
            </a:r>
            <a:endParaRPr lang="en-US" sz="2000">
              <a:solidFill>
                <a:schemeClr val="tx2">
                  <a:lumMod val="75000"/>
                </a:schemeClr>
              </a:solidFill>
              <a:latin typeface="Abadi MT Condensed Extra Bold"/>
              <a:cs typeface="Abadi MT Condensed Extra Bold"/>
            </a:endParaRPr>
          </a:p>
        </p:txBody>
      </p:sp>
      <p:sp>
        <p:nvSpPr>
          <p:cNvPr id="45" name="Rectangle 44"/>
          <p:cNvSpPr/>
          <p:nvPr/>
        </p:nvSpPr>
        <p:spPr>
          <a:xfrm>
            <a:off x="2338092" y="1778933"/>
            <a:ext cx="4591446" cy="646331"/>
          </a:xfrm>
          <a:prstGeom prst="rect">
            <a:avLst/>
          </a:prstGeom>
        </p:spPr>
        <p:txBody>
          <a:bodyPr wrap="none">
            <a:spAutoFit/>
          </a:bodyPr>
          <a:lstStyle/>
          <a:p>
            <a:r>
              <a:rPr lang="en-US" sz="3600">
                <a:solidFill>
                  <a:schemeClr val="tx2">
                    <a:lumMod val="75000"/>
                  </a:schemeClr>
                </a:solidFill>
                <a:latin typeface="Abadi MT Condensed Light"/>
                <a:cs typeface="Abadi MT Condensed Light"/>
              </a:rPr>
              <a:t>In the middle of the stack…</a:t>
            </a:r>
          </a:p>
        </p:txBody>
      </p:sp>
      <p:grpSp>
        <p:nvGrpSpPr>
          <p:cNvPr id="8" name="Group 7"/>
          <p:cNvGrpSpPr/>
          <p:nvPr/>
        </p:nvGrpSpPr>
        <p:grpSpPr>
          <a:xfrm>
            <a:off x="801077" y="3825816"/>
            <a:ext cx="7326923" cy="970871"/>
            <a:chOff x="801077" y="4216576"/>
            <a:chExt cx="7326923" cy="970871"/>
          </a:xfrm>
        </p:grpSpPr>
        <p:sp>
          <p:nvSpPr>
            <p:cNvPr id="51" name="Rectangle 50"/>
            <p:cNvSpPr/>
            <p:nvPr/>
          </p:nvSpPr>
          <p:spPr>
            <a:xfrm>
              <a:off x="801077" y="4216576"/>
              <a:ext cx="7326923" cy="970871"/>
            </a:xfrm>
            <a:prstGeom prst="rect">
              <a:avLst/>
            </a:prstGeom>
            <a:solidFill>
              <a:schemeClr val="accent5">
                <a:lumMod val="40000"/>
                <a:lumOff val="6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4" name="TextBox 53"/>
            <p:cNvSpPr txBox="1"/>
            <p:nvPr/>
          </p:nvSpPr>
          <p:spPr>
            <a:xfrm>
              <a:off x="2305050" y="4343741"/>
              <a:ext cx="5608027" cy="738664"/>
            </a:xfrm>
            <a:prstGeom prst="rect">
              <a:avLst/>
            </a:prstGeom>
            <a:noFill/>
          </p:spPr>
          <p:txBody>
            <a:bodyPr wrap="square" lIns="108000" tIns="0" rIns="108000" bIns="0" rtlCol="0" anchor="t" anchorCtr="0">
              <a:spAutoFit/>
            </a:bodyPr>
            <a:lstStyle/>
            <a:p>
              <a:r>
                <a:rPr lang="en-US" sz="1600" i="1" dirty="0">
                  <a:solidFill>
                    <a:schemeClr val="accent5">
                      <a:lumMod val="75000"/>
                    </a:schemeClr>
                  </a:solidFill>
                  <a:latin typeface="Abadi MT Condensed Light"/>
                  <a:cs typeface="Abadi MT Condensed Light"/>
                </a:rPr>
                <a:t>Environment for building applications in the cloud and fundamental application building blocks available as services to implement core capabilities. These both include runtime and development environment supporting applications.</a:t>
              </a:r>
              <a:endParaRPr lang="en-US" sz="1400" i="1" dirty="0">
                <a:solidFill>
                  <a:schemeClr val="accent5">
                    <a:lumMod val="75000"/>
                  </a:schemeClr>
                </a:solidFill>
                <a:latin typeface="Abadi MT Condensed Light"/>
                <a:cs typeface="Abadi MT Condensed Light"/>
              </a:endParaRPr>
            </a:p>
          </p:txBody>
        </p:sp>
        <p:sp>
          <p:nvSpPr>
            <p:cNvPr id="7" name="Rectangle 6"/>
            <p:cNvSpPr/>
            <p:nvPr/>
          </p:nvSpPr>
          <p:spPr>
            <a:xfrm>
              <a:off x="810846" y="4229276"/>
              <a:ext cx="1398954" cy="958171"/>
            </a:xfrm>
            <a:prstGeom prst="rect">
              <a:avLst/>
            </a:prstGeom>
            <a:solidFill>
              <a:schemeClr val="accent5">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9" name="TextBox 38"/>
            <p:cNvSpPr txBox="1"/>
            <p:nvPr/>
          </p:nvSpPr>
          <p:spPr>
            <a:xfrm>
              <a:off x="889000" y="4241976"/>
              <a:ext cx="1257301" cy="769441"/>
            </a:xfrm>
            <a:prstGeom prst="rect">
              <a:avLst/>
            </a:prstGeom>
            <a:noFill/>
          </p:spPr>
          <p:txBody>
            <a:bodyPr wrap="square" rtlCol="0">
              <a:spAutoFit/>
            </a:bodyPr>
            <a:lstStyle/>
            <a:p>
              <a:pPr algn="r"/>
              <a:r>
                <a:rPr lang="en-US" sz="4400" b="1" dirty="0">
                  <a:solidFill>
                    <a:schemeClr val="accent5">
                      <a:lumMod val="20000"/>
                      <a:lumOff val="80000"/>
                    </a:schemeClr>
                  </a:solidFill>
                  <a:latin typeface="Abadi MT Condensed Extra Bold"/>
                  <a:cs typeface="Abadi MT Condensed Extra Bold"/>
                </a:rPr>
                <a:t>PaaS</a:t>
              </a:r>
              <a:endParaRPr lang="en-US" sz="2000" dirty="0">
                <a:solidFill>
                  <a:schemeClr val="accent5">
                    <a:lumMod val="20000"/>
                    <a:lumOff val="80000"/>
                  </a:schemeClr>
                </a:solidFill>
                <a:latin typeface="Abadi MT Condensed Extra Bold"/>
                <a:cs typeface="Abadi MT Condensed Extra Bold"/>
              </a:endParaRPr>
            </a:p>
          </p:txBody>
        </p:sp>
      </p:grpSp>
      <p:grpSp>
        <p:nvGrpSpPr>
          <p:cNvPr id="3" name="Group 2"/>
          <p:cNvGrpSpPr/>
          <p:nvPr/>
        </p:nvGrpSpPr>
        <p:grpSpPr>
          <a:xfrm>
            <a:off x="584201" y="2789730"/>
            <a:ext cx="7534030" cy="971420"/>
            <a:chOff x="584201" y="2516198"/>
            <a:chExt cx="7534030" cy="971420"/>
          </a:xfrm>
        </p:grpSpPr>
        <p:sp>
          <p:nvSpPr>
            <p:cNvPr id="48" name="Rectangle 47"/>
            <p:cNvSpPr/>
            <p:nvPr/>
          </p:nvSpPr>
          <p:spPr>
            <a:xfrm>
              <a:off x="810847" y="2516198"/>
              <a:ext cx="7307384" cy="971419"/>
            </a:xfrm>
            <a:prstGeom prst="rect">
              <a:avLst/>
            </a:prstGeom>
            <a:solidFill>
              <a:schemeClr val="accent6">
                <a:lumMod val="20000"/>
                <a:lumOff val="8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3" name="TextBox 52"/>
            <p:cNvSpPr txBox="1"/>
            <p:nvPr/>
          </p:nvSpPr>
          <p:spPr>
            <a:xfrm>
              <a:off x="2298704" y="2622403"/>
              <a:ext cx="5760911" cy="738664"/>
            </a:xfrm>
            <a:prstGeom prst="rect">
              <a:avLst/>
            </a:prstGeom>
            <a:noFill/>
          </p:spPr>
          <p:txBody>
            <a:bodyPr wrap="square" lIns="108000" tIns="0" rIns="108000" bIns="0" rtlCol="0" anchor="t" anchorCtr="0">
              <a:spAutoFit/>
            </a:bodyPr>
            <a:lstStyle/>
            <a:p>
              <a:r>
                <a:rPr lang="en-US" sz="1600" i="1" dirty="0">
                  <a:solidFill>
                    <a:srgbClr val="B27979"/>
                  </a:solidFill>
                  <a:latin typeface="Abadi MT Condensed Light"/>
                  <a:cs typeface="Abadi MT Condensed Light"/>
                </a:rPr>
                <a:t>Applications and services that can be used directly by the end user or integrated into applications to increase their capabilities.  Examples are emails, word processors, presentations. </a:t>
              </a:r>
              <a:endParaRPr lang="en-US" sz="1400" i="1" dirty="0">
                <a:solidFill>
                  <a:srgbClr val="B27979"/>
                </a:solidFill>
                <a:latin typeface="Abadi MT Condensed Light"/>
                <a:cs typeface="Abadi MT Condensed Light"/>
              </a:endParaRPr>
            </a:p>
          </p:txBody>
        </p:sp>
        <p:sp>
          <p:nvSpPr>
            <p:cNvPr id="44" name="Rectangle 43"/>
            <p:cNvSpPr/>
            <p:nvPr/>
          </p:nvSpPr>
          <p:spPr>
            <a:xfrm>
              <a:off x="810846" y="2526484"/>
              <a:ext cx="1398954" cy="961134"/>
            </a:xfrm>
            <a:prstGeom prst="rect">
              <a:avLst/>
            </a:prstGeom>
            <a:solidFill>
              <a:schemeClr val="accent6">
                <a:lumMod val="5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8" name="TextBox 37"/>
            <p:cNvSpPr txBox="1"/>
            <p:nvPr/>
          </p:nvSpPr>
          <p:spPr>
            <a:xfrm>
              <a:off x="584201" y="2516472"/>
              <a:ext cx="1562100" cy="461665"/>
            </a:xfrm>
            <a:prstGeom prst="rect">
              <a:avLst/>
            </a:prstGeom>
            <a:noFill/>
          </p:spPr>
          <p:txBody>
            <a:bodyPr wrap="square" rtlCol="0">
              <a:spAutoFit/>
            </a:bodyPr>
            <a:lstStyle/>
            <a:p>
              <a:pPr algn="r"/>
              <a:r>
                <a:rPr lang="en-US" sz="2400" dirty="0">
                  <a:solidFill>
                    <a:schemeClr val="accent6">
                      <a:lumMod val="20000"/>
                      <a:lumOff val="80000"/>
                    </a:schemeClr>
                  </a:solidFill>
                  <a:latin typeface="Abadi MT Condensed Extra Bold"/>
                  <a:cs typeface="Abadi MT Condensed Extra Bold"/>
                </a:rPr>
                <a:t>SaaS</a:t>
              </a:r>
              <a:endParaRPr lang="en-US" sz="2800" dirty="0">
                <a:solidFill>
                  <a:schemeClr val="accent6">
                    <a:lumMod val="20000"/>
                    <a:lumOff val="80000"/>
                  </a:schemeClr>
                </a:solidFill>
                <a:latin typeface="Abadi MT Condensed Extra Bold"/>
                <a:cs typeface="Abadi MT Condensed Extra Bold"/>
              </a:endParaRPr>
            </a:p>
          </p:txBody>
        </p:sp>
      </p:grpSp>
      <p:grpSp>
        <p:nvGrpSpPr>
          <p:cNvPr id="9" name="Group 8"/>
          <p:cNvGrpSpPr/>
          <p:nvPr/>
        </p:nvGrpSpPr>
        <p:grpSpPr>
          <a:xfrm>
            <a:off x="810846" y="4875223"/>
            <a:ext cx="7307386" cy="1005854"/>
            <a:chOff x="810846" y="4640767"/>
            <a:chExt cx="7307386" cy="1005854"/>
          </a:xfrm>
        </p:grpSpPr>
        <p:sp>
          <p:nvSpPr>
            <p:cNvPr id="24" name="Rectangle 23"/>
            <p:cNvSpPr/>
            <p:nvPr/>
          </p:nvSpPr>
          <p:spPr>
            <a:xfrm>
              <a:off x="810846" y="4640767"/>
              <a:ext cx="7307386" cy="1005853"/>
            </a:xfrm>
            <a:prstGeom prst="rect">
              <a:avLst/>
            </a:prstGeom>
            <a:solidFill>
              <a:schemeClr val="tx2">
                <a:lumMod val="20000"/>
                <a:lumOff val="8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TextBox 28"/>
            <p:cNvSpPr txBox="1"/>
            <p:nvPr/>
          </p:nvSpPr>
          <p:spPr>
            <a:xfrm>
              <a:off x="2303598" y="4732136"/>
              <a:ext cx="5746248" cy="738664"/>
            </a:xfrm>
            <a:prstGeom prst="rect">
              <a:avLst/>
            </a:prstGeom>
            <a:noFill/>
          </p:spPr>
          <p:txBody>
            <a:bodyPr wrap="square" lIns="108000" tIns="0" rIns="108000" bIns="0" rtlCol="0" anchor="t" anchorCtr="0">
              <a:spAutoFit/>
            </a:bodyPr>
            <a:lstStyle/>
            <a:p>
              <a:r>
                <a:rPr lang="en-US" sz="1600" i="1" dirty="0">
                  <a:solidFill>
                    <a:schemeClr val="accent1">
                      <a:lumMod val="75000"/>
                    </a:schemeClr>
                  </a:solidFill>
                  <a:latin typeface="Abadi MT Condensed Light"/>
                  <a:cs typeface="Abadi MT Condensed Light"/>
                </a:rPr>
                <a:t>Infrastructure in terms of networking, raw compute, and storage that build up that hardware on top of which applications and systems are installed and deployed.</a:t>
              </a:r>
            </a:p>
          </p:txBody>
        </p:sp>
        <p:sp>
          <p:nvSpPr>
            <p:cNvPr id="30" name="Rectangle 29"/>
            <p:cNvSpPr/>
            <p:nvPr/>
          </p:nvSpPr>
          <p:spPr>
            <a:xfrm>
              <a:off x="810846" y="4640769"/>
              <a:ext cx="1398954" cy="1005852"/>
            </a:xfrm>
            <a:prstGeom prst="rect">
              <a:avLst/>
            </a:prstGeom>
            <a:solidFill>
              <a:schemeClr val="accent1">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 name="TextBox 30"/>
            <p:cNvSpPr txBox="1"/>
            <p:nvPr/>
          </p:nvSpPr>
          <p:spPr>
            <a:xfrm>
              <a:off x="996462" y="4640767"/>
              <a:ext cx="1175238" cy="461665"/>
            </a:xfrm>
            <a:prstGeom prst="rect">
              <a:avLst/>
            </a:prstGeom>
            <a:noFill/>
            <a:ln>
              <a:noFill/>
            </a:ln>
          </p:spPr>
          <p:txBody>
            <a:bodyPr wrap="square" lIns="0" rtlCol="0">
              <a:spAutoFit/>
            </a:bodyPr>
            <a:lstStyle>
              <a:defPPr>
                <a:defRPr lang="en-US"/>
              </a:defPPr>
              <a:lvl1pPr algn="r">
                <a:defRPr sz="6000">
                  <a:solidFill>
                    <a:schemeClr val="accent1">
                      <a:lumMod val="40000"/>
                      <a:lumOff val="60000"/>
                    </a:schemeClr>
                  </a:solidFill>
                  <a:latin typeface="Arial Narrow"/>
                  <a:cs typeface="Arial Narrow"/>
                </a:defRPr>
              </a:lvl1pPr>
            </a:lstStyle>
            <a:p>
              <a:r>
                <a:rPr lang="en-US" sz="2400" dirty="0">
                  <a:solidFill>
                    <a:schemeClr val="accent1">
                      <a:lumMod val="20000"/>
                      <a:lumOff val="80000"/>
                    </a:schemeClr>
                  </a:solidFill>
                  <a:latin typeface="Abadi MT Condensed Extra Bold"/>
                  <a:cs typeface="Abadi MT Condensed Extra Bold"/>
                </a:rPr>
                <a:t>IaaS</a:t>
              </a:r>
              <a:endParaRPr lang="en-US" sz="1100" dirty="0">
                <a:solidFill>
                  <a:schemeClr val="accent1">
                    <a:lumMod val="20000"/>
                    <a:lumOff val="80000"/>
                  </a:schemeClr>
                </a:solidFill>
                <a:latin typeface="Abadi MT Condensed Extra Bold"/>
                <a:cs typeface="Abadi MT Condensed Extra Bold"/>
              </a:endParaRPr>
            </a:p>
          </p:txBody>
        </p:sp>
      </p:grpSp>
      <p:cxnSp>
        <p:nvCxnSpPr>
          <p:cNvPr id="34" name="Straight Connector 33"/>
          <p:cNvCxnSpPr/>
          <p:nvPr/>
        </p:nvCxnSpPr>
        <p:spPr>
          <a:xfrm>
            <a:off x="8632754" y="3052546"/>
            <a:ext cx="0" cy="2567359"/>
          </a:xfrm>
          <a:prstGeom prst="line">
            <a:avLst/>
          </a:prstGeom>
          <a:ln w="3175" cmpd="sng">
            <a:solidFill>
              <a:schemeClr val="tx2">
                <a:lumMod val="75000"/>
              </a:schemeClr>
            </a:solidFill>
            <a:headEnd type="stealth"/>
            <a:tailEnd type="stealth"/>
          </a:ln>
          <a:effectLst/>
        </p:spPr>
        <p:style>
          <a:lnRef idx="2">
            <a:schemeClr val="accent1"/>
          </a:lnRef>
          <a:fillRef idx="0">
            <a:schemeClr val="accent1"/>
          </a:fillRef>
          <a:effectRef idx="1">
            <a:schemeClr val="accent1"/>
          </a:effectRef>
          <a:fontRef idx="minor">
            <a:schemeClr val="tx1"/>
          </a:fontRef>
        </p:style>
      </p:cxnSp>
      <p:sp>
        <p:nvSpPr>
          <p:cNvPr id="37" name="TextBox 36"/>
          <p:cNvSpPr txBox="1"/>
          <p:nvPr/>
        </p:nvSpPr>
        <p:spPr>
          <a:xfrm>
            <a:off x="8049847" y="2737175"/>
            <a:ext cx="1094154" cy="307777"/>
          </a:xfrm>
          <a:prstGeom prst="rect">
            <a:avLst/>
          </a:prstGeom>
          <a:noFill/>
        </p:spPr>
        <p:txBody>
          <a:bodyPr wrap="square" rtlCol="0">
            <a:spAutoFit/>
          </a:bodyPr>
          <a:lstStyle/>
          <a:p>
            <a:pPr algn="ctr"/>
            <a:r>
              <a:rPr lang="en-US" sz="1400" dirty="0">
                <a:solidFill>
                  <a:schemeClr val="tx2">
                    <a:lumMod val="75000"/>
                  </a:schemeClr>
                </a:solidFill>
                <a:latin typeface="Abadi MT Condensed Extra Bold"/>
                <a:cs typeface="Abadi MT Condensed Extra Bold"/>
              </a:rPr>
              <a:t>COMPLEXITY</a:t>
            </a:r>
          </a:p>
        </p:txBody>
      </p:sp>
      <p:sp>
        <p:nvSpPr>
          <p:cNvPr id="41" name="TextBox 40"/>
          <p:cNvSpPr txBox="1"/>
          <p:nvPr/>
        </p:nvSpPr>
        <p:spPr>
          <a:xfrm>
            <a:off x="8119541" y="5624310"/>
            <a:ext cx="1024459" cy="307777"/>
          </a:xfrm>
          <a:prstGeom prst="rect">
            <a:avLst/>
          </a:prstGeom>
          <a:noFill/>
        </p:spPr>
        <p:txBody>
          <a:bodyPr wrap="square" rtlCol="0">
            <a:spAutoFit/>
          </a:bodyPr>
          <a:lstStyle/>
          <a:p>
            <a:pPr algn="ctr"/>
            <a:r>
              <a:rPr lang="en-US" sz="1400">
                <a:solidFill>
                  <a:schemeClr val="tx2">
                    <a:lumMod val="75000"/>
                  </a:schemeClr>
                </a:solidFill>
                <a:latin typeface="Abadi MT Condensed Extra Bold"/>
                <a:cs typeface="Abadi MT Condensed Extra Bold"/>
              </a:rPr>
              <a:t>CONTROL</a:t>
            </a:r>
          </a:p>
        </p:txBody>
      </p:sp>
    </p:spTree>
    <p:extLst>
      <p:ext uri="{BB962C8B-B14F-4D97-AF65-F5344CB8AC3E}">
        <p14:creationId xmlns:p14="http://schemas.microsoft.com/office/powerpoint/2010/main" val="17851185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Rectangle 52"/>
          <p:cNvSpPr/>
          <p:nvPr/>
        </p:nvSpPr>
        <p:spPr>
          <a:xfrm>
            <a:off x="0" y="1498594"/>
            <a:ext cx="9153158" cy="4961473"/>
          </a:xfrm>
          <a:prstGeom prst="rect">
            <a:avLst/>
          </a:prstGeom>
          <a:solidFill>
            <a:schemeClr val="bg1">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b="0"/>
              <a:t>Platform-as-a-Service</a:t>
            </a:r>
          </a:p>
        </p:txBody>
      </p:sp>
      <p:sp>
        <p:nvSpPr>
          <p:cNvPr id="4" name="Date Placeholder 3"/>
          <p:cNvSpPr>
            <a:spLocks noGrp="1"/>
          </p:cNvSpPr>
          <p:nvPr>
            <p:ph type="dt" sz="half" idx="10"/>
          </p:nvPr>
        </p:nvSpPr>
        <p:spPr/>
        <p:txBody>
          <a:bodyPr/>
          <a:lstStyle/>
          <a:p>
            <a:fld id="{3D204B18-9485-D74D-B2B3-6C26E88E40BB}" type="datetime1">
              <a:rPr lang="en-AU"/>
              <a:pPr/>
              <a:t>23/3/18</a:t>
            </a:fld>
            <a:endParaRPr lang="en-US"/>
          </a:p>
        </p:txBody>
      </p:sp>
      <p:sp>
        <p:nvSpPr>
          <p:cNvPr id="5" name="Footer Placeholder 4"/>
          <p:cNvSpPr>
            <a:spLocks noGrp="1"/>
          </p:cNvSpPr>
          <p:nvPr>
            <p:ph type="ftr" sz="quarter" idx="11"/>
          </p:nvPr>
        </p:nvSpPr>
        <p:spPr/>
        <p:txBody>
          <a:bodyPr/>
          <a:lstStyle/>
          <a:p>
            <a:r>
              <a:rPr lang="en-US" dirty="0"/>
              <a:t>SIT737 Service Oriented Architecture </a:t>
            </a:r>
          </a:p>
        </p:txBody>
      </p:sp>
      <p:sp>
        <p:nvSpPr>
          <p:cNvPr id="6" name="Slide Number Placeholder 5"/>
          <p:cNvSpPr>
            <a:spLocks noGrp="1"/>
          </p:cNvSpPr>
          <p:nvPr>
            <p:ph type="sldNum" sz="quarter" idx="12"/>
          </p:nvPr>
        </p:nvSpPr>
        <p:spPr/>
        <p:txBody>
          <a:bodyPr/>
          <a:lstStyle/>
          <a:p>
            <a:fld id="{BBE0A389-EB18-824A-A5ED-72ACC9A7FB5D}" type="slidenum">
              <a:rPr lang="en-US"/>
              <a:pPr/>
              <a:t>13</a:t>
            </a:fld>
            <a:endParaRPr lang="en-US"/>
          </a:p>
        </p:txBody>
      </p:sp>
      <p:cxnSp>
        <p:nvCxnSpPr>
          <p:cNvPr id="55" name="Straight Connector 54"/>
          <p:cNvCxnSpPr/>
          <p:nvPr/>
        </p:nvCxnSpPr>
        <p:spPr>
          <a:xfrm>
            <a:off x="2209800" y="1680624"/>
            <a:ext cx="0" cy="4478876"/>
          </a:xfrm>
          <a:prstGeom prst="line">
            <a:avLst/>
          </a:prstGeom>
          <a:ln w="3175" cmpd="sng">
            <a:solidFill>
              <a:schemeClr val="tx2">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56" name="TextBox 55"/>
          <p:cNvSpPr txBox="1"/>
          <p:nvPr/>
        </p:nvSpPr>
        <p:spPr>
          <a:xfrm>
            <a:off x="241300" y="1505920"/>
            <a:ext cx="1966804" cy="584776"/>
          </a:xfrm>
          <a:prstGeom prst="rect">
            <a:avLst/>
          </a:prstGeom>
          <a:noFill/>
        </p:spPr>
        <p:txBody>
          <a:bodyPr wrap="none" rtlCol="0">
            <a:spAutoFit/>
          </a:bodyPr>
          <a:lstStyle/>
          <a:p>
            <a:r>
              <a:rPr lang="en-US" sz="3200" b="1">
                <a:solidFill>
                  <a:srgbClr val="1F497D">
                    <a:lumMod val="75000"/>
                  </a:srgbClr>
                </a:solidFill>
                <a:latin typeface="Abadi MT Condensed Extra Bold"/>
                <a:cs typeface="Abadi MT Condensed Extra Bold"/>
              </a:rPr>
              <a:t>DEFINITION</a:t>
            </a:r>
            <a:endParaRPr lang="en-US" sz="2400">
              <a:solidFill>
                <a:schemeClr val="tx2">
                  <a:lumMod val="75000"/>
                </a:schemeClr>
              </a:solidFill>
              <a:latin typeface="Abadi MT Condensed Extra Bold"/>
              <a:cs typeface="Abadi MT Condensed Extra Bold"/>
            </a:endParaRPr>
          </a:p>
        </p:txBody>
      </p:sp>
      <p:sp>
        <p:nvSpPr>
          <p:cNvPr id="58" name="TextBox 57"/>
          <p:cNvSpPr txBox="1"/>
          <p:nvPr/>
        </p:nvSpPr>
        <p:spPr>
          <a:xfrm>
            <a:off x="2294464" y="1553624"/>
            <a:ext cx="6769100" cy="553998"/>
          </a:xfrm>
          <a:prstGeom prst="rect">
            <a:avLst/>
          </a:prstGeom>
          <a:noFill/>
        </p:spPr>
        <p:txBody>
          <a:bodyPr wrap="square" rtlCol="0">
            <a:spAutoFit/>
          </a:bodyPr>
          <a:lstStyle/>
          <a:p>
            <a:r>
              <a:rPr lang="en-US" sz="3000">
                <a:latin typeface="Abadi MT Condensed Light"/>
                <a:cs typeface="Abadi MT Condensed Light"/>
              </a:rPr>
              <a:t>At a glance</a:t>
            </a:r>
          </a:p>
        </p:txBody>
      </p:sp>
      <p:grpSp>
        <p:nvGrpSpPr>
          <p:cNvPr id="9" name="Group 8"/>
          <p:cNvGrpSpPr/>
          <p:nvPr/>
        </p:nvGrpSpPr>
        <p:grpSpPr>
          <a:xfrm>
            <a:off x="1054100" y="2454048"/>
            <a:ext cx="8099058" cy="1736952"/>
            <a:chOff x="1054100" y="2301648"/>
            <a:chExt cx="8099058" cy="1736952"/>
          </a:xfrm>
        </p:grpSpPr>
        <p:sp>
          <p:nvSpPr>
            <p:cNvPr id="17" name="Rectangle 16"/>
            <p:cNvSpPr/>
            <p:nvPr/>
          </p:nvSpPr>
          <p:spPr>
            <a:xfrm>
              <a:off x="1294110" y="2409429"/>
              <a:ext cx="7859048" cy="1629171"/>
            </a:xfrm>
            <a:prstGeom prst="rect">
              <a:avLst/>
            </a:prstGeom>
            <a:solidFill>
              <a:schemeClr val="accent6">
                <a:lumMod val="20000"/>
                <a:lumOff val="8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8" name="Group 7"/>
            <p:cNvGrpSpPr/>
            <p:nvPr/>
          </p:nvGrpSpPr>
          <p:grpSpPr>
            <a:xfrm>
              <a:off x="1054100" y="2301648"/>
              <a:ext cx="1162398" cy="1736952"/>
              <a:chOff x="1054100" y="2301648"/>
              <a:chExt cx="1162398" cy="1736952"/>
            </a:xfrm>
          </p:grpSpPr>
          <p:sp>
            <p:nvSpPr>
              <p:cNvPr id="15" name="Rectangle 14"/>
              <p:cNvSpPr/>
              <p:nvPr/>
            </p:nvSpPr>
            <p:spPr>
              <a:xfrm>
                <a:off x="1054100" y="2402555"/>
                <a:ext cx="1158317" cy="1636045"/>
              </a:xfrm>
              <a:prstGeom prst="rect">
                <a:avLst/>
              </a:prstGeom>
              <a:solidFill>
                <a:schemeClr val="accent6">
                  <a:lumMod val="5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TextBox 15"/>
              <p:cNvSpPr txBox="1"/>
              <p:nvPr/>
            </p:nvSpPr>
            <p:spPr>
              <a:xfrm>
                <a:off x="1294109" y="2301648"/>
                <a:ext cx="922389" cy="1107996"/>
              </a:xfrm>
              <a:prstGeom prst="rect">
                <a:avLst/>
              </a:prstGeom>
              <a:noFill/>
              <a:ln>
                <a:noFill/>
              </a:ln>
            </p:spPr>
            <p:txBody>
              <a:bodyPr wrap="square" lIns="0" rtlCol="0">
                <a:spAutoFit/>
              </a:bodyPr>
              <a:lstStyle>
                <a:defPPr>
                  <a:defRPr lang="en-US"/>
                </a:defPPr>
                <a:lvl1pPr algn="r">
                  <a:defRPr sz="6000">
                    <a:solidFill>
                      <a:schemeClr val="accent6">
                        <a:lumMod val="20000"/>
                        <a:lumOff val="80000"/>
                      </a:schemeClr>
                    </a:solidFill>
                    <a:latin typeface="Arial Narrow"/>
                    <a:cs typeface="Arial Narrow"/>
                  </a:defRPr>
                </a:lvl1pPr>
              </a:lstStyle>
              <a:p>
                <a:r>
                  <a:rPr lang="en-US" sz="6600"/>
                  <a:t>01</a:t>
                </a:r>
                <a:endParaRPr lang="en-US" sz="2800"/>
              </a:p>
            </p:txBody>
          </p:sp>
        </p:grpSp>
        <p:sp>
          <p:nvSpPr>
            <p:cNvPr id="29" name="TextBox 28"/>
            <p:cNvSpPr txBox="1"/>
            <p:nvPr/>
          </p:nvSpPr>
          <p:spPr>
            <a:xfrm>
              <a:off x="2298701" y="2502185"/>
              <a:ext cx="6845299" cy="1231106"/>
            </a:xfrm>
            <a:prstGeom prst="rect">
              <a:avLst/>
            </a:prstGeom>
            <a:noFill/>
          </p:spPr>
          <p:txBody>
            <a:bodyPr wrap="square" lIns="108000" tIns="0" rIns="108000" bIns="0" rtlCol="0" anchor="t" anchorCtr="0">
              <a:spAutoFit/>
            </a:bodyPr>
            <a:lstStyle/>
            <a:p>
              <a:pPr>
                <a:spcAft>
                  <a:spcPts val="600"/>
                </a:spcAft>
              </a:pPr>
              <a:r>
                <a:rPr lang="en-US" sz="2000" i="1" dirty="0">
                  <a:solidFill>
                    <a:srgbClr val="B27979"/>
                  </a:solidFill>
                  <a:latin typeface="Abadi MT Condensed Light"/>
                  <a:cs typeface="Abadi MT Condensed Light"/>
                </a:rPr>
                <a:t>Platform as a Service identifies the collection of tooling, run-time and development environment, pluggable software componentry that put together, enables and facilitates the design, development, and deployment of cloud computing applications and systems.</a:t>
              </a:r>
            </a:p>
          </p:txBody>
        </p:sp>
      </p:grpSp>
      <p:grpSp>
        <p:nvGrpSpPr>
          <p:cNvPr id="7" name="Group 6"/>
          <p:cNvGrpSpPr/>
          <p:nvPr/>
        </p:nvGrpSpPr>
        <p:grpSpPr>
          <a:xfrm>
            <a:off x="999568" y="4306347"/>
            <a:ext cx="8153589" cy="1514483"/>
            <a:chOff x="999568" y="4742384"/>
            <a:chExt cx="8153589" cy="1514483"/>
          </a:xfrm>
        </p:grpSpPr>
        <p:grpSp>
          <p:nvGrpSpPr>
            <p:cNvPr id="20" name="Group 19"/>
            <p:cNvGrpSpPr/>
            <p:nvPr/>
          </p:nvGrpSpPr>
          <p:grpSpPr>
            <a:xfrm>
              <a:off x="999568" y="4742384"/>
              <a:ext cx="8153589" cy="1514483"/>
              <a:chOff x="711690" y="3728935"/>
              <a:chExt cx="8153589" cy="1514483"/>
            </a:xfrm>
          </p:grpSpPr>
          <p:sp>
            <p:nvSpPr>
              <p:cNvPr id="26" name="Rectangle 25"/>
              <p:cNvSpPr/>
              <p:nvPr/>
            </p:nvSpPr>
            <p:spPr>
              <a:xfrm>
                <a:off x="1006233" y="3858872"/>
                <a:ext cx="7859046" cy="1384546"/>
              </a:xfrm>
              <a:prstGeom prst="rect">
                <a:avLst/>
              </a:prstGeom>
              <a:solidFill>
                <a:schemeClr val="accent5">
                  <a:lumMod val="40000"/>
                  <a:lumOff val="6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Rectangle 21"/>
              <p:cNvSpPr/>
              <p:nvPr/>
            </p:nvSpPr>
            <p:spPr>
              <a:xfrm>
                <a:off x="778923" y="3858872"/>
                <a:ext cx="1145616" cy="1384546"/>
              </a:xfrm>
              <a:prstGeom prst="rect">
                <a:avLst/>
              </a:prstGeom>
              <a:solidFill>
                <a:schemeClr val="accent5">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TextBox 22"/>
              <p:cNvSpPr txBox="1"/>
              <p:nvPr/>
            </p:nvSpPr>
            <p:spPr>
              <a:xfrm>
                <a:off x="711690" y="3728935"/>
                <a:ext cx="1180036" cy="1200329"/>
              </a:xfrm>
              <a:prstGeom prst="rect">
                <a:avLst/>
              </a:prstGeom>
              <a:noFill/>
              <a:ln>
                <a:noFill/>
              </a:ln>
            </p:spPr>
            <p:txBody>
              <a:bodyPr wrap="square" lIns="0" rtlCol="0">
                <a:spAutoFit/>
              </a:bodyPr>
              <a:lstStyle/>
              <a:p>
                <a:pPr algn="r"/>
                <a:r>
                  <a:rPr lang="en-US" sz="7200">
                    <a:solidFill>
                      <a:schemeClr val="accent5">
                        <a:lumMod val="40000"/>
                        <a:lumOff val="60000"/>
                      </a:schemeClr>
                    </a:solidFill>
                    <a:latin typeface="Arial Narrow"/>
                    <a:cs typeface="Arial Narrow"/>
                  </a:rPr>
                  <a:t>02</a:t>
                </a:r>
              </a:p>
            </p:txBody>
          </p:sp>
        </p:grpSp>
        <p:sp>
          <p:nvSpPr>
            <p:cNvPr id="33" name="TextBox 32"/>
            <p:cNvSpPr txBox="1"/>
            <p:nvPr/>
          </p:nvSpPr>
          <p:spPr>
            <a:xfrm>
              <a:off x="2279651" y="5024016"/>
              <a:ext cx="6762749" cy="923330"/>
            </a:xfrm>
            <a:prstGeom prst="rect">
              <a:avLst/>
            </a:prstGeom>
            <a:noFill/>
          </p:spPr>
          <p:txBody>
            <a:bodyPr wrap="square" lIns="108000" tIns="0" rIns="108000" bIns="0" rtlCol="0" anchor="t" anchorCtr="0">
              <a:spAutoFit/>
            </a:bodyPr>
            <a:lstStyle/>
            <a:p>
              <a:r>
                <a:rPr lang="en-US" sz="2000" i="1" dirty="0">
                  <a:solidFill>
                    <a:schemeClr val="accent5">
                      <a:lumMod val="75000"/>
                    </a:schemeClr>
                  </a:solidFill>
                  <a:latin typeface="Abadi MT Condensed Light"/>
                  <a:cs typeface="Abadi MT Condensed Light"/>
                </a:rPr>
                <a:t>Platform as a Service puts at the centre of the software life cycle management the cloud and the concept of serviceability of anything needed for that purpose.</a:t>
              </a:r>
            </a:p>
          </p:txBody>
        </p:sp>
      </p:grpSp>
    </p:spTree>
    <p:extLst>
      <p:ext uri="{BB962C8B-B14F-4D97-AF65-F5344CB8AC3E}">
        <p14:creationId xmlns:p14="http://schemas.microsoft.com/office/powerpoint/2010/main" val="30343016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a:t>Platform as a Service</a:t>
            </a:r>
          </a:p>
        </p:txBody>
      </p:sp>
      <p:sp>
        <p:nvSpPr>
          <p:cNvPr id="4" name="Date Placeholder 3"/>
          <p:cNvSpPr>
            <a:spLocks noGrp="1"/>
          </p:cNvSpPr>
          <p:nvPr>
            <p:ph type="dt" sz="half" idx="10"/>
          </p:nvPr>
        </p:nvSpPr>
        <p:spPr/>
        <p:txBody>
          <a:bodyPr/>
          <a:lstStyle/>
          <a:p>
            <a:fld id="{D165DBA8-B6EE-4C4F-BC61-5BCB0EBA0B55}" type="datetime1">
              <a:t>3/23/18</a:t>
            </a:fld>
            <a:endParaRPr lang="en-US"/>
          </a:p>
        </p:txBody>
      </p:sp>
      <p:sp>
        <p:nvSpPr>
          <p:cNvPr id="5" name="Footer Placeholder 4"/>
          <p:cNvSpPr>
            <a:spLocks noGrp="1"/>
          </p:cNvSpPr>
          <p:nvPr>
            <p:ph type="ftr" sz="quarter" idx="11"/>
          </p:nvPr>
        </p:nvSpPr>
        <p:spPr/>
        <p:txBody>
          <a:bodyPr/>
          <a:lstStyle/>
          <a:p>
            <a:r>
              <a:rPr lang="en-US" dirty="0"/>
              <a:t>SIT737 Service Oriented Architecture </a:t>
            </a:r>
          </a:p>
        </p:txBody>
      </p:sp>
      <p:sp>
        <p:nvSpPr>
          <p:cNvPr id="6" name="Slide Number Placeholder 5"/>
          <p:cNvSpPr>
            <a:spLocks noGrp="1"/>
          </p:cNvSpPr>
          <p:nvPr>
            <p:ph type="sldNum" sz="quarter" idx="12"/>
          </p:nvPr>
        </p:nvSpPr>
        <p:spPr/>
        <p:txBody>
          <a:bodyPr/>
          <a:lstStyle/>
          <a:p>
            <a:fld id="{BBE0A389-EB18-824A-A5ED-72ACC9A7FB5D}" type="slidenum">
              <a:t>14</a:t>
            </a:fld>
            <a:endParaRPr lang="en-US"/>
          </a:p>
        </p:txBody>
      </p:sp>
      <p:sp>
        <p:nvSpPr>
          <p:cNvPr id="26" name="Rectangle 25"/>
          <p:cNvSpPr/>
          <p:nvPr/>
        </p:nvSpPr>
        <p:spPr>
          <a:xfrm>
            <a:off x="0" y="1634066"/>
            <a:ext cx="9144000" cy="4779434"/>
          </a:xfrm>
          <a:prstGeom prst="rect">
            <a:avLst/>
          </a:prstGeom>
          <a:solidFill>
            <a:schemeClr val="bg1">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cxnSp>
        <p:nvCxnSpPr>
          <p:cNvPr id="27" name="Straight Connector 26"/>
          <p:cNvCxnSpPr/>
          <p:nvPr/>
        </p:nvCxnSpPr>
        <p:spPr>
          <a:xfrm>
            <a:off x="2209800" y="1917700"/>
            <a:ext cx="0" cy="4356100"/>
          </a:xfrm>
          <a:prstGeom prst="line">
            <a:avLst/>
          </a:prstGeom>
          <a:ln w="3175" cmpd="sng">
            <a:solidFill>
              <a:schemeClr val="tx2">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28" name="TextBox 27"/>
          <p:cNvSpPr txBox="1"/>
          <p:nvPr/>
        </p:nvSpPr>
        <p:spPr>
          <a:xfrm>
            <a:off x="245541" y="1755696"/>
            <a:ext cx="1966804" cy="584776"/>
          </a:xfrm>
          <a:prstGeom prst="rect">
            <a:avLst/>
          </a:prstGeom>
          <a:noFill/>
        </p:spPr>
        <p:txBody>
          <a:bodyPr wrap="none" rtlCol="0">
            <a:spAutoFit/>
          </a:bodyPr>
          <a:lstStyle/>
          <a:p>
            <a:r>
              <a:rPr lang="en-US" sz="3200" b="1">
                <a:solidFill>
                  <a:schemeClr val="tx2">
                    <a:lumMod val="75000"/>
                  </a:schemeClr>
                </a:solidFill>
                <a:latin typeface="Abadi MT Condensed Extra Bold"/>
                <a:cs typeface="Abadi MT Condensed Extra Bold"/>
              </a:rPr>
              <a:t>DEFINITION</a:t>
            </a:r>
            <a:endParaRPr lang="en-US" sz="3200">
              <a:solidFill>
                <a:schemeClr val="tx2">
                  <a:lumMod val="75000"/>
                </a:schemeClr>
              </a:solidFill>
              <a:latin typeface="Abadi MT Condensed Extra Bold"/>
              <a:cs typeface="Abadi MT Condensed Extra Bold"/>
            </a:endParaRPr>
          </a:p>
        </p:txBody>
      </p:sp>
      <p:sp>
        <p:nvSpPr>
          <p:cNvPr id="45" name="Rectangle 44"/>
          <p:cNvSpPr/>
          <p:nvPr/>
        </p:nvSpPr>
        <p:spPr>
          <a:xfrm>
            <a:off x="2338092" y="1778933"/>
            <a:ext cx="2775444" cy="646331"/>
          </a:xfrm>
          <a:prstGeom prst="rect">
            <a:avLst/>
          </a:prstGeom>
        </p:spPr>
        <p:txBody>
          <a:bodyPr wrap="none">
            <a:spAutoFit/>
          </a:bodyPr>
          <a:lstStyle/>
          <a:p>
            <a:r>
              <a:rPr lang="en-US" sz="3600">
                <a:solidFill>
                  <a:schemeClr val="tx2">
                    <a:lumMod val="75000"/>
                  </a:schemeClr>
                </a:solidFill>
                <a:latin typeface="Abadi MT Condensed Light"/>
                <a:cs typeface="Abadi MT Condensed Light"/>
              </a:rPr>
              <a:t>A view from NIST</a:t>
            </a:r>
          </a:p>
        </p:txBody>
      </p:sp>
      <p:sp>
        <p:nvSpPr>
          <p:cNvPr id="23" name="Rectangle 22"/>
          <p:cNvSpPr/>
          <p:nvPr/>
        </p:nvSpPr>
        <p:spPr>
          <a:xfrm>
            <a:off x="381000" y="2560942"/>
            <a:ext cx="8771467" cy="2993191"/>
          </a:xfrm>
          <a:prstGeom prst="rect">
            <a:avLst/>
          </a:prstGeom>
          <a:solidFill>
            <a:schemeClr val="accent4">
              <a:lumMod val="20000"/>
              <a:lumOff val="8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TextBox 23"/>
          <p:cNvSpPr txBox="1"/>
          <p:nvPr/>
        </p:nvSpPr>
        <p:spPr>
          <a:xfrm>
            <a:off x="2269895" y="3060164"/>
            <a:ext cx="6535440" cy="2215992"/>
          </a:xfrm>
          <a:prstGeom prst="rect">
            <a:avLst/>
          </a:prstGeom>
          <a:noFill/>
          <a:ln>
            <a:noFill/>
          </a:ln>
        </p:spPr>
        <p:txBody>
          <a:bodyPr wrap="square" lIns="144000" tIns="0" rIns="144000" bIns="0" rtlCol="0" anchor="t" anchorCtr="0">
            <a:spAutoFit/>
          </a:bodyPr>
          <a:lstStyle/>
          <a:p>
            <a:r>
              <a:rPr lang="en-US" i="1" dirty="0">
                <a:solidFill>
                  <a:schemeClr val="accent4">
                    <a:lumMod val="75000"/>
                  </a:schemeClr>
                </a:solidFill>
                <a:latin typeface="Abadi MT Condensed Light"/>
                <a:cs typeface="Abadi MT Condensed Light"/>
              </a:rPr>
              <a:t>“The capability provided to the consumer is to deploy onto the cloud infrastructure consumer-created or acquired applications created using programming languages, libraries, services, and tools supported by the provider. The consumer </a:t>
            </a:r>
            <a:r>
              <a:rPr lang="en-US" i="1" u="sng" dirty="0">
                <a:solidFill>
                  <a:schemeClr val="accent4">
                    <a:lumMod val="75000"/>
                  </a:schemeClr>
                </a:solidFill>
                <a:latin typeface="Abadi MT Condensed Light"/>
                <a:cs typeface="Abadi MT Condensed Light"/>
              </a:rPr>
              <a:t>does not manage or control the underlying cloud infrastructure </a:t>
            </a:r>
            <a:r>
              <a:rPr lang="en-US" i="1" dirty="0">
                <a:solidFill>
                  <a:schemeClr val="accent4">
                    <a:lumMod val="75000"/>
                  </a:schemeClr>
                </a:solidFill>
                <a:latin typeface="Abadi MT Condensed Light"/>
                <a:cs typeface="Abadi MT Condensed Light"/>
              </a:rPr>
              <a:t>including network, servers, operating systems, or storage, </a:t>
            </a:r>
            <a:r>
              <a:rPr lang="en-US" i="1" u="sng" dirty="0">
                <a:solidFill>
                  <a:schemeClr val="accent4">
                    <a:lumMod val="75000"/>
                  </a:schemeClr>
                </a:solidFill>
                <a:latin typeface="Abadi MT Condensed Light"/>
                <a:cs typeface="Abadi MT Condensed Light"/>
              </a:rPr>
              <a:t>but has control over the deployed applications and possibly configuration settings for the application-hosting environment</a:t>
            </a:r>
            <a:r>
              <a:rPr lang="en-US" i="1" dirty="0">
                <a:solidFill>
                  <a:schemeClr val="accent4">
                    <a:lumMod val="75000"/>
                  </a:schemeClr>
                </a:solidFill>
                <a:latin typeface="Abadi MT Condensed Light"/>
                <a:cs typeface="Abadi MT Condensed Light"/>
              </a:rPr>
              <a:t>.”</a:t>
            </a:r>
          </a:p>
          <a:p>
            <a:endParaRPr lang="en-US" i="1" dirty="0">
              <a:solidFill>
                <a:schemeClr val="accent4">
                  <a:lumMod val="75000"/>
                </a:schemeClr>
              </a:solidFill>
              <a:latin typeface="Abadi MT Condensed Light"/>
              <a:cs typeface="Abadi MT Condensed Light"/>
            </a:endParaRPr>
          </a:p>
        </p:txBody>
      </p:sp>
      <p:sp>
        <p:nvSpPr>
          <p:cNvPr id="32" name="Rectangle 31"/>
          <p:cNvSpPr/>
          <p:nvPr/>
        </p:nvSpPr>
        <p:spPr>
          <a:xfrm>
            <a:off x="262468" y="2560942"/>
            <a:ext cx="1951567" cy="2993191"/>
          </a:xfrm>
          <a:prstGeom prst="rect">
            <a:avLst/>
          </a:prstGeom>
          <a:solidFill>
            <a:schemeClr val="accent4">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8" name="TextBox 37"/>
          <p:cNvSpPr txBox="1"/>
          <p:nvPr/>
        </p:nvSpPr>
        <p:spPr>
          <a:xfrm>
            <a:off x="385236" y="2574179"/>
            <a:ext cx="1786464" cy="646331"/>
          </a:xfrm>
          <a:prstGeom prst="rect">
            <a:avLst/>
          </a:prstGeom>
          <a:noFill/>
          <a:ln>
            <a:noFill/>
          </a:ln>
        </p:spPr>
        <p:txBody>
          <a:bodyPr wrap="square" lIns="0" rtlCol="0">
            <a:spAutoFit/>
          </a:bodyPr>
          <a:lstStyle>
            <a:defPPr>
              <a:defRPr lang="en-US"/>
            </a:defPPr>
            <a:lvl1pPr algn="r">
              <a:defRPr sz="6000">
                <a:solidFill>
                  <a:schemeClr val="accent1">
                    <a:lumMod val="40000"/>
                    <a:lumOff val="60000"/>
                  </a:schemeClr>
                </a:solidFill>
                <a:latin typeface="Arial Narrow"/>
                <a:cs typeface="Arial Narrow"/>
              </a:defRPr>
            </a:lvl1pPr>
          </a:lstStyle>
          <a:p>
            <a:r>
              <a:rPr lang="en-US" sz="3600" b="1">
                <a:solidFill>
                  <a:schemeClr val="accent4">
                    <a:lumMod val="20000"/>
                    <a:lumOff val="80000"/>
                  </a:schemeClr>
                </a:solidFill>
                <a:latin typeface="Abadi MT Condensed Extra Bold"/>
                <a:cs typeface="Abadi MT Condensed Extra Bold"/>
              </a:rPr>
              <a:t>NIST</a:t>
            </a:r>
            <a:endParaRPr lang="en-US" sz="2000" b="1">
              <a:solidFill>
                <a:schemeClr val="accent4">
                  <a:lumMod val="20000"/>
                  <a:lumOff val="80000"/>
                </a:schemeClr>
              </a:solidFill>
              <a:latin typeface="Abadi MT Condensed Extra Bold"/>
              <a:cs typeface="Abadi MT Condensed Extra Bold"/>
            </a:endParaRPr>
          </a:p>
        </p:txBody>
      </p:sp>
      <p:sp>
        <p:nvSpPr>
          <p:cNvPr id="39" name="Footer Placeholder 4"/>
          <p:cNvSpPr txBox="1">
            <a:spLocks/>
          </p:cNvSpPr>
          <p:nvPr/>
        </p:nvSpPr>
        <p:spPr>
          <a:xfrm>
            <a:off x="2556933" y="5102218"/>
            <a:ext cx="6582834" cy="365125"/>
          </a:xfrm>
          <a:prstGeom prst="rect">
            <a:avLst/>
          </a:prstGeom>
        </p:spPr>
        <p:txBody>
          <a:bodyPr vert="horz" lIns="91440" tIns="45720" rIns="144000" bIns="45720" rtlCol="0" anchor="ctr"/>
          <a:lstStyle>
            <a:defPPr>
              <a:defRPr lang="en-US"/>
            </a:defPPr>
            <a:lvl1pPr marL="0" algn="ctr" defTabSz="457200" rtl="0" eaLnBrk="1" latinLnBrk="0" hangingPunct="1">
              <a:defRPr sz="1200" kern="1200">
                <a:solidFill>
                  <a:srgbClr val="17375E"/>
                </a:solidFill>
                <a:latin typeface="Abadi MT Condensed Light"/>
                <a:ea typeface="+mn-ea"/>
                <a:cs typeface="Abadi MT Condensed Light"/>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i="1">
                <a:solidFill>
                  <a:schemeClr val="tx1">
                    <a:lumMod val="50000"/>
                    <a:lumOff val="50000"/>
                  </a:schemeClr>
                </a:solidFill>
              </a:rPr>
              <a:t>P. Mell, T. Grance, “NIST working definition on cloud computing.”  National Institute of Standard and Technology (NIST)</a:t>
            </a:r>
          </a:p>
          <a:p>
            <a:pPr algn="r"/>
            <a:r>
              <a:rPr lang="en-US" i="1">
                <a:solidFill>
                  <a:schemeClr val="tx1">
                    <a:lumMod val="50000"/>
                    <a:lumOff val="50000"/>
                  </a:schemeClr>
                </a:solidFill>
              </a:rPr>
              <a:t> http://csrc.nist.gov/publications/nistpubs/ 800-145/SP800-145.pdf</a:t>
            </a:r>
          </a:p>
        </p:txBody>
      </p:sp>
    </p:spTree>
    <p:extLst>
      <p:ext uri="{BB962C8B-B14F-4D97-AF65-F5344CB8AC3E}">
        <p14:creationId xmlns:p14="http://schemas.microsoft.com/office/powerpoint/2010/main" val="10132279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Platform as a Service</a:t>
            </a:r>
          </a:p>
        </p:txBody>
      </p:sp>
      <p:sp>
        <p:nvSpPr>
          <p:cNvPr id="4" name="Date Placeholder 3"/>
          <p:cNvSpPr>
            <a:spLocks noGrp="1"/>
          </p:cNvSpPr>
          <p:nvPr>
            <p:ph type="dt" sz="half" idx="10"/>
          </p:nvPr>
        </p:nvSpPr>
        <p:spPr/>
        <p:txBody>
          <a:bodyPr/>
          <a:lstStyle/>
          <a:p>
            <a:fld id="{3D204B18-9485-D74D-B2B3-6C26E88E40BB}" type="datetime1">
              <a:rPr lang="en-AU"/>
              <a:pPr/>
              <a:t>23/3/18</a:t>
            </a:fld>
            <a:endParaRPr lang="en-US"/>
          </a:p>
        </p:txBody>
      </p:sp>
      <p:sp>
        <p:nvSpPr>
          <p:cNvPr id="5" name="Footer Placeholder 4"/>
          <p:cNvSpPr>
            <a:spLocks noGrp="1"/>
          </p:cNvSpPr>
          <p:nvPr>
            <p:ph type="ftr" sz="quarter" idx="11"/>
          </p:nvPr>
        </p:nvSpPr>
        <p:spPr/>
        <p:txBody>
          <a:bodyPr/>
          <a:lstStyle/>
          <a:p>
            <a:r>
              <a:rPr lang="en-US" dirty="0"/>
              <a:t>SIT737 Service Oriented Architecture </a:t>
            </a:r>
          </a:p>
        </p:txBody>
      </p:sp>
      <p:sp>
        <p:nvSpPr>
          <p:cNvPr id="6" name="Slide Number Placeholder 5"/>
          <p:cNvSpPr>
            <a:spLocks noGrp="1"/>
          </p:cNvSpPr>
          <p:nvPr>
            <p:ph type="sldNum" sz="quarter" idx="12"/>
          </p:nvPr>
        </p:nvSpPr>
        <p:spPr/>
        <p:txBody>
          <a:bodyPr/>
          <a:lstStyle/>
          <a:p>
            <a:fld id="{BBE0A389-EB18-824A-A5ED-72ACC9A7FB5D}" type="slidenum">
              <a:rPr lang="en-US"/>
              <a:pPr/>
              <a:t>15</a:t>
            </a:fld>
            <a:endParaRPr lang="en-US"/>
          </a:p>
        </p:txBody>
      </p:sp>
      <p:sp>
        <p:nvSpPr>
          <p:cNvPr id="7" name="Rectangle 6"/>
          <p:cNvSpPr/>
          <p:nvPr/>
        </p:nvSpPr>
        <p:spPr>
          <a:xfrm>
            <a:off x="8467" y="1498594"/>
            <a:ext cx="9153158" cy="4961473"/>
          </a:xfrm>
          <a:prstGeom prst="rect">
            <a:avLst/>
          </a:prstGeom>
          <a:solidFill>
            <a:schemeClr val="bg1">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 name="Straight Connector 7"/>
          <p:cNvCxnSpPr/>
          <p:nvPr/>
        </p:nvCxnSpPr>
        <p:spPr>
          <a:xfrm>
            <a:off x="1854186" y="1680624"/>
            <a:ext cx="0" cy="4601643"/>
          </a:xfrm>
          <a:prstGeom prst="line">
            <a:avLst/>
          </a:prstGeom>
          <a:ln w="3175" cmpd="sng">
            <a:solidFill>
              <a:schemeClr val="tx2">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1938849" y="1553624"/>
            <a:ext cx="7137417" cy="553998"/>
          </a:xfrm>
          <a:prstGeom prst="rect">
            <a:avLst/>
          </a:prstGeom>
          <a:noFill/>
        </p:spPr>
        <p:txBody>
          <a:bodyPr wrap="square" rtlCol="0">
            <a:spAutoFit/>
          </a:bodyPr>
          <a:lstStyle/>
          <a:p>
            <a:r>
              <a:rPr lang="en-US" sz="3000">
                <a:latin typeface="Abadi MT Condensed Light"/>
                <a:cs typeface="Abadi MT Condensed Light"/>
              </a:rPr>
              <a:t>What does a PaaS solution offer?</a:t>
            </a:r>
          </a:p>
        </p:txBody>
      </p:sp>
      <p:sp>
        <p:nvSpPr>
          <p:cNvPr id="10" name="TextBox 9"/>
          <p:cNvSpPr txBox="1"/>
          <p:nvPr/>
        </p:nvSpPr>
        <p:spPr>
          <a:xfrm>
            <a:off x="0" y="1552485"/>
            <a:ext cx="1861478" cy="461665"/>
          </a:xfrm>
          <a:prstGeom prst="rect">
            <a:avLst/>
          </a:prstGeom>
          <a:noFill/>
        </p:spPr>
        <p:txBody>
          <a:bodyPr wrap="square" rtlCol="0">
            <a:spAutoFit/>
          </a:bodyPr>
          <a:lstStyle/>
          <a:p>
            <a:pPr algn="r"/>
            <a:r>
              <a:rPr lang="en-US" sz="2400" b="1">
                <a:solidFill>
                  <a:schemeClr val="tx2">
                    <a:lumMod val="75000"/>
                  </a:schemeClr>
                </a:solidFill>
                <a:latin typeface="Abadi MT Condensed Extra Bold"/>
                <a:cs typeface="Abadi MT Condensed Extra Bold"/>
              </a:rPr>
              <a:t>KEY FEATURES</a:t>
            </a:r>
            <a:endParaRPr lang="en-US" sz="2400">
              <a:solidFill>
                <a:schemeClr val="tx2">
                  <a:lumMod val="75000"/>
                </a:schemeClr>
              </a:solidFill>
              <a:latin typeface="Abadi MT Condensed Extra Bold"/>
              <a:cs typeface="Abadi MT Condensed Extra Bold"/>
            </a:endParaRPr>
          </a:p>
        </p:txBody>
      </p:sp>
      <p:grpSp>
        <p:nvGrpSpPr>
          <p:cNvPr id="21" name="Group 20"/>
          <p:cNvGrpSpPr/>
          <p:nvPr/>
        </p:nvGrpSpPr>
        <p:grpSpPr>
          <a:xfrm>
            <a:off x="397930" y="2207856"/>
            <a:ext cx="8746070" cy="1280406"/>
            <a:chOff x="465666" y="2388215"/>
            <a:chExt cx="8746070" cy="1280406"/>
          </a:xfrm>
        </p:grpSpPr>
        <p:grpSp>
          <p:nvGrpSpPr>
            <p:cNvPr id="22" name="Group 21"/>
            <p:cNvGrpSpPr/>
            <p:nvPr/>
          </p:nvGrpSpPr>
          <p:grpSpPr>
            <a:xfrm>
              <a:off x="1882880" y="2395088"/>
              <a:ext cx="7328856" cy="1273531"/>
              <a:chOff x="1882880" y="2570930"/>
              <a:chExt cx="7328856" cy="1273531"/>
            </a:xfrm>
          </p:grpSpPr>
          <p:sp>
            <p:nvSpPr>
              <p:cNvPr id="25" name="Rectangle 24"/>
              <p:cNvSpPr/>
              <p:nvPr/>
            </p:nvSpPr>
            <p:spPr>
              <a:xfrm>
                <a:off x="1921936" y="2570930"/>
                <a:ext cx="7289800" cy="1273531"/>
              </a:xfrm>
              <a:prstGeom prst="rect">
                <a:avLst/>
              </a:prstGeom>
              <a:solidFill>
                <a:schemeClr val="accent6">
                  <a:lumMod val="20000"/>
                  <a:lumOff val="8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TextBox 25"/>
              <p:cNvSpPr txBox="1"/>
              <p:nvPr/>
            </p:nvSpPr>
            <p:spPr>
              <a:xfrm>
                <a:off x="1882880" y="2653185"/>
                <a:ext cx="7278054" cy="369332"/>
              </a:xfrm>
              <a:prstGeom prst="rect">
                <a:avLst/>
              </a:prstGeom>
              <a:noFill/>
            </p:spPr>
            <p:txBody>
              <a:bodyPr wrap="square" lIns="0" tIns="0" rIns="108000" bIns="0" rtlCol="0" anchor="t" anchorCtr="0">
                <a:spAutoFit/>
              </a:bodyPr>
              <a:lstStyle/>
              <a:p>
                <a:pPr marL="180000"/>
                <a:r>
                  <a:rPr lang="en-US" sz="2400" dirty="0">
                    <a:solidFill>
                      <a:srgbClr val="B27979"/>
                    </a:solidFill>
                    <a:latin typeface="Abadi MT Condensed Light"/>
                    <a:cs typeface="Abadi MT Condensed Light"/>
                  </a:rPr>
                  <a:t>HIGH-LEVEL RUNTIME ENVIRONMENTS FOR RUNNING APPLICATIONS</a:t>
                </a:r>
                <a:endParaRPr lang="en-US" sz="2000" dirty="0">
                  <a:solidFill>
                    <a:srgbClr val="B27979"/>
                  </a:solidFill>
                  <a:latin typeface="Abadi MT Condensed Light"/>
                  <a:cs typeface="Abadi MT Condensed Light"/>
                </a:endParaRPr>
              </a:p>
            </p:txBody>
          </p:sp>
        </p:grpSp>
        <p:sp>
          <p:nvSpPr>
            <p:cNvPr id="23" name="Rectangle 22"/>
            <p:cNvSpPr/>
            <p:nvPr/>
          </p:nvSpPr>
          <p:spPr>
            <a:xfrm>
              <a:off x="465666" y="2388215"/>
              <a:ext cx="1458873" cy="1280406"/>
            </a:xfrm>
            <a:prstGeom prst="rect">
              <a:avLst/>
            </a:prstGeom>
            <a:solidFill>
              <a:schemeClr val="accent6">
                <a:lumMod val="5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33" name="TextBox 32"/>
          <p:cNvSpPr txBox="1"/>
          <p:nvPr/>
        </p:nvSpPr>
        <p:spPr>
          <a:xfrm>
            <a:off x="1888066" y="2811216"/>
            <a:ext cx="7124699" cy="492443"/>
          </a:xfrm>
          <a:prstGeom prst="rect">
            <a:avLst/>
          </a:prstGeom>
          <a:noFill/>
        </p:spPr>
        <p:txBody>
          <a:bodyPr wrap="square" lIns="108000" tIns="0" rIns="108000" bIns="0" rtlCol="0" anchor="t" anchorCtr="0">
            <a:spAutoFit/>
          </a:bodyPr>
          <a:lstStyle/>
          <a:p>
            <a:pPr>
              <a:spcAft>
                <a:spcPts val="600"/>
              </a:spcAft>
            </a:pPr>
            <a:r>
              <a:rPr lang="en-US" sz="1600" i="1" dirty="0">
                <a:solidFill>
                  <a:srgbClr val="B27979"/>
                </a:solidFill>
                <a:latin typeface="Abadi MT Condensed Light"/>
                <a:cs typeface="Abadi MT Condensed Light"/>
              </a:rPr>
              <a:t>These generally expose an interface that “lays above” the operating system and includes a specific development and technology stack. </a:t>
            </a:r>
          </a:p>
        </p:txBody>
      </p:sp>
      <p:grpSp>
        <p:nvGrpSpPr>
          <p:cNvPr id="149" name="Group 148"/>
          <p:cNvGrpSpPr/>
          <p:nvPr/>
        </p:nvGrpSpPr>
        <p:grpSpPr>
          <a:xfrm>
            <a:off x="546100" y="2520950"/>
            <a:ext cx="1168399" cy="679450"/>
            <a:chOff x="546100" y="2387600"/>
            <a:chExt cx="1168399" cy="679450"/>
          </a:xfrm>
        </p:grpSpPr>
        <p:grpSp>
          <p:nvGrpSpPr>
            <p:cNvPr id="11" name="Group 10"/>
            <p:cNvGrpSpPr/>
            <p:nvPr/>
          </p:nvGrpSpPr>
          <p:grpSpPr>
            <a:xfrm>
              <a:off x="546100" y="2387600"/>
              <a:ext cx="1168399" cy="679450"/>
              <a:chOff x="742951" y="2800350"/>
              <a:chExt cx="822325" cy="501650"/>
            </a:xfrm>
          </p:grpSpPr>
          <p:cxnSp>
            <p:nvCxnSpPr>
              <p:cNvPr id="42" name="Straight Connector 41"/>
              <p:cNvCxnSpPr/>
              <p:nvPr/>
            </p:nvCxnSpPr>
            <p:spPr>
              <a:xfrm>
                <a:off x="901700" y="3302000"/>
                <a:ext cx="565150" cy="0"/>
              </a:xfrm>
              <a:prstGeom prst="line">
                <a:avLst/>
              </a:prstGeom>
              <a:noFill/>
              <a:ln w="9525" cmpd="sng">
                <a:solidFill>
                  <a:schemeClr val="accent6">
                    <a:lumMod val="20000"/>
                    <a:lumOff val="8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44" name="Arc 43"/>
              <p:cNvSpPr/>
              <p:nvPr/>
            </p:nvSpPr>
            <p:spPr>
              <a:xfrm>
                <a:off x="1362076" y="3105150"/>
                <a:ext cx="203200" cy="196850"/>
              </a:xfrm>
              <a:prstGeom prst="arc">
                <a:avLst>
                  <a:gd name="adj1" fmla="val 16119248"/>
                  <a:gd name="adj2" fmla="val 5400000"/>
                </a:avLst>
              </a:prstGeom>
              <a:noFill/>
              <a:ln w="9525" cmpd="sng">
                <a:solidFill>
                  <a:schemeClr val="accent6">
                    <a:lumMod val="20000"/>
                    <a:lumOff val="80000"/>
                  </a:schemeClr>
                </a:solidFill>
                <a:headEnd type="none"/>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45" name="Arc 44"/>
              <p:cNvSpPr/>
              <p:nvPr/>
            </p:nvSpPr>
            <p:spPr>
              <a:xfrm>
                <a:off x="1323976" y="3019425"/>
                <a:ext cx="144000" cy="144000"/>
              </a:xfrm>
              <a:prstGeom prst="arc">
                <a:avLst>
                  <a:gd name="adj1" fmla="val 12949107"/>
                  <a:gd name="adj2" fmla="val 746464"/>
                </a:avLst>
              </a:prstGeom>
              <a:noFill/>
              <a:ln w="9525" cmpd="sng">
                <a:solidFill>
                  <a:schemeClr val="accent6">
                    <a:lumMod val="20000"/>
                    <a:lumOff val="80000"/>
                  </a:schemeClr>
                </a:solidFill>
                <a:headEnd type="none"/>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47" name="Arc 46"/>
              <p:cNvSpPr/>
              <p:nvPr/>
            </p:nvSpPr>
            <p:spPr>
              <a:xfrm>
                <a:off x="923924" y="2800350"/>
                <a:ext cx="434975" cy="406400"/>
              </a:xfrm>
              <a:prstGeom prst="arc">
                <a:avLst>
                  <a:gd name="adj1" fmla="val 11236611"/>
                  <a:gd name="adj2" fmla="val 456472"/>
                </a:avLst>
              </a:prstGeom>
              <a:noFill/>
              <a:ln w="9525" cmpd="sng">
                <a:solidFill>
                  <a:schemeClr val="accent6">
                    <a:lumMod val="20000"/>
                    <a:lumOff val="80000"/>
                  </a:schemeClr>
                </a:solidFill>
                <a:headEnd type="none"/>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51" name="Arc 50"/>
              <p:cNvSpPr/>
              <p:nvPr/>
            </p:nvSpPr>
            <p:spPr>
              <a:xfrm>
                <a:off x="742951" y="2968626"/>
                <a:ext cx="336088" cy="333374"/>
              </a:xfrm>
              <a:prstGeom prst="arc">
                <a:avLst>
                  <a:gd name="adj1" fmla="val 5549553"/>
                  <a:gd name="adj2" fmla="val 16665205"/>
                </a:avLst>
              </a:prstGeom>
              <a:noFill/>
              <a:ln w="9525" cmpd="sng">
                <a:solidFill>
                  <a:schemeClr val="accent6">
                    <a:lumMod val="20000"/>
                    <a:lumOff val="80000"/>
                  </a:schemeClr>
                </a:solidFill>
                <a:headEnd type="none"/>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grpSp>
          <p:nvGrpSpPr>
            <p:cNvPr id="148" name="Group 147"/>
            <p:cNvGrpSpPr/>
            <p:nvPr/>
          </p:nvGrpSpPr>
          <p:grpSpPr>
            <a:xfrm rot="19517938">
              <a:off x="768349" y="2415806"/>
              <a:ext cx="746575" cy="406768"/>
              <a:chOff x="463549" y="2333256"/>
              <a:chExt cx="746575" cy="406768"/>
            </a:xfrm>
          </p:grpSpPr>
          <p:grpSp>
            <p:nvGrpSpPr>
              <p:cNvPr id="103" name="Group 102"/>
              <p:cNvGrpSpPr/>
              <p:nvPr/>
            </p:nvGrpSpPr>
            <p:grpSpPr>
              <a:xfrm>
                <a:off x="463549" y="2336798"/>
                <a:ext cx="406401" cy="403226"/>
                <a:chOff x="463549" y="2336798"/>
                <a:chExt cx="406401" cy="403226"/>
              </a:xfrm>
            </p:grpSpPr>
            <p:grpSp>
              <p:nvGrpSpPr>
                <p:cNvPr id="27" name="Group 26"/>
                <p:cNvGrpSpPr/>
                <p:nvPr/>
              </p:nvGrpSpPr>
              <p:grpSpPr>
                <a:xfrm>
                  <a:off x="523372" y="2393612"/>
                  <a:ext cx="285856" cy="284816"/>
                  <a:chOff x="1329822" y="2317412"/>
                  <a:chExt cx="285856" cy="284816"/>
                </a:xfrm>
              </p:grpSpPr>
              <p:grpSp>
                <p:nvGrpSpPr>
                  <p:cNvPr id="20" name="Group 19"/>
                  <p:cNvGrpSpPr/>
                  <p:nvPr/>
                </p:nvGrpSpPr>
                <p:grpSpPr>
                  <a:xfrm>
                    <a:off x="1330722" y="2317412"/>
                    <a:ext cx="284956" cy="282913"/>
                    <a:chOff x="1343819" y="2482512"/>
                    <a:chExt cx="284956" cy="282913"/>
                  </a:xfrm>
                </p:grpSpPr>
                <p:grpSp>
                  <p:nvGrpSpPr>
                    <p:cNvPr id="19" name="Group 18"/>
                    <p:cNvGrpSpPr/>
                    <p:nvPr/>
                  </p:nvGrpSpPr>
                  <p:grpSpPr>
                    <a:xfrm>
                      <a:off x="1344612" y="2482850"/>
                      <a:ext cx="284163" cy="282575"/>
                      <a:chOff x="522287" y="2397125"/>
                      <a:chExt cx="284163" cy="282575"/>
                    </a:xfrm>
                  </p:grpSpPr>
                  <p:cxnSp>
                    <p:nvCxnSpPr>
                      <p:cNvPr id="15" name="Straight Connector 14"/>
                      <p:cNvCxnSpPr/>
                      <p:nvPr/>
                    </p:nvCxnSpPr>
                    <p:spPr>
                      <a:xfrm flipV="1">
                        <a:off x="523875" y="2397125"/>
                        <a:ext cx="282575" cy="282575"/>
                      </a:xfrm>
                      <a:prstGeom prst="line">
                        <a:avLst/>
                      </a:prstGeom>
                      <a:noFill/>
                      <a:ln w="9525" cmpd="sng">
                        <a:solidFill>
                          <a:schemeClr val="accent6">
                            <a:lumMod val="20000"/>
                            <a:lumOff val="8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56" name="Straight Connector 55"/>
                      <p:cNvCxnSpPr/>
                      <p:nvPr/>
                    </p:nvCxnSpPr>
                    <p:spPr>
                      <a:xfrm flipH="1" flipV="1">
                        <a:off x="522287" y="2397125"/>
                        <a:ext cx="282575" cy="282575"/>
                      </a:xfrm>
                      <a:prstGeom prst="line">
                        <a:avLst/>
                      </a:prstGeom>
                      <a:noFill/>
                      <a:ln w="9525" cmpd="sng">
                        <a:solidFill>
                          <a:schemeClr val="accent6">
                            <a:lumMod val="20000"/>
                            <a:lumOff val="8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grpSp>
                <p:grpSp>
                  <p:nvGrpSpPr>
                    <p:cNvPr id="58" name="Group 57"/>
                    <p:cNvGrpSpPr/>
                    <p:nvPr/>
                  </p:nvGrpSpPr>
                  <p:grpSpPr>
                    <a:xfrm rot="2676967">
                      <a:off x="1343819" y="2482512"/>
                      <a:ext cx="284163" cy="282575"/>
                      <a:chOff x="522287" y="2397125"/>
                      <a:chExt cx="284163" cy="282575"/>
                    </a:xfrm>
                  </p:grpSpPr>
                  <p:cxnSp>
                    <p:nvCxnSpPr>
                      <p:cNvPr id="59" name="Straight Connector 58"/>
                      <p:cNvCxnSpPr/>
                      <p:nvPr/>
                    </p:nvCxnSpPr>
                    <p:spPr>
                      <a:xfrm flipV="1">
                        <a:off x="523875" y="2397125"/>
                        <a:ext cx="282575" cy="282575"/>
                      </a:xfrm>
                      <a:prstGeom prst="line">
                        <a:avLst/>
                      </a:prstGeom>
                      <a:noFill/>
                      <a:ln w="9525" cmpd="sng">
                        <a:solidFill>
                          <a:schemeClr val="accent6">
                            <a:lumMod val="20000"/>
                            <a:lumOff val="8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60" name="Straight Connector 59"/>
                      <p:cNvCxnSpPr/>
                      <p:nvPr/>
                    </p:nvCxnSpPr>
                    <p:spPr>
                      <a:xfrm flipH="1" flipV="1">
                        <a:off x="522287" y="2397125"/>
                        <a:ext cx="282575" cy="282575"/>
                      </a:xfrm>
                      <a:prstGeom prst="line">
                        <a:avLst/>
                      </a:prstGeom>
                      <a:noFill/>
                      <a:ln w="9525" cmpd="sng">
                        <a:solidFill>
                          <a:schemeClr val="accent6">
                            <a:lumMod val="20000"/>
                            <a:lumOff val="8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grpSp>
              </p:grpSp>
              <p:grpSp>
                <p:nvGrpSpPr>
                  <p:cNvPr id="68" name="Group 67"/>
                  <p:cNvGrpSpPr/>
                  <p:nvPr/>
                </p:nvGrpSpPr>
                <p:grpSpPr>
                  <a:xfrm rot="1380000">
                    <a:off x="1329822" y="2319315"/>
                    <a:ext cx="284956" cy="282913"/>
                    <a:chOff x="1343819" y="2482512"/>
                    <a:chExt cx="284956" cy="282913"/>
                  </a:xfrm>
                </p:grpSpPr>
                <p:grpSp>
                  <p:nvGrpSpPr>
                    <p:cNvPr id="69" name="Group 68"/>
                    <p:cNvGrpSpPr/>
                    <p:nvPr/>
                  </p:nvGrpSpPr>
                  <p:grpSpPr>
                    <a:xfrm>
                      <a:off x="1344612" y="2482850"/>
                      <a:ext cx="284163" cy="282575"/>
                      <a:chOff x="522287" y="2397125"/>
                      <a:chExt cx="284163" cy="282575"/>
                    </a:xfrm>
                  </p:grpSpPr>
                  <p:cxnSp>
                    <p:nvCxnSpPr>
                      <p:cNvPr id="73" name="Straight Connector 72"/>
                      <p:cNvCxnSpPr/>
                      <p:nvPr/>
                    </p:nvCxnSpPr>
                    <p:spPr>
                      <a:xfrm flipV="1">
                        <a:off x="523875" y="2397125"/>
                        <a:ext cx="282575" cy="282575"/>
                      </a:xfrm>
                      <a:prstGeom prst="line">
                        <a:avLst/>
                      </a:prstGeom>
                      <a:noFill/>
                      <a:ln w="9525" cmpd="sng">
                        <a:solidFill>
                          <a:schemeClr val="accent6">
                            <a:lumMod val="20000"/>
                            <a:lumOff val="8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74" name="Straight Connector 73"/>
                      <p:cNvCxnSpPr/>
                      <p:nvPr/>
                    </p:nvCxnSpPr>
                    <p:spPr>
                      <a:xfrm flipH="1" flipV="1">
                        <a:off x="522287" y="2397125"/>
                        <a:ext cx="282575" cy="282575"/>
                      </a:xfrm>
                      <a:prstGeom prst="line">
                        <a:avLst/>
                      </a:prstGeom>
                      <a:noFill/>
                      <a:ln w="9525" cmpd="sng">
                        <a:solidFill>
                          <a:schemeClr val="accent6">
                            <a:lumMod val="20000"/>
                            <a:lumOff val="8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grpSp>
                <p:grpSp>
                  <p:nvGrpSpPr>
                    <p:cNvPr id="70" name="Group 69"/>
                    <p:cNvGrpSpPr/>
                    <p:nvPr/>
                  </p:nvGrpSpPr>
                  <p:grpSpPr>
                    <a:xfrm rot="2676967">
                      <a:off x="1343819" y="2482512"/>
                      <a:ext cx="284163" cy="282575"/>
                      <a:chOff x="522287" y="2397125"/>
                      <a:chExt cx="284163" cy="282575"/>
                    </a:xfrm>
                  </p:grpSpPr>
                  <p:cxnSp>
                    <p:nvCxnSpPr>
                      <p:cNvPr id="71" name="Straight Connector 70"/>
                      <p:cNvCxnSpPr/>
                      <p:nvPr/>
                    </p:nvCxnSpPr>
                    <p:spPr>
                      <a:xfrm flipV="1">
                        <a:off x="523875" y="2397125"/>
                        <a:ext cx="282575" cy="282575"/>
                      </a:xfrm>
                      <a:prstGeom prst="line">
                        <a:avLst/>
                      </a:prstGeom>
                      <a:noFill/>
                      <a:ln w="9525" cmpd="sng">
                        <a:solidFill>
                          <a:schemeClr val="accent6">
                            <a:lumMod val="20000"/>
                            <a:lumOff val="8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72" name="Straight Connector 71"/>
                      <p:cNvCxnSpPr/>
                      <p:nvPr/>
                    </p:nvCxnSpPr>
                    <p:spPr>
                      <a:xfrm flipH="1" flipV="1">
                        <a:off x="522287" y="2397125"/>
                        <a:ext cx="282575" cy="282575"/>
                      </a:xfrm>
                      <a:prstGeom prst="line">
                        <a:avLst/>
                      </a:prstGeom>
                      <a:noFill/>
                      <a:ln w="9525" cmpd="sng">
                        <a:solidFill>
                          <a:schemeClr val="accent6">
                            <a:lumMod val="20000"/>
                            <a:lumOff val="8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grpSp>
              </p:grpSp>
            </p:grpSp>
            <p:grpSp>
              <p:nvGrpSpPr>
                <p:cNvPr id="88" name="Group 87"/>
                <p:cNvGrpSpPr/>
                <p:nvPr/>
              </p:nvGrpSpPr>
              <p:grpSpPr>
                <a:xfrm>
                  <a:off x="463549" y="2336798"/>
                  <a:ext cx="406401" cy="403226"/>
                  <a:chOff x="463549" y="2336798"/>
                  <a:chExt cx="406401" cy="403226"/>
                </a:xfrm>
              </p:grpSpPr>
              <p:grpSp>
                <p:nvGrpSpPr>
                  <p:cNvPr id="29" name="Group 28"/>
                  <p:cNvGrpSpPr/>
                  <p:nvPr/>
                </p:nvGrpSpPr>
                <p:grpSpPr>
                  <a:xfrm>
                    <a:off x="466725" y="2339973"/>
                    <a:ext cx="400049" cy="400051"/>
                    <a:chOff x="466725" y="2339973"/>
                    <a:chExt cx="400049" cy="400051"/>
                  </a:xfrm>
                </p:grpSpPr>
                <p:sp>
                  <p:nvSpPr>
                    <p:cNvPr id="13" name="Arc 12"/>
                    <p:cNvSpPr/>
                    <p:nvPr/>
                  </p:nvSpPr>
                  <p:spPr>
                    <a:xfrm>
                      <a:off x="466725" y="2339973"/>
                      <a:ext cx="400049" cy="400051"/>
                    </a:xfrm>
                    <a:prstGeom prst="arc">
                      <a:avLst>
                        <a:gd name="adj1" fmla="val 16200000"/>
                        <a:gd name="adj2" fmla="val 17584921"/>
                      </a:avLst>
                    </a:prstGeom>
                    <a:noFill/>
                    <a:ln w="9525" cmpd="sng">
                      <a:solidFill>
                        <a:schemeClr val="accent6">
                          <a:lumMod val="20000"/>
                          <a:lumOff val="80000"/>
                        </a:schemeClr>
                      </a:solidFill>
                      <a:headEnd type="none"/>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5" name="Arc 74"/>
                    <p:cNvSpPr/>
                    <p:nvPr/>
                  </p:nvSpPr>
                  <p:spPr>
                    <a:xfrm rot="18900000">
                      <a:off x="466725" y="2339973"/>
                      <a:ext cx="400049" cy="400051"/>
                    </a:xfrm>
                    <a:prstGeom prst="arc">
                      <a:avLst>
                        <a:gd name="adj1" fmla="val 16200000"/>
                        <a:gd name="adj2" fmla="val 17584921"/>
                      </a:avLst>
                    </a:prstGeom>
                    <a:noFill/>
                    <a:ln w="9525" cmpd="sng">
                      <a:solidFill>
                        <a:schemeClr val="accent6">
                          <a:lumMod val="20000"/>
                          <a:lumOff val="80000"/>
                        </a:schemeClr>
                      </a:solidFill>
                      <a:headEnd type="none"/>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grpSp>
                <p:nvGrpSpPr>
                  <p:cNvPr id="76" name="Group 75"/>
                  <p:cNvGrpSpPr/>
                  <p:nvPr/>
                </p:nvGrpSpPr>
                <p:grpSpPr>
                  <a:xfrm rot="5400000">
                    <a:off x="463550" y="2336798"/>
                    <a:ext cx="400049" cy="400051"/>
                    <a:chOff x="466725" y="2339973"/>
                    <a:chExt cx="400049" cy="400051"/>
                  </a:xfrm>
                </p:grpSpPr>
                <p:sp>
                  <p:nvSpPr>
                    <p:cNvPr id="77" name="Arc 76"/>
                    <p:cNvSpPr/>
                    <p:nvPr/>
                  </p:nvSpPr>
                  <p:spPr>
                    <a:xfrm>
                      <a:off x="466725" y="2339973"/>
                      <a:ext cx="400049" cy="400051"/>
                    </a:xfrm>
                    <a:prstGeom prst="arc">
                      <a:avLst>
                        <a:gd name="adj1" fmla="val 16200000"/>
                        <a:gd name="adj2" fmla="val 17584921"/>
                      </a:avLst>
                    </a:prstGeom>
                    <a:noFill/>
                    <a:ln w="9525" cmpd="sng">
                      <a:solidFill>
                        <a:schemeClr val="accent6">
                          <a:lumMod val="20000"/>
                          <a:lumOff val="80000"/>
                        </a:schemeClr>
                      </a:solidFill>
                      <a:headEnd type="none"/>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8" name="Arc 77"/>
                    <p:cNvSpPr/>
                    <p:nvPr/>
                  </p:nvSpPr>
                  <p:spPr>
                    <a:xfrm rot="18900000">
                      <a:off x="466725" y="2339973"/>
                      <a:ext cx="400049" cy="400051"/>
                    </a:xfrm>
                    <a:prstGeom prst="arc">
                      <a:avLst>
                        <a:gd name="adj1" fmla="val 16200000"/>
                        <a:gd name="adj2" fmla="val 17584921"/>
                      </a:avLst>
                    </a:prstGeom>
                    <a:noFill/>
                    <a:ln w="9525" cmpd="sng">
                      <a:solidFill>
                        <a:schemeClr val="accent6">
                          <a:lumMod val="20000"/>
                          <a:lumOff val="80000"/>
                        </a:schemeClr>
                      </a:solidFill>
                      <a:headEnd type="none"/>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grpSp>
                <p:nvGrpSpPr>
                  <p:cNvPr id="79" name="Group 78"/>
                  <p:cNvGrpSpPr/>
                  <p:nvPr/>
                </p:nvGrpSpPr>
                <p:grpSpPr>
                  <a:xfrm rot="10800000">
                    <a:off x="466725" y="2336798"/>
                    <a:ext cx="400049" cy="400051"/>
                    <a:chOff x="466725" y="2339973"/>
                    <a:chExt cx="400049" cy="400051"/>
                  </a:xfrm>
                </p:grpSpPr>
                <p:sp>
                  <p:nvSpPr>
                    <p:cNvPr id="80" name="Arc 79"/>
                    <p:cNvSpPr/>
                    <p:nvPr/>
                  </p:nvSpPr>
                  <p:spPr>
                    <a:xfrm>
                      <a:off x="466725" y="2339973"/>
                      <a:ext cx="400049" cy="400051"/>
                    </a:xfrm>
                    <a:prstGeom prst="arc">
                      <a:avLst>
                        <a:gd name="adj1" fmla="val 16200000"/>
                        <a:gd name="adj2" fmla="val 17584921"/>
                      </a:avLst>
                    </a:prstGeom>
                    <a:noFill/>
                    <a:ln w="9525" cmpd="sng">
                      <a:solidFill>
                        <a:schemeClr val="accent6">
                          <a:lumMod val="20000"/>
                          <a:lumOff val="80000"/>
                        </a:schemeClr>
                      </a:solidFill>
                      <a:headEnd type="none"/>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81" name="Arc 80"/>
                    <p:cNvSpPr/>
                    <p:nvPr/>
                  </p:nvSpPr>
                  <p:spPr>
                    <a:xfrm rot="18900000">
                      <a:off x="466725" y="2339973"/>
                      <a:ext cx="400049" cy="400051"/>
                    </a:xfrm>
                    <a:prstGeom prst="arc">
                      <a:avLst>
                        <a:gd name="adj1" fmla="val 16200000"/>
                        <a:gd name="adj2" fmla="val 17584921"/>
                      </a:avLst>
                    </a:prstGeom>
                    <a:noFill/>
                    <a:ln w="9525" cmpd="sng">
                      <a:solidFill>
                        <a:schemeClr val="accent6">
                          <a:lumMod val="20000"/>
                          <a:lumOff val="80000"/>
                        </a:schemeClr>
                      </a:solidFill>
                      <a:headEnd type="none"/>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grpSp>
                <p:nvGrpSpPr>
                  <p:cNvPr id="82" name="Group 81"/>
                  <p:cNvGrpSpPr/>
                  <p:nvPr/>
                </p:nvGrpSpPr>
                <p:grpSpPr>
                  <a:xfrm rot="16200000">
                    <a:off x="469900" y="2339973"/>
                    <a:ext cx="400049" cy="400051"/>
                    <a:chOff x="466725" y="2339973"/>
                    <a:chExt cx="400049" cy="400051"/>
                  </a:xfrm>
                </p:grpSpPr>
                <p:sp>
                  <p:nvSpPr>
                    <p:cNvPr id="83" name="Arc 82"/>
                    <p:cNvSpPr/>
                    <p:nvPr/>
                  </p:nvSpPr>
                  <p:spPr>
                    <a:xfrm>
                      <a:off x="466725" y="2339973"/>
                      <a:ext cx="400049" cy="400051"/>
                    </a:xfrm>
                    <a:prstGeom prst="arc">
                      <a:avLst>
                        <a:gd name="adj1" fmla="val 16200000"/>
                        <a:gd name="adj2" fmla="val 17584921"/>
                      </a:avLst>
                    </a:prstGeom>
                    <a:noFill/>
                    <a:ln w="9525" cmpd="sng">
                      <a:solidFill>
                        <a:schemeClr val="accent6">
                          <a:lumMod val="20000"/>
                          <a:lumOff val="80000"/>
                        </a:schemeClr>
                      </a:solidFill>
                      <a:headEnd type="none"/>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84" name="Arc 83"/>
                    <p:cNvSpPr/>
                    <p:nvPr/>
                  </p:nvSpPr>
                  <p:spPr>
                    <a:xfrm rot="18900000">
                      <a:off x="466725" y="2339973"/>
                      <a:ext cx="400049" cy="400051"/>
                    </a:xfrm>
                    <a:prstGeom prst="arc">
                      <a:avLst>
                        <a:gd name="adj1" fmla="val 16200000"/>
                        <a:gd name="adj2" fmla="val 17584921"/>
                      </a:avLst>
                    </a:prstGeom>
                    <a:noFill/>
                    <a:ln w="9525" cmpd="sng">
                      <a:solidFill>
                        <a:schemeClr val="accent6">
                          <a:lumMod val="20000"/>
                          <a:lumOff val="80000"/>
                        </a:schemeClr>
                      </a:solidFill>
                      <a:headEnd type="none"/>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grpSp>
            <p:sp>
              <p:nvSpPr>
                <p:cNvPr id="102" name="Oval 101"/>
                <p:cNvSpPr/>
                <p:nvPr/>
              </p:nvSpPr>
              <p:spPr>
                <a:xfrm>
                  <a:off x="530225" y="2403475"/>
                  <a:ext cx="276225" cy="275925"/>
                </a:xfrm>
                <a:prstGeom prst="ellipse">
                  <a:avLst/>
                </a:prstGeom>
                <a:solidFill>
                  <a:srgbClr val="B7682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lt1"/>
                    </a:solidFill>
                  </a:endParaRPr>
                </a:p>
              </p:txBody>
            </p:sp>
            <p:sp>
              <p:nvSpPr>
                <p:cNvPr id="12" name="Oval 11"/>
                <p:cNvSpPr/>
                <p:nvPr/>
              </p:nvSpPr>
              <p:spPr>
                <a:xfrm>
                  <a:off x="603750" y="2473325"/>
                  <a:ext cx="126000" cy="126000"/>
                </a:xfrm>
                <a:prstGeom prst="ellipse">
                  <a:avLst/>
                </a:prstGeom>
                <a:solidFill>
                  <a:srgbClr val="B76820"/>
                </a:solidFill>
                <a:ln>
                  <a:solidFill>
                    <a:srgbClr val="FDEADA"/>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lt1"/>
                    </a:solidFill>
                  </a:endParaRPr>
                </a:p>
              </p:txBody>
            </p:sp>
            <p:grpSp>
              <p:nvGrpSpPr>
                <p:cNvPr id="89" name="Group 88"/>
                <p:cNvGrpSpPr/>
                <p:nvPr/>
              </p:nvGrpSpPr>
              <p:grpSpPr>
                <a:xfrm rot="1445439">
                  <a:off x="523874" y="2397124"/>
                  <a:ext cx="284481" cy="282258"/>
                  <a:chOff x="463549" y="2336798"/>
                  <a:chExt cx="406401" cy="403226"/>
                </a:xfrm>
              </p:grpSpPr>
              <p:grpSp>
                <p:nvGrpSpPr>
                  <p:cNvPr id="90" name="Group 89"/>
                  <p:cNvGrpSpPr/>
                  <p:nvPr/>
                </p:nvGrpSpPr>
                <p:grpSpPr>
                  <a:xfrm>
                    <a:off x="466725" y="2339973"/>
                    <a:ext cx="400049" cy="400051"/>
                    <a:chOff x="466725" y="2339973"/>
                    <a:chExt cx="400049" cy="400051"/>
                  </a:xfrm>
                </p:grpSpPr>
                <p:sp>
                  <p:nvSpPr>
                    <p:cNvPr id="100" name="Arc 99"/>
                    <p:cNvSpPr/>
                    <p:nvPr/>
                  </p:nvSpPr>
                  <p:spPr>
                    <a:xfrm>
                      <a:off x="466725" y="2339973"/>
                      <a:ext cx="400049" cy="400051"/>
                    </a:xfrm>
                    <a:prstGeom prst="arc">
                      <a:avLst>
                        <a:gd name="adj1" fmla="val 16200000"/>
                        <a:gd name="adj2" fmla="val 17584921"/>
                      </a:avLst>
                    </a:prstGeom>
                    <a:noFill/>
                    <a:ln w="9525" cmpd="sng">
                      <a:solidFill>
                        <a:schemeClr val="accent6">
                          <a:lumMod val="20000"/>
                          <a:lumOff val="80000"/>
                        </a:schemeClr>
                      </a:solidFill>
                      <a:headEnd type="none"/>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01" name="Arc 100"/>
                    <p:cNvSpPr/>
                    <p:nvPr/>
                  </p:nvSpPr>
                  <p:spPr>
                    <a:xfrm rot="18900000">
                      <a:off x="466725" y="2339973"/>
                      <a:ext cx="400049" cy="400051"/>
                    </a:xfrm>
                    <a:prstGeom prst="arc">
                      <a:avLst>
                        <a:gd name="adj1" fmla="val 16200000"/>
                        <a:gd name="adj2" fmla="val 17584921"/>
                      </a:avLst>
                    </a:prstGeom>
                    <a:noFill/>
                    <a:ln w="9525" cmpd="sng">
                      <a:solidFill>
                        <a:schemeClr val="accent6">
                          <a:lumMod val="20000"/>
                          <a:lumOff val="80000"/>
                        </a:schemeClr>
                      </a:solidFill>
                      <a:headEnd type="none"/>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grpSp>
                <p:nvGrpSpPr>
                  <p:cNvPr id="91" name="Group 90"/>
                  <p:cNvGrpSpPr/>
                  <p:nvPr/>
                </p:nvGrpSpPr>
                <p:grpSpPr>
                  <a:xfrm rot="5400000">
                    <a:off x="463550" y="2336798"/>
                    <a:ext cx="400049" cy="400051"/>
                    <a:chOff x="466725" y="2339973"/>
                    <a:chExt cx="400049" cy="400051"/>
                  </a:xfrm>
                </p:grpSpPr>
                <p:sp>
                  <p:nvSpPr>
                    <p:cNvPr id="98" name="Arc 97"/>
                    <p:cNvSpPr/>
                    <p:nvPr/>
                  </p:nvSpPr>
                  <p:spPr>
                    <a:xfrm>
                      <a:off x="466725" y="2339973"/>
                      <a:ext cx="400049" cy="400051"/>
                    </a:xfrm>
                    <a:prstGeom prst="arc">
                      <a:avLst>
                        <a:gd name="adj1" fmla="val 16200000"/>
                        <a:gd name="adj2" fmla="val 17584921"/>
                      </a:avLst>
                    </a:prstGeom>
                    <a:noFill/>
                    <a:ln w="9525" cmpd="sng">
                      <a:solidFill>
                        <a:schemeClr val="accent6">
                          <a:lumMod val="20000"/>
                          <a:lumOff val="80000"/>
                        </a:schemeClr>
                      </a:solidFill>
                      <a:headEnd type="none"/>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99" name="Arc 98"/>
                    <p:cNvSpPr/>
                    <p:nvPr/>
                  </p:nvSpPr>
                  <p:spPr>
                    <a:xfrm rot="18900000">
                      <a:off x="466725" y="2339973"/>
                      <a:ext cx="400049" cy="400051"/>
                    </a:xfrm>
                    <a:prstGeom prst="arc">
                      <a:avLst>
                        <a:gd name="adj1" fmla="val 16200000"/>
                        <a:gd name="adj2" fmla="val 17584921"/>
                      </a:avLst>
                    </a:prstGeom>
                    <a:noFill/>
                    <a:ln w="9525" cmpd="sng">
                      <a:solidFill>
                        <a:schemeClr val="accent6">
                          <a:lumMod val="20000"/>
                          <a:lumOff val="80000"/>
                        </a:schemeClr>
                      </a:solidFill>
                      <a:headEnd type="none"/>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grpSp>
                <p:nvGrpSpPr>
                  <p:cNvPr id="92" name="Group 91"/>
                  <p:cNvGrpSpPr/>
                  <p:nvPr/>
                </p:nvGrpSpPr>
                <p:grpSpPr>
                  <a:xfrm rot="10800000">
                    <a:off x="466725" y="2336798"/>
                    <a:ext cx="400049" cy="400051"/>
                    <a:chOff x="466725" y="2339973"/>
                    <a:chExt cx="400049" cy="400051"/>
                  </a:xfrm>
                </p:grpSpPr>
                <p:sp>
                  <p:nvSpPr>
                    <p:cNvPr id="96" name="Arc 95"/>
                    <p:cNvSpPr/>
                    <p:nvPr/>
                  </p:nvSpPr>
                  <p:spPr>
                    <a:xfrm>
                      <a:off x="466725" y="2339973"/>
                      <a:ext cx="400049" cy="400051"/>
                    </a:xfrm>
                    <a:prstGeom prst="arc">
                      <a:avLst>
                        <a:gd name="adj1" fmla="val 16200000"/>
                        <a:gd name="adj2" fmla="val 17584921"/>
                      </a:avLst>
                    </a:prstGeom>
                    <a:noFill/>
                    <a:ln w="9525" cmpd="sng">
                      <a:solidFill>
                        <a:schemeClr val="accent6">
                          <a:lumMod val="20000"/>
                          <a:lumOff val="80000"/>
                        </a:schemeClr>
                      </a:solidFill>
                      <a:headEnd type="none"/>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97" name="Arc 96"/>
                    <p:cNvSpPr/>
                    <p:nvPr/>
                  </p:nvSpPr>
                  <p:spPr>
                    <a:xfrm rot="18900000">
                      <a:off x="466725" y="2339973"/>
                      <a:ext cx="400049" cy="400051"/>
                    </a:xfrm>
                    <a:prstGeom prst="arc">
                      <a:avLst>
                        <a:gd name="adj1" fmla="val 16200000"/>
                        <a:gd name="adj2" fmla="val 17584921"/>
                      </a:avLst>
                    </a:prstGeom>
                    <a:noFill/>
                    <a:ln w="9525" cmpd="sng">
                      <a:solidFill>
                        <a:schemeClr val="accent6">
                          <a:lumMod val="20000"/>
                          <a:lumOff val="80000"/>
                        </a:schemeClr>
                      </a:solidFill>
                      <a:headEnd type="none"/>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grpSp>
                <p:nvGrpSpPr>
                  <p:cNvPr id="93" name="Group 92"/>
                  <p:cNvGrpSpPr/>
                  <p:nvPr/>
                </p:nvGrpSpPr>
                <p:grpSpPr>
                  <a:xfrm rot="16200000">
                    <a:off x="469900" y="2339973"/>
                    <a:ext cx="400049" cy="400051"/>
                    <a:chOff x="466725" y="2339973"/>
                    <a:chExt cx="400049" cy="400051"/>
                  </a:xfrm>
                </p:grpSpPr>
                <p:sp>
                  <p:nvSpPr>
                    <p:cNvPr id="94" name="Arc 93"/>
                    <p:cNvSpPr/>
                    <p:nvPr/>
                  </p:nvSpPr>
                  <p:spPr>
                    <a:xfrm>
                      <a:off x="466725" y="2339973"/>
                      <a:ext cx="400049" cy="400051"/>
                    </a:xfrm>
                    <a:prstGeom prst="arc">
                      <a:avLst>
                        <a:gd name="adj1" fmla="val 16200000"/>
                        <a:gd name="adj2" fmla="val 17584921"/>
                      </a:avLst>
                    </a:prstGeom>
                    <a:noFill/>
                    <a:ln w="9525" cmpd="sng">
                      <a:solidFill>
                        <a:schemeClr val="accent6">
                          <a:lumMod val="20000"/>
                          <a:lumOff val="80000"/>
                        </a:schemeClr>
                      </a:solidFill>
                      <a:headEnd type="none"/>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95" name="Arc 94"/>
                    <p:cNvSpPr/>
                    <p:nvPr/>
                  </p:nvSpPr>
                  <p:spPr>
                    <a:xfrm rot="18900000">
                      <a:off x="466725" y="2339973"/>
                      <a:ext cx="400049" cy="400051"/>
                    </a:xfrm>
                    <a:prstGeom prst="arc">
                      <a:avLst>
                        <a:gd name="adj1" fmla="val 16200000"/>
                        <a:gd name="adj2" fmla="val 17584921"/>
                      </a:avLst>
                    </a:prstGeom>
                    <a:noFill/>
                    <a:ln w="9525" cmpd="sng">
                      <a:solidFill>
                        <a:schemeClr val="accent6">
                          <a:lumMod val="20000"/>
                          <a:lumOff val="80000"/>
                        </a:schemeClr>
                      </a:solidFill>
                      <a:headEnd type="none"/>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grpSp>
          </p:grpSp>
          <p:grpSp>
            <p:nvGrpSpPr>
              <p:cNvPr id="104" name="Group 103"/>
              <p:cNvGrpSpPr/>
              <p:nvPr/>
            </p:nvGrpSpPr>
            <p:grpSpPr>
              <a:xfrm rot="2710158">
                <a:off x="845792" y="2334685"/>
                <a:ext cx="365761" cy="362903"/>
                <a:chOff x="463549" y="2336798"/>
                <a:chExt cx="406401" cy="403226"/>
              </a:xfrm>
            </p:grpSpPr>
            <p:grpSp>
              <p:nvGrpSpPr>
                <p:cNvPr id="105" name="Group 104"/>
                <p:cNvGrpSpPr/>
                <p:nvPr/>
              </p:nvGrpSpPr>
              <p:grpSpPr>
                <a:xfrm>
                  <a:off x="523372" y="2393612"/>
                  <a:ext cx="285856" cy="284816"/>
                  <a:chOff x="1329822" y="2317412"/>
                  <a:chExt cx="285856" cy="284816"/>
                </a:xfrm>
              </p:grpSpPr>
              <p:grpSp>
                <p:nvGrpSpPr>
                  <p:cNvPr id="134" name="Group 133"/>
                  <p:cNvGrpSpPr/>
                  <p:nvPr/>
                </p:nvGrpSpPr>
                <p:grpSpPr>
                  <a:xfrm>
                    <a:off x="1330722" y="2317412"/>
                    <a:ext cx="284956" cy="282913"/>
                    <a:chOff x="1343819" y="2482512"/>
                    <a:chExt cx="284956" cy="282913"/>
                  </a:xfrm>
                </p:grpSpPr>
                <p:grpSp>
                  <p:nvGrpSpPr>
                    <p:cNvPr id="142" name="Group 141"/>
                    <p:cNvGrpSpPr/>
                    <p:nvPr/>
                  </p:nvGrpSpPr>
                  <p:grpSpPr>
                    <a:xfrm>
                      <a:off x="1344612" y="2482850"/>
                      <a:ext cx="284163" cy="282575"/>
                      <a:chOff x="522287" y="2397125"/>
                      <a:chExt cx="284163" cy="282575"/>
                    </a:xfrm>
                  </p:grpSpPr>
                  <p:cxnSp>
                    <p:nvCxnSpPr>
                      <p:cNvPr id="146" name="Straight Connector 145"/>
                      <p:cNvCxnSpPr/>
                      <p:nvPr/>
                    </p:nvCxnSpPr>
                    <p:spPr>
                      <a:xfrm flipV="1">
                        <a:off x="523875" y="2397125"/>
                        <a:ext cx="282575" cy="282575"/>
                      </a:xfrm>
                      <a:prstGeom prst="line">
                        <a:avLst/>
                      </a:prstGeom>
                      <a:noFill/>
                      <a:ln w="9525" cmpd="sng">
                        <a:solidFill>
                          <a:schemeClr val="accent6">
                            <a:lumMod val="20000"/>
                            <a:lumOff val="8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147" name="Straight Connector 146"/>
                      <p:cNvCxnSpPr/>
                      <p:nvPr/>
                    </p:nvCxnSpPr>
                    <p:spPr>
                      <a:xfrm flipH="1" flipV="1">
                        <a:off x="522287" y="2397125"/>
                        <a:ext cx="282575" cy="282575"/>
                      </a:xfrm>
                      <a:prstGeom prst="line">
                        <a:avLst/>
                      </a:prstGeom>
                      <a:noFill/>
                      <a:ln w="9525" cmpd="sng">
                        <a:solidFill>
                          <a:schemeClr val="accent6">
                            <a:lumMod val="20000"/>
                            <a:lumOff val="8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grpSp>
                <p:grpSp>
                  <p:nvGrpSpPr>
                    <p:cNvPr id="143" name="Group 142"/>
                    <p:cNvGrpSpPr/>
                    <p:nvPr/>
                  </p:nvGrpSpPr>
                  <p:grpSpPr>
                    <a:xfrm rot="2676967">
                      <a:off x="1343819" y="2482512"/>
                      <a:ext cx="284163" cy="282575"/>
                      <a:chOff x="522287" y="2397125"/>
                      <a:chExt cx="284163" cy="282575"/>
                    </a:xfrm>
                  </p:grpSpPr>
                  <p:cxnSp>
                    <p:nvCxnSpPr>
                      <p:cNvPr id="144" name="Straight Connector 143"/>
                      <p:cNvCxnSpPr/>
                      <p:nvPr/>
                    </p:nvCxnSpPr>
                    <p:spPr>
                      <a:xfrm flipV="1">
                        <a:off x="523875" y="2397125"/>
                        <a:ext cx="282575" cy="282575"/>
                      </a:xfrm>
                      <a:prstGeom prst="line">
                        <a:avLst/>
                      </a:prstGeom>
                      <a:noFill/>
                      <a:ln w="9525" cmpd="sng">
                        <a:solidFill>
                          <a:schemeClr val="accent6">
                            <a:lumMod val="20000"/>
                            <a:lumOff val="8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145" name="Straight Connector 144"/>
                      <p:cNvCxnSpPr/>
                      <p:nvPr/>
                    </p:nvCxnSpPr>
                    <p:spPr>
                      <a:xfrm flipH="1" flipV="1">
                        <a:off x="522287" y="2397125"/>
                        <a:ext cx="282575" cy="282575"/>
                      </a:xfrm>
                      <a:prstGeom prst="line">
                        <a:avLst/>
                      </a:prstGeom>
                      <a:noFill/>
                      <a:ln w="9525" cmpd="sng">
                        <a:solidFill>
                          <a:schemeClr val="accent6">
                            <a:lumMod val="20000"/>
                            <a:lumOff val="8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grpSp>
              </p:grpSp>
              <p:grpSp>
                <p:nvGrpSpPr>
                  <p:cNvPr id="135" name="Group 134"/>
                  <p:cNvGrpSpPr/>
                  <p:nvPr/>
                </p:nvGrpSpPr>
                <p:grpSpPr>
                  <a:xfrm rot="1380000">
                    <a:off x="1329822" y="2319315"/>
                    <a:ext cx="284956" cy="282913"/>
                    <a:chOff x="1343819" y="2482512"/>
                    <a:chExt cx="284956" cy="282913"/>
                  </a:xfrm>
                </p:grpSpPr>
                <p:grpSp>
                  <p:nvGrpSpPr>
                    <p:cNvPr id="136" name="Group 135"/>
                    <p:cNvGrpSpPr/>
                    <p:nvPr/>
                  </p:nvGrpSpPr>
                  <p:grpSpPr>
                    <a:xfrm>
                      <a:off x="1344612" y="2482850"/>
                      <a:ext cx="284163" cy="282575"/>
                      <a:chOff x="522287" y="2397125"/>
                      <a:chExt cx="284163" cy="282575"/>
                    </a:xfrm>
                  </p:grpSpPr>
                  <p:cxnSp>
                    <p:nvCxnSpPr>
                      <p:cNvPr id="140" name="Straight Connector 139"/>
                      <p:cNvCxnSpPr/>
                      <p:nvPr/>
                    </p:nvCxnSpPr>
                    <p:spPr>
                      <a:xfrm flipV="1">
                        <a:off x="523875" y="2397125"/>
                        <a:ext cx="282575" cy="282575"/>
                      </a:xfrm>
                      <a:prstGeom prst="line">
                        <a:avLst/>
                      </a:prstGeom>
                      <a:noFill/>
                      <a:ln w="9525" cmpd="sng">
                        <a:solidFill>
                          <a:schemeClr val="accent6">
                            <a:lumMod val="20000"/>
                            <a:lumOff val="8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141" name="Straight Connector 140"/>
                      <p:cNvCxnSpPr/>
                      <p:nvPr/>
                    </p:nvCxnSpPr>
                    <p:spPr>
                      <a:xfrm flipH="1" flipV="1">
                        <a:off x="522287" y="2397125"/>
                        <a:ext cx="282575" cy="282575"/>
                      </a:xfrm>
                      <a:prstGeom prst="line">
                        <a:avLst/>
                      </a:prstGeom>
                      <a:noFill/>
                      <a:ln w="9525" cmpd="sng">
                        <a:solidFill>
                          <a:schemeClr val="accent6">
                            <a:lumMod val="20000"/>
                            <a:lumOff val="8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grpSp>
                <p:grpSp>
                  <p:nvGrpSpPr>
                    <p:cNvPr id="137" name="Group 136"/>
                    <p:cNvGrpSpPr/>
                    <p:nvPr/>
                  </p:nvGrpSpPr>
                  <p:grpSpPr>
                    <a:xfrm rot="2676967">
                      <a:off x="1343819" y="2482512"/>
                      <a:ext cx="284163" cy="282575"/>
                      <a:chOff x="522287" y="2397125"/>
                      <a:chExt cx="284163" cy="282575"/>
                    </a:xfrm>
                  </p:grpSpPr>
                  <p:cxnSp>
                    <p:nvCxnSpPr>
                      <p:cNvPr id="138" name="Straight Connector 137"/>
                      <p:cNvCxnSpPr/>
                      <p:nvPr/>
                    </p:nvCxnSpPr>
                    <p:spPr>
                      <a:xfrm flipV="1">
                        <a:off x="523875" y="2397125"/>
                        <a:ext cx="282575" cy="282575"/>
                      </a:xfrm>
                      <a:prstGeom prst="line">
                        <a:avLst/>
                      </a:prstGeom>
                      <a:noFill/>
                      <a:ln w="9525" cmpd="sng">
                        <a:solidFill>
                          <a:schemeClr val="accent6">
                            <a:lumMod val="20000"/>
                            <a:lumOff val="8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139" name="Straight Connector 138"/>
                      <p:cNvCxnSpPr/>
                      <p:nvPr/>
                    </p:nvCxnSpPr>
                    <p:spPr>
                      <a:xfrm flipH="1" flipV="1">
                        <a:off x="522287" y="2397125"/>
                        <a:ext cx="282575" cy="282575"/>
                      </a:xfrm>
                      <a:prstGeom prst="line">
                        <a:avLst/>
                      </a:prstGeom>
                      <a:noFill/>
                      <a:ln w="9525" cmpd="sng">
                        <a:solidFill>
                          <a:schemeClr val="accent6">
                            <a:lumMod val="20000"/>
                            <a:lumOff val="8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grpSp>
              </p:grpSp>
            </p:grpSp>
            <p:grpSp>
              <p:nvGrpSpPr>
                <p:cNvPr id="106" name="Group 105"/>
                <p:cNvGrpSpPr/>
                <p:nvPr/>
              </p:nvGrpSpPr>
              <p:grpSpPr>
                <a:xfrm>
                  <a:off x="463549" y="2336798"/>
                  <a:ext cx="406401" cy="403226"/>
                  <a:chOff x="463549" y="2336798"/>
                  <a:chExt cx="406401" cy="403226"/>
                </a:xfrm>
              </p:grpSpPr>
              <p:grpSp>
                <p:nvGrpSpPr>
                  <p:cNvPr id="122" name="Group 121"/>
                  <p:cNvGrpSpPr/>
                  <p:nvPr/>
                </p:nvGrpSpPr>
                <p:grpSpPr>
                  <a:xfrm>
                    <a:off x="466725" y="2339973"/>
                    <a:ext cx="400049" cy="400051"/>
                    <a:chOff x="466725" y="2339973"/>
                    <a:chExt cx="400049" cy="400051"/>
                  </a:xfrm>
                </p:grpSpPr>
                <p:sp>
                  <p:nvSpPr>
                    <p:cNvPr id="132" name="Arc 131"/>
                    <p:cNvSpPr/>
                    <p:nvPr/>
                  </p:nvSpPr>
                  <p:spPr>
                    <a:xfrm>
                      <a:off x="466725" y="2339973"/>
                      <a:ext cx="400049" cy="400051"/>
                    </a:xfrm>
                    <a:prstGeom prst="arc">
                      <a:avLst>
                        <a:gd name="adj1" fmla="val 16200000"/>
                        <a:gd name="adj2" fmla="val 17584921"/>
                      </a:avLst>
                    </a:prstGeom>
                    <a:noFill/>
                    <a:ln w="9525" cmpd="sng">
                      <a:solidFill>
                        <a:schemeClr val="accent6">
                          <a:lumMod val="20000"/>
                          <a:lumOff val="80000"/>
                        </a:schemeClr>
                      </a:solidFill>
                      <a:headEnd type="none"/>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33" name="Arc 132"/>
                    <p:cNvSpPr/>
                    <p:nvPr/>
                  </p:nvSpPr>
                  <p:spPr>
                    <a:xfrm rot="18900000">
                      <a:off x="466725" y="2339973"/>
                      <a:ext cx="400049" cy="400051"/>
                    </a:xfrm>
                    <a:prstGeom prst="arc">
                      <a:avLst>
                        <a:gd name="adj1" fmla="val 16200000"/>
                        <a:gd name="adj2" fmla="val 17584921"/>
                      </a:avLst>
                    </a:prstGeom>
                    <a:noFill/>
                    <a:ln w="9525" cmpd="sng">
                      <a:solidFill>
                        <a:schemeClr val="accent6">
                          <a:lumMod val="20000"/>
                          <a:lumOff val="80000"/>
                        </a:schemeClr>
                      </a:solidFill>
                      <a:headEnd type="none"/>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grpSp>
                <p:nvGrpSpPr>
                  <p:cNvPr id="123" name="Group 122"/>
                  <p:cNvGrpSpPr/>
                  <p:nvPr/>
                </p:nvGrpSpPr>
                <p:grpSpPr>
                  <a:xfrm rot="5400000">
                    <a:off x="463550" y="2336798"/>
                    <a:ext cx="400049" cy="400051"/>
                    <a:chOff x="466725" y="2339973"/>
                    <a:chExt cx="400049" cy="400051"/>
                  </a:xfrm>
                </p:grpSpPr>
                <p:sp>
                  <p:nvSpPr>
                    <p:cNvPr id="130" name="Arc 129"/>
                    <p:cNvSpPr/>
                    <p:nvPr/>
                  </p:nvSpPr>
                  <p:spPr>
                    <a:xfrm>
                      <a:off x="466725" y="2339973"/>
                      <a:ext cx="400049" cy="400051"/>
                    </a:xfrm>
                    <a:prstGeom prst="arc">
                      <a:avLst>
                        <a:gd name="adj1" fmla="val 16200000"/>
                        <a:gd name="adj2" fmla="val 17584921"/>
                      </a:avLst>
                    </a:prstGeom>
                    <a:noFill/>
                    <a:ln w="9525" cmpd="sng">
                      <a:solidFill>
                        <a:schemeClr val="accent6">
                          <a:lumMod val="20000"/>
                          <a:lumOff val="80000"/>
                        </a:schemeClr>
                      </a:solidFill>
                      <a:headEnd type="none"/>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31" name="Arc 130"/>
                    <p:cNvSpPr/>
                    <p:nvPr/>
                  </p:nvSpPr>
                  <p:spPr>
                    <a:xfrm rot="18900000">
                      <a:off x="466725" y="2339973"/>
                      <a:ext cx="400049" cy="400051"/>
                    </a:xfrm>
                    <a:prstGeom prst="arc">
                      <a:avLst>
                        <a:gd name="adj1" fmla="val 16200000"/>
                        <a:gd name="adj2" fmla="val 17584921"/>
                      </a:avLst>
                    </a:prstGeom>
                    <a:noFill/>
                    <a:ln w="9525" cmpd="sng">
                      <a:solidFill>
                        <a:schemeClr val="accent6">
                          <a:lumMod val="20000"/>
                          <a:lumOff val="80000"/>
                        </a:schemeClr>
                      </a:solidFill>
                      <a:headEnd type="none"/>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grpSp>
                <p:nvGrpSpPr>
                  <p:cNvPr id="124" name="Group 123"/>
                  <p:cNvGrpSpPr/>
                  <p:nvPr/>
                </p:nvGrpSpPr>
                <p:grpSpPr>
                  <a:xfrm rot="10800000">
                    <a:off x="466725" y="2336798"/>
                    <a:ext cx="400049" cy="400051"/>
                    <a:chOff x="466725" y="2339973"/>
                    <a:chExt cx="400049" cy="400051"/>
                  </a:xfrm>
                </p:grpSpPr>
                <p:sp>
                  <p:nvSpPr>
                    <p:cNvPr id="128" name="Arc 127"/>
                    <p:cNvSpPr/>
                    <p:nvPr/>
                  </p:nvSpPr>
                  <p:spPr>
                    <a:xfrm>
                      <a:off x="466725" y="2339973"/>
                      <a:ext cx="400049" cy="400051"/>
                    </a:xfrm>
                    <a:prstGeom prst="arc">
                      <a:avLst>
                        <a:gd name="adj1" fmla="val 16200000"/>
                        <a:gd name="adj2" fmla="val 17584921"/>
                      </a:avLst>
                    </a:prstGeom>
                    <a:noFill/>
                    <a:ln w="9525" cmpd="sng">
                      <a:solidFill>
                        <a:schemeClr val="accent6">
                          <a:lumMod val="20000"/>
                          <a:lumOff val="80000"/>
                        </a:schemeClr>
                      </a:solidFill>
                      <a:headEnd type="none"/>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29" name="Arc 128"/>
                    <p:cNvSpPr/>
                    <p:nvPr/>
                  </p:nvSpPr>
                  <p:spPr>
                    <a:xfrm rot="18900000">
                      <a:off x="466725" y="2339973"/>
                      <a:ext cx="400049" cy="400051"/>
                    </a:xfrm>
                    <a:prstGeom prst="arc">
                      <a:avLst>
                        <a:gd name="adj1" fmla="val 16200000"/>
                        <a:gd name="adj2" fmla="val 17584921"/>
                      </a:avLst>
                    </a:prstGeom>
                    <a:noFill/>
                    <a:ln w="9525" cmpd="sng">
                      <a:solidFill>
                        <a:schemeClr val="accent6">
                          <a:lumMod val="20000"/>
                          <a:lumOff val="80000"/>
                        </a:schemeClr>
                      </a:solidFill>
                      <a:headEnd type="none"/>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grpSp>
                <p:nvGrpSpPr>
                  <p:cNvPr id="125" name="Group 124"/>
                  <p:cNvGrpSpPr/>
                  <p:nvPr/>
                </p:nvGrpSpPr>
                <p:grpSpPr>
                  <a:xfrm rot="16200000">
                    <a:off x="469900" y="2339973"/>
                    <a:ext cx="400049" cy="400051"/>
                    <a:chOff x="466725" y="2339973"/>
                    <a:chExt cx="400049" cy="400051"/>
                  </a:xfrm>
                </p:grpSpPr>
                <p:sp>
                  <p:nvSpPr>
                    <p:cNvPr id="126" name="Arc 125"/>
                    <p:cNvSpPr/>
                    <p:nvPr/>
                  </p:nvSpPr>
                  <p:spPr>
                    <a:xfrm>
                      <a:off x="466725" y="2339973"/>
                      <a:ext cx="400049" cy="400051"/>
                    </a:xfrm>
                    <a:prstGeom prst="arc">
                      <a:avLst>
                        <a:gd name="adj1" fmla="val 16200000"/>
                        <a:gd name="adj2" fmla="val 17584921"/>
                      </a:avLst>
                    </a:prstGeom>
                    <a:noFill/>
                    <a:ln w="9525" cmpd="sng">
                      <a:solidFill>
                        <a:schemeClr val="accent6">
                          <a:lumMod val="20000"/>
                          <a:lumOff val="80000"/>
                        </a:schemeClr>
                      </a:solidFill>
                      <a:headEnd type="none"/>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27" name="Arc 126"/>
                    <p:cNvSpPr/>
                    <p:nvPr/>
                  </p:nvSpPr>
                  <p:spPr>
                    <a:xfrm rot="18900000">
                      <a:off x="466725" y="2339973"/>
                      <a:ext cx="400049" cy="400051"/>
                    </a:xfrm>
                    <a:prstGeom prst="arc">
                      <a:avLst>
                        <a:gd name="adj1" fmla="val 16200000"/>
                        <a:gd name="adj2" fmla="val 17584921"/>
                      </a:avLst>
                    </a:prstGeom>
                    <a:noFill/>
                    <a:ln w="9525" cmpd="sng">
                      <a:solidFill>
                        <a:schemeClr val="accent6">
                          <a:lumMod val="20000"/>
                          <a:lumOff val="80000"/>
                        </a:schemeClr>
                      </a:solidFill>
                      <a:headEnd type="none"/>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grpSp>
            <p:sp>
              <p:nvSpPr>
                <p:cNvPr id="107" name="Oval 106"/>
                <p:cNvSpPr/>
                <p:nvPr/>
              </p:nvSpPr>
              <p:spPr>
                <a:xfrm>
                  <a:off x="530225" y="2403475"/>
                  <a:ext cx="276225" cy="275925"/>
                </a:xfrm>
                <a:prstGeom prst="ellipse">
                  <a:avLst/>
                </a:prstGeom>
                <a:solidFill>
                  <a:srgbClr val="B7682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lt1"/>
                    </a:solidFill>
                  </a:endParaRPr>
                </a:p>
              </p:txBody>
            </p:sp>
            <p:sp>
              <p:nvSpPr>
                <p:cNvPr id="108" name="Oval 107"/>
                <p:cNvSpPr/>
                <p:nvPr/>
              </p:nvSpPr>
              <p:spPr>
                <a:xfrm>
                  <a:off x="603750" y="2473325"/>
                  <a:ext cx="126000" cy="126000"/>
                </a:xfrm>
                <a:prstGeom prst="ellipse">
                  <a:avLst/>
                </a:prstGeom>
                <a:solidFill>
                  <a:srgbClr val="B76820"/>
                </a:solidFill>
                <a:ln>
                  <a:solidFill>
                    <a:srgbClr val="FDEADA"/>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lt1"/>
                    </a:solidFill>
                  </a:endParaRPr>
                </a:p>
              </p:txBody>
            </p:sp>
            <p:grpSp>
              <p:nvGrpSpPr>
                <p:cNvPr id="109" name="Group 108"/>
                <p:cNvGrpSpPr/>
                <p:nvPr/>
              </p:nvGrpSpPr>
              <p:grpSpPr>
                <a:xfrm rot="1445439">
                  <a:off x="523874" y="2397124"/>
                  <a:ext cx="284481" cy="282258"/>
                  <a:chOff x="463549" y="2336798"/>
                  <a:chExt cx="406401" cy="403226"/>
                </a:xfrm>
              </p:grpSpPr>
              <p:grpSp>
                <p:nvGrpSpPr>
                  <p:cNvPr id="110" name="Group 109"/>
                  <p:cNvGrpSpPr/>
                  <p:nvPr/>
                </p:nvGrpSpPr>
                <p:grpSpPr>
                  <a:xfrm>
                    <a:off x="466725" y="2339973"/>
                    <a:ext cx="400049" cy="400051"/>
                    <a:chOff x="466725" y="2339973"/>
                    <a:chExt cx="400049" cy="400051"/>
                  </a:xfrm>
                </p:grpSpPr>
                <p:sp>
                  <p:nvSpPr>
                    <p:cNvPr id="120" name="Arc 119"/>
                    <p:cNvSpPr/>
                    <p:nvPr/>
                  </p:nvSpPr>
                  <p:spPr>
                    <a:xfrm>
                      <a:off x="466725" y="2339973"/>
                      <a:ext cx="400049" cy="400051"/>
                    </a:xfrm>
                    <a:prstGeom prst="arc">
                      <a:avLst>
                        <a:gd name="adj1" fmla="val 16200000"/>
                        <a:gd name="adj2" fmla="val 17584921"/>
                      </a:avLst>
                    </a:prstGeom>
                    <a:noFill/>
                    <a:ln w="9525" cmpd="sng">
                      <a:solidFill>
                        <a:schemeClr val="accent6">
                          <a:lumMod val="20000"/>
                          <a:lumOff val="80000"/>
                        </a:schemeClr>
                      </a:solidFill>
                      <a:headEnd type="none"/>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21" name="Arc 120"/>
                    <p:cNvSpPr/>
                    <p:nvPr/>
                  </p:nvSpPr>
                  <p:spPr>
                    <a:xfrm rot="18900000">
                      <a:off x="466725" y="2339973"/>
                      <a:ext cx="400049" cy="400051"/>
                    </a:xfrm>
                    <a:prstGeom prst="arc">
                      <a:avLst>
                        <a:gd name="adj1" fmla="val 16200000"/>
                        <a:gd name="adj2" fmla="val 17584921"/>
                      </a:avLst>
                    </a:prstGeom>
                    <a:noFill/>
                    <a:ln w="9525" cmpd="sng">
                      <a:solidFill>
                        <a:schemeClr val="accent6">
                          <a:lumMod val="20000"/>
                          <a:lumOff val="80000"/>
                        </a:schemeClr>
                      </a:solidFill>
                      <a:headEnd type="none"/>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grpSp>
                <p:nvGrpSpPr>
                  <p:cNvPr id="111" name="Group 110"/>
                  <p:cNvGrpSpPr/>
                  <p:nvPr/>
                </p:nvGrpSpPr>
                <p:grpSpPr>
                  <a:xfrm rot="5400000">
                    <a:off x="463550" y="2336798"/>
                    <a:ext cx="400049" cy="400051"/>
                    <a:chOff x="466725" y="2339973"/>
                    <a:chExt cx="400049" cy="400051"/>
                  </a:xfrm>
                </p:grpSpPr>
                <p:sp>
                  <p:nvSpPr>
                    <p:cNvPr id="118" name="Arc 117"/>
                    <p:cNvSpPr/>
                    <p:nvPr/>
                  </p:nvSpPr>
                  <p:spPr>
                    <a:xfrm>
                      <a:off x="466725" y="2339973"/>
                      <a:ext cx="400049" cy="400051"/>
                    </a:xfrm>
                    <a:prstGeom prst="arc">
                      <a:avLst>
                        <a:gd name="adj1" fmla="val 16200000"/>
                        <a:gd name="adj2" fmla="val 17584921"/>
                      </a:avLst>
                    </a:prstGeom>
                    <a:noFill/>
                    <a:ln w="9525" cmpd="sng">
                      <a:solidFill>
                        <a:schemeClr val="accent6">
                          <a:lumMod val="20000"/>
                          <a:lumOff val="80000"/>
                        </a:schemeClr>
                      </a:solidFill>
                      <a:headEnd type="none"/>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19" name="Arc 118"/>
                    <p:cNvSpPr/>
                    <p:nvPr/>
                  </p:nvSpPr>
                  <p:spPr>
                    <a:xfrm rot="18900000">
                      <a:off x="466725" y="2339973"/>
                      <a:ext cx="400049" cy="400051"/>
                    </a:xfrm>
                    <a:prstGeom prst="arc">
                      <a:avLst>
                        <a:gd name="adj1" fmla="val 16200000"/>
                        <a:gd name="adj2" fmla="val 17584921"/>
                      </a:avLst>
                    </a:prstGeom>
                    <a:noFill/>
                    <a:ln w="9525" cmpd="sng">
                      <a:solidFill>
                        <a:schemeClr val="accent6">
                          <a:lumMod val="20000"/>
                          <a:lumOff val="80000"/>
                        </a:schemeClr>
                      </a:solidFill>
                      <a:headEnd type="none"/>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grpSp>
                <p:nvGrpSpPr>
                  <p:cNvPr id="112" name="Group 111"/>
                  <p:cNvGrpSpPr/>
                  <p:nvPr/>
                </p:nvGrpSpPr>
                <p:grpSpPr>
                  <a:xfrm rot="10800000">
                    <a:off x="466725" y="2336798"/>
                    <a:ext cx="400049" cy="400051"/>
                    <a:chOff x="466725" y="2339973"/>
                    <a:chExt cx="400049" cy="400051"/>
                  </a:xfrm>
                </p:grpSpPr>
                <p:sp>
                  <p:nvSpPr>
                    <p:cNvPr id="116" name="Arc 115"/>
                    <p:cNvSpPr/>
                    <p:nvPr/>
                  </p:nvSpPr>
                  <p:spPr>
                    <a:xfrm>
                      <a:off x="466725" y="2339973"/>
                      <a:ext cx="400049" cy="400051"/>
                    </a:xfrm>
                    <a:prstGeom prst="arc">
                      <a:avLst>
                        <a:gd name="adj1" fmla="val 16200000"/>
                        <a:gd name="adj2" fmla="val 17584921"/>
                      </a:avLst>
                    </a:prstGeom>
                    <a:noFill/>
                    <a:ln w="9525" cmpd="sng">
                      <a:solidFill>
                        <a:schemeClr val="accent6">
                          <a:lumMod val="20000"/>
                          <a:lumOff val="80000"/>
                        </a:schemeClr>
                      </a:solidFill>
                      <a:headEnd type="none"/>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17" name="Arc 116"/>
                    <p:cNvSpPr/>
                    <p:nvPr/>
                  </p:nvSpPr>
                  <p:spPr>
                    <a:xfrm rot="18900000">
                      <a:off x="466725" y="2339973"/>
                      <a:ext cx="400049" cy="400051"/>
                    </a:xfrm>
                    <a:prstGeom prst="arc">
                      <a:avLst>
                        <a:gd name="adj1" fmla="val 16200000"/>
                        <a:gd name="adj2" fmla="val 17584921"/>
                      </a:avLst>
                    </a:prstGeom>
                    <a:noFill/>
                    <a:ln w="9525" cmpd="sng">
                      <a:solidFill>
                        <a:schemeClr val="accent6">
                          <a:lumMod val="20000"/>
                          <a:lumOff val="80000"/>
                        </a:schemeClr>
                      </a:solidFill>
                      <a:headEnd type="none"/>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grpSp>
                <p:nvGrpSpPr>
                  <p:cNvPr id="113" name="Group 112"/>
                  <p:cNvGrpSpPr/>
                  <p:nvPr/>
                </p:nvGrpSpPr>
                <p:grpSpPr>
                  <a:xfrm rot="16200000">
                    <a:off x="469900" y="2339973"/>
                    <a:ext cx="400049" cy="400051"/>
                    <a:chOff x="466725" y="2339973"/>
                    <a:chExt cx="400049" cy="400051"/>
                  </a:xfrm>
                </p:grpSpPr>
                <p:sp>
                  <p:nvSpPr>
                    <p:cNvPr id="114" name="Arc 113"/>
                    <p:cNvSpPr/>
                    <p:nvPr/>
                  </p:nvSpPr>
                  <p:spPr>
                    <a:xfrm>
                      <a:off x="466725" y="2339973"/>
                      <a:ext cx="400049" cy="400051"/>
                    </a:xfrm>
                    <a:prstGeom prst="arc">
                      <a:avLst>
                        <a:gd name="adj1" fmla="val 16200000"/>
                        <a:gd name="adj2" fmla="val 17584921"/>
                      </a:avLst>
                    </a:prstGeom>
                    <a:noFill/>
                    <a:ln w="9525" cmpd="sng">
                      <a:solidFill>
                        <a:schemeClr val="accent6">
                          <a:lumMod val="20000"/>
                          <a:lumOff val="80000"/>
                        </a:schemeClr>
                      </a:solidFill>
                      <a:headEnd type="none"/>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15" name="Arc 114"/>
                    <p:cNvSpPr/>
                    <p:nvPr/>
                  </p:nvSpPr>
                  <p:spPr>
                    <a:xfrm rot="18900000">
                      <a:off x="466725" y="2339973"/>
                      <a:ext cx="400049" cy="400051"/>
                    </a:xfrm>
                    <a:prstGeom prst="arc">
                      <a:avLst>
                        <a:gd name="adj1" fmla="val 16200000"/>
                        <a:gd name="adj2" fmla="val 17584921"/>
                      </a:avLst>
                    </a:prstGeom>
                    <a:noFill/>
                    <a:ln w="9525" cmpd="sng">
                      <a:solidFill>
                        <a:schemeClr val="accent6">
                          <a:lumMod val="20000"/>
                          <a:lumOff val="80000"/>
                        </a:schemeClr>
                      </a:solidFill>
                      <a:headEnd type="none"/>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grpSp>
          </p:grpSp>
        </p:grpSp>
      </p:grpSp>
      <p:grpSp>
        <p:nvGrpSpPr>
          <p:cNvPr id="227" name="Group 226"/>
          <p:cNvGrpSpPr/>
          <p:nvPr/>
        </p:nvGrpSpPr>
        <p:grpSpPr>
          <a:xfrm>
            <a:off x="397930" y="3564109"/>
            <a:ext cx="8746071" cy="897816"/>
            <a:chOff x="397930" y="3564109"/>
            <a:chExt cx="8746071" cy="897816"/>
          </a:xfrm>
        </p:grpSpPr>
        <p:grpSp>
          <p:nvGrpSpPr>
            <p:cNvPr id="28" name="Group 27"/>
            <p:cNvGrpSpPr/>
            <p:nvPr/>
          </p:nvGrpSpPr>
          <p:grpSpPr>
            <a:xfrm>
              <a:off x="397930" y="3564109"/>
              <a:ext cx="8746071" cy="897816"/>
              <a:chOff x="457891" y="3858870"/>
              <a:chExt cx="8746071" cy="897816"/>
            </a:xfrm>
          </p:grpSpPr>
          <p:grpSp>
            <p:nvGrpSpPr>
              <p:cNvPr id="32" name="Group 31"/>
              <p:cNvGrpSpPr/>
              <p:nvPr/>
            </p:nvGrpSpPr>
            <p:grpSpPr>
              <a:xfrm>
                <a:off x="1888397" y="3858870"/>
                <a:ext cx="7315565" cy="897816"/>
                <a:chOff x="2609697" y="3053239"/>
                <a:chExt cx="6856611" cy="1444754"/>
              </a:xfrm>
            </p:grpSpPr>
            <p:sp>
              <p:nvSpPr>
                <p:cNvPr id="34" name="Rectangle 33"/>
                <p:cNvSpPr/>
                <p:nvPr/>
              </p:nvSpPr>
              <p:spPr>
                <a:xfrm>
                  <a:off x="2633846" y="3053239"/>
                  <a:ext cx="6832462" cy="1444754"/>
                </a:xfrm>
                <a:prstGeom prst="rect">
                  <a:avLst/>
                </a:prstGeom>
                <a:solidFill>
                  <a:schemeClr val="accent5">
                    <a:lumMod val="40000"/>
                    <a:lumOff val="6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5" name="TextBox 34"/>
                <p:cNvSpPr txBox="1"/>
                <p:nvPr/>
              </p:nvSpPr>
              <p:spPr>
                <a:xfrm>
                  <a:off x="2609697" y="3120476"/>
                  <a:ext cx="6741544" cy="594324"/>
                </a:xfrm>
                <a:prstGeom prst="rect">
                  <a:avLst/>
                </a:prstGeom>
                <a:noFill/>
              </p:spPr>
              <p:txBody>
                <a:bodyPr wrap="square" lIns="0" tIns="0" rIns="108000" bIns="0" rtlCol="0" anchor="t" anchorCtr="0">
                  <a:spAutoFit/>
                </a:bodyPr>
                <a:lstStyle/>
                <a:p>
                  <a:pPr marL="180000"/>
                  <a:r>
                    <a:rPr lang="en-US" sz="2400" dirty="0">
                      <a:solidFill>
                        <a:schemeClr val="accent5">
                          <a:lumMod val="75000"/>
                        </a:schemeClr>
                      </a:solidFill>
                      <a:latin typeface="Abadi MT Condensed Light"/>
                      <a:cs typeface="Abadi MT Condensed Light"/>
                    </a:rPr>
                    <a:t>READY TO USE COMPONENTS FOR APPLICATION INTEGRATION</a:t>
                  </a:r>
                </a:p>
              </p:txBody>
            </p:sp>
          </p:grpSp>
          <p:sp>
            <p:nvSpPr>
              <p:cNvPr id="30" name="Rectangle 29"/>
              <p:cNvSpPr/>
              <p:nvPr/>
            </p:nvSpPr>
            <p:spPr>
              <a:xfrm>
                <a:off x="457891" y="3858872"/>
                <a:ext cx="1466647" cy="897814"/>
              </a:xfrm>
              <a:prstGeom prst="rect">
                <a:avLst/>
              </a:prstGeom>
              <a:solidFill>
                <a:schemeClr val="accent5">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36" name="TextBox 35"/>
            <p:cNvSpPr txBox="1"/>
            <p:nvPr/>
          </p:nvSpPr>
          <p:spPr>
            <a:xfrm>
              <a:off x="1879593" y="4055859"/>
              <a:ext cx="7124699" cy="246221"/>
            </a:xfrm>
            <a:prstGeom prst="rect">
              <a:avLst/>
            </a:prstGeom>
            <a:noFill/>
          </p:spPr>
          <p:txBody>
            <a:bodyPr wrap="square" lIns="108000" tIns="0" rIns="108000" bIns="0" rtlCol="0" anchor="t" anchorCtr="0">
              <a:spAutoFit/>
            </a:bodyPr>
            <a:lstStyle/>
            <a:p>
              <a:pPr>
                <a:spcAft>
                  <a:spcPts val="600"/>
                </a:spcAft>
              </a:pPr>
              <a:r>
                <a:rPr lang="en-US" sz="1600" i="1" dirty="0">
                  <a:solidFill>
                    <a:schemeClr val="accent5">
                      <a:lumMod val="75000"/>
                    </a:schemeClr>
                  </a:solidFill>
                  <a:latin typeface="Abadi MT Condensed Light"/>
                  <a:cs typeface="Abadi MT Condensed Light"/>
                </a:rPr>
                <a:t>Some examples are: key-value stores, in-memory caaches, job queues, etc..</a:t>
              </a:r>
            </a:p>
          </p:txBody>
        </p:sp>
        <p:grpSp>
          <p:nvGrpSpPr>
            <p:cNvPr id="185" name="Group 184"/>
            <p:cNvGrpSpPr/>
            <p:nvPr/>
          </p:nvGrpSpPr>
          <p:grpSpPr>
            <a:xfrm>
              <a:off x="552450" y="3702050"/>
              <a:ext cx="1146175" cy="601596"/>
              <a:chOff x="552450" y="3702050"/>
              <a:chExt cx="1146175" cy="601596"/>
            </a:xfrm>
          </p:grpSpPr>
          <p:cxnSp>
            <p:nvCxnSpPr>
              <p:cNvPr id="150" name="Straight Connector 149"/>
              <p:cNvCxnSpPr/>
              <p:nvPr/>
            </p:nvCxnSpPr>
            <p:spPr>
              <a:xfrm>
                <a:off x="552450" y="4302125"/>
                <a:ext cx="1146175" cy="0"/>
              </a:xfrm>
              <a:prstGeom prst="line">
                <a:avLst/>
              </a:prstGeom>
              <a:noFill/>
              <a:ln w="9525" cmpd="sng">
                <a:solidFill>
                  <a:schemeClr val="accent5">
                    <a:lumMod val="40000"/>
                    <a:lumOff val="6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156" name="Straight Connector 155"/>
              <p:cNvCxnSpPr/>
              <p:nvPr/>
            </p:nvCxnSpPr>
            <p:spPr>
              <a:xfrm>
                <a:off x="755783" y="3867150"/>
                <a:ext cx="625342" cy="0"/>
              </a:xfrm>
              <a:prstGeom prst="line">
                <a:avLst/>
              </a:prstGeom>
              <a:noFill/>
              <a:ln w="9525" cmpd="sng">
                <a:solidFill>
                  <a:schemeClr val="accent5">
                    <a:lumMod val="40000"/>
                    <a:lumOff val="6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157" name="Straight Connector 156"/>
              <p:cNvCxnSpPr/>
              <p:nvPr/>
            </p:nvCxnSpPr>
            <p:spPr>
              <a:xfrm>
                <a:off x="1376429" y="3867150"/>
                <a:ext cx="0" cy="436496"/>
              </a:xfrm>
              <a:prstGeom prst="line">
                <a:avLst/>
              </a:prstGeom>
              <a:noFill/>
              <a:ln w="9525" cmpd="sng">
                <a:solidFill>
                  <a:schemeClr val="accent5">
                    <a:lumMod val="40000"/>
                    <a:lumOff val="6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159" name="Straight Connector 158"/>
              <p:cNvCxnSpPr/>
              <p:nvPr/>
            </p:nvCxnSpPr>
            <p:spPr>
              <a:xfrm>
                <a:off x="757304" y="3863975"/>
                <a:ext cx="0" cy="436496"/>
              </a:xfrm>
              <a:prstGeom prst="line">
                <a:avLst/>
              </a:prstGeom>
              <a:noFill/>
              <a:ln w="9525" cmpd="sng">
                <a:solidFill>
                  <a:srgbClr val="B7DEE8"/>
                </a:solidFill>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160" name="Straight Connector 159"/>
              <p:cNvCxnSpPr/>
              <p:nvPr/>
            </p:nvCxnSpPr>
            <p:spPr>
              <a:xfrm>
                <a:off x="812933" y="3965575"/>
                <a:ext cx="511042" cy="0"/>
              </a:xfrm>
              <a:prstGeom prst="line">
                <a:avLst/>
              </a:prstGeom>
              <a:noFill/>
              <a:ln w="9525" cmpd="sng">
                <a:solidFill>
                  <a:schemeClr val="accent5">
                    <a:lumMod val="40000"/>
                    <a:lumOff val="6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164" name="Straight Connector 163"/>
              <p:cNvCxnSpPr/>
              <p:nvPr/>
            </p:nvCxnSpPr>
            <p:spPr>
              <a:xfrm flipH="1">
                <a:off x="1323975" y="3867150"/>
                <a:ext cx="50800" cy="98425"/>
              </a:xfrm>
              <a:prstGeom prst="line">
                <a:avLst/>
              </a:prstGeom>
              <a:noFill/>
              <a:ln w="9525" cmpd="sng">
                <a:solidFill>
                  <a:schemeClr val="accent5">
                    <a:lumMod val="40000"/>
                    <a:lumOff val="6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165" name="Straight Connector 164"/>
              <p:cNvCxnSpPr/>
              <p:nvPr/>
            </p:nvCxnSpPr>
            <p:spPr>
              <a:xfrm>
                <a:off x="762000" y="3867150"/>
                <a:ext cx="50800" cy="98425"/>
              </a:xfrm>
              <a:prstGeom prst="line">
                <a:avLst/>
              </a:prstGeom>
              <a:noFill/>
              <a:ln w="9525" cmpd="sng">
                <a:solidFill>
                  <a:schemeClr val="accent5">
                    <a:lumMod val="40000"/>
                    <a:lumOff val="6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166" name="Straight Connector 165"/>
              <p:cNvCxnSpPr/>
              <p:nvPr/>
            </p:nvCxnSpPr>
            <p:spPr>
              <a:xfrm flipH="1">
                <a:off x="663575" y="3867150"/>
                <a:ext cx="92075" cy="85725"/>
              </a:xfrm>
              <a:prstGeom prst="line">
                <a:avLst/>
              </a:prstGeom>
              <a:noFill/>
              <a:ln w="9525" cmpd="sng">
                <a:solidFill>
                  <a:schemeClr val="accent5">
                    <a:lumMod val="40000"/>
                    <a:lumOff val="6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168" name="Straight Connector 167"/>
              <p:cNvCxnSpPr/>
              <p:nvPr/>
            </p:nvCxnSpPr>
            <p:spPr>
              <a:xfrm>
                <a:off x="1377950" y="3867150"/>
                <a:ext cx="92075" cy="85725"/>
              </a:xfrm>
              <a:prstGeom prst="line">
                <a:avLst/>
              </a:prstGeom>
              <a:noFill/>
              <a:ln w="9525" cmpd="sng">
                <a:solidFill>
                  <a:schemeClr val="accent5">
                    <a:lumMod val="40000"/>
                    <a:lumOff val="6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169" name="Rectangle 168"/>
              <p:cNvSpPr/>
              <p:nvPr/>
            </p:nvSpPr>
            <p:spPr>
              <a:xfrm>
                <a:off x="803274" y="3781424"/>
                <a:ext cx="231775" cy="85725"/>
              </a:xfrm>
              <a:prstGeom prst="rect">
                <a:avLst/>
              </a:prstGeom>
              <a:noFill/>
              <a:ln w="6350" cmpd="sng">
                <a:solidFill>
                  <a:schemeClr val="accent5">
                    <a:lumMod val="40000"/>
                    <a:lumOff val="60000"/>
                  </a:schemeClr>
                </a:solidFill>
                <a:headEnd type="none"/>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70" name="Rectangle 169"/>
              <p:cNvSpPr/>
              <p:nvPr/>
            </p:nvSpPr>
            <p:spPr>
              <a:xfrm>
                <a:off x="1035049" y="3702050"/>
                <a:ext cx="288926" cy="165099"/>
              </a:xfrm>
              <a:prstGeom prst="rect">
                <a:avLst/>
              </a:prstGeom>
              <a:noFill/>
              <a:ln w="6350" cmpd="sng">
                <a:solidFill>
                  <a:schemeClr val="accent5">
                    <a:lumMod val="40000"/>
                    <a:lumOff val="60000"/>
                  </a:schemeClr>
                </a:solidFill>
                <a:headEnd type="none"/>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71" name="Rectangle 170"/>
              <p:cNvSpPr/>
              <p:nvPr/>
            </p:nvSpPr>
            <p:spPr>
              <a:xfrm>
                <a:off x="1041399" y="4152900"/>
                <a:ext cx="231776" cy="149225"/>
              </a:xfrm>
              <a:prstGeom prst="rect">
                <a:avLst/>
              </a:prstGeom>
              <a:noFill/>
              <a:ln w="6350" cmpd="sng">
                <a:solidFill>
                  <a:schemeClr val="accent5">
                    <a:lumMod val="40000"/>
                    <a:lumOff val="60000"/>
                  </a:schemeClr>
                </a:solidFill>
                <a:headEnd type="none"/>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83" name="Rectangle 182"/>
              <p:cNvSpPr/>
              <p:nvPr/>
            </p:nvSpPr>
            <p:spPr>
              <a:xfrm>
                <a:off x="1431925" y="4200525"/>
                <a:ext cx="136526" cy="101600"/>
              </a:xfrm>
              <a:prstGeom prst="rect">
                <a:avLst/>
              </a:prstGeom>
              <a:noFill/>
              <a:ln w="6350" cmpd="sng">
                <a:solidFill>
                  <a:schemeClr val="accent5">
                    <a:lumMod val="40000"/>
                    <a:lumOff val="60000"/>
                  </a:schemeClr>
                </a:solidFill>
                <a:headEnd type="none"/>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grpSp>
      <p:grpSp>
        <p:nvGrpSpPr>
          <p:cNvPr id="205" name="Group 204"/>
          <p:cNvGrpSpPr/>
          <p:nvPr/>
        </p:nvGrpSpPr>
        <p:grpSpPr>
          <a:xfrm>
            <a:off x="397930" y="4540452"/>
            <a:ext cx="8746070" cy="844342"/>
            <a:chOff x="397930" y="4540452"/>
            <a:chExt cx="8746070" cy="844342"/>
          </a:xfrm>
        </p:grpSpPr>
        <p:grpSp>
          <p:nvGrpSpPr>
            <p:cNvPr id="151" name="Group 150"/>
            <p:cNvGrpSpPr/>
            <p:nvPr/>
          </p:nvGrpSpPr>
          <p:grpSpPr>
            <a:xfrm>
              <a:off x="397930" y="4540452"/>
              <a:ext cx="8746070" cy="844342"/>
              <a:chOff x="397930" y="4540452"/>
              <a:chExt cx="8746070" cy="844342"/>
            </a:xfrm>
          </p:grpSpPr>
          <p:grpSp>
            <p:nvGrpSpPr>
              <p:cNvPr id="37" name="Group 36"/>
              <p:cNvGrpSpPr/>
              <p:nvPr/>
            </p:nvGrpSpPr>
            <p:grpSpPr>
              <a:xfrm>
                <a:off x="397930" y="4540452"/>
                <a:ext cx="8746070" cy="844342"/>
                <a:chOff x="457199" y="2567641"/>
                <a:chExt cx="8746070" cy="844342"/>
              </a:xfrm>
            </p:grpSpPr>
            <p:sp>
              <p:nvSpPr>
                <p:cNvPr id="39" name="Rectangle 38"/>
                <p:cNvSpPr/>
                <p:nvPr/>
              </p:nvSpPr>
              <p:spPr>
                <a:xfrm>
                  <a:off x="1926169" y="2574515"/>
                  <a:ext cx="7277100" cy="837468"/>
                </a:xfrm>
                <a:prstGeom prst="rect">
                  <a:avLst/>
                </a:prstGeom>
                <a:solidFill>
                  <a:schemeClr val="tx2">
                    <a:lumMod val="20000"/>
                    <a:lumOff val="8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3" name="TextBox 42"/>
                <p:cNvSpPr txBox="1"/>
                <p:nvPr/>
              </p:nvSpPr>
              <p:spPr>
                <a:xfrm>
                  <a:off x="1895577" y="2614434"/>
                  <a:ext cx="6719254" cy="369332"/>
                </a:xfrm>
                <a:prstGeom prst="rect">
                  <a:avLst/>
                </a:prstGeom>
                <a:noFill/>
              </p:spPr>
              <p:txBody>
                <a:bodyPr wrap="square" lIns="0" tIns="0" rIns="108000" bIns="0" rtlCol="0" anchor="t" anchorCtr="0">
                  <a:spAutoFit/>
                </a:bodyPr>
                <a:lstStyle/>
                <a:p>
                  <a:pPr marL="180000"/>
                  <a:r>
                    <a:rPr lang="en-US" sz="2400" dirty="0">
                      <a:solidFill>
                        <a:schemeClr val="accent1">
                          <a:lumMod val="75000"/>
                        </a:schemeClr>
                      </a:solidFill>
                      <a:latin typeface="Abadi MT Condensed Light"/>
                      <a:cs typeface="Abadi MT Condensed Light"/>
                    </a:rPr>
                    <a:t>SPECIFIC PROGRAMMING MODELS FOR DEVELOPMENT</a:t>
                  </a:r>
                  <a:endParaRPr lang="en-US" sz="2000" dirty="0">
                    <a:solidFill>
                      <a:schemeClr val="accent1">
                        <a:lumMod val="75000"/>
                      </a:schemeClr>
                    </a:solidFill>
                    <a:latin typeface="Abadi MT Condensed Light"/>
                    <a:cs typeface="Abadi MT Condensed Light"/>
                  </a:endParaRPr>
                </a:p>
              </p:txBody>
            </p:sp>
            <p:sp>
              <p:nvSpPr>
                <p:cNvPr id="46" name="Rectangle 45"/>
                <p:cNvSpPr/>
                <p:nvPr/>
              </p:nvSpPr>
              <p:spPr>
                <a:xfrm>
                  <a:off x="457199" y="2567641"/>
                  <a:ext cx="1467340" cy="835875"/>
                </a:xfrm>
                <a:prstGeom prst="rect">
                  <a:avLst/>
                </a:prstGeom>
                <a:solidFill>
                  <a:schemeClr val="accent1">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38" name="TextBox 37"/>
              <p:cNvSpPr txBox="1"/>
              <p:nvPr/>
            </p:nvSpPr>
            <p:spPr>
              <a:xfrm>
                <a:off x="1879587" y="5004157"/>
                <a:ext cx="7124699" cy="246221"/>
              </a:xfrm>
              <a:prstGeom prst="rect">
                <a:avLst/>
              </a:prstGeom>
              <a:noFill/>
            </p:spPr>
            <p:txBody>
              <a:bodyPr wrap="square" lIns="108000" tIns="0" rIns="108000" bIns="0" rtlCol="0" anchor="t" anchorCtr="0">
                <a:spAutoFit/>
              </a:bodyPr>
              <a:lstStyle/>
              <a:p>
                <a:pPr>
                  <a:spcAft>
                    <a:spcPts val="600"/>
                  </a:spcAft>
                </a:pPr>
                <a:r>
                  <a:rPr lang="en-US" sz="1600" i="1" dirty="0">
                    <a:solidFill>
                      <a:schemeClr val="accent1">
                        <a:lumMod val="75000"/>
                      </a:schemeClr>
                    </a:solidFill>
                    <a:latin typeface="Abadi MT Condensed Light"/>
                    <a:cs typeface="Abadi MT Condensed Light"/>
                  </a:rPr>
                  <a:t>These often target a specific technology stack or application class.</a:t>
                </a:r>
              </a:p>
            </p:txBody>
          </p:sp>
        </p:grpSp>
        <p:grpSp>
          <p:nvGrpSpPr>
            <p:cNvPr id="204" name="Group 203"/>
            <p:cNvGrpSpPr/>
            <p:nvPr/>
          </p:nvGrpSpPr>
          <p:grpSpPr>
            <a:xfrm>
              <a:off x="542926" y="4641850"/>
              <a:ext cx="1270565" cy="600075"/>
              <a:chOff x="542926" y="4641850"/>
              <a:chExt cx="1270565" cy="600075"/>
            </a:xfrm>
          </p:grpSpPr>
          <p:grpSp>
            <p:nvGrpSpPr>
              <p:cNvPr id="199" name="Group 198"/>
              <p:cNvGrpSpPr/>
              <p:nvPr/>
            </p:nvGrpSpPr>
            <p:grpSpPr>
              <a:xfrm>
                <a:off x="542926" y="4641850"/>
                <a:ext cx="828674" cy="600075"/>
                <a:chOff x="469901" y="4664075"/>
                <a:chExt cx="828674" cy="600075"/>
              </a:xfrm>
            </p:grpSpPr>
            <p:cxnSp>
              <p:nvCxnSpPr>
                <p:cNvPr id="186" name="Straight Connector 185"/>
                <p:cNvCxnSpPr/>
                <p:nvPr/>
              </p:nvCxnSpPr>
              <p:spPr>
                <a:xfrm>
                  <a:off x="855729" y="4664075"/>
                  <a:ext cx="0" cy="95250"/>
                </a:xfrm>
                <a:prstGeom prst="line">
                  <a:avLst/>
                </a:prstGeom>
                <a:noFill/>
                <a:ln w="6350" cmpd="sng">
                  <a:solidFill>
                    <a:schemeClr val="tx2">
                      <a:lumMod val="20000"/>
                      <a:lumOff val="8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188" name="Diamond 187"/>
                <p:cNvSpPr/>
                <p:nvPr/>
              </p:nvSpPr>
              <p:spPr>
                <a:xfrm>
                  <a:off x="739776" y="4759325"/>
                  <a:ext cx="228600" cy="142875"/>
                </a:xfrm>
                <a:prstGeom prst="diamond">
                  <a:avLst/>
                </a:prstGeom>
                <a:noFill/>
                <a:ln w="9525" cmpd="sng">
                  <a:solidFill>
                    <a:schemeClr val="tx2">
                      <a:lumMod val="20000"/>
                      <a:lumOff val="80000"/>
                    </a:schemeClr>
                  </a:solidFill>
                  <a:headEnd type="none"/>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189" name="Straight Connector 188"/>
                <p:cNvCxnSpPr/>
                <p:nvPr/>
              </p:nvCxnSpPr>
              <p:spPr>
                <a:xfrm rot="5400000">
                  <a:off x="1043054" y="4749800"/>
                  <a:ext cx="0" cy="158750"/>
                </a:xfrm>
                <a:prstGeom prst="line">
                  <a:avLst/>
                </a:prstGeom>
                <a:noFill/>
                <a:ln w="6350" cmpd="sng">
                  <a:solidFill>
                    <a:schemeClr val="tx2">
                      <a:lumMod val="20000"/>
                      <a:lumOff val="8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190" name="Straight Connector 189"/>
                <p:cNvCxnSpPr/>
                <p:nvPr/>
              </p:nvCxnSpPr>
              <p:spPr>
                <a:xfrm>
                  <a:off x="1119254" y="4829175"/>
                  <a:ext cx="0" cy="158750"/>
                </a:xfrm>
                <a:prstGeom prst="line">
                  <a:avLst/>
                </a:prstGeom>
                <a:noFill/>
                <a:ln w="6350" cmpd="sng">
                  <a:solidFill>
                    <a:schemeClr val="tx2">
                      <a:lumMod val="20000"/>
                      <a:lumOff val="8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191" name="Rounded Rectangle 190"/>
                <p:cNvSpPr/>
                <p:nvPr/>
              </p:nvSpPr>
              <p:spPr>
                <a:xfrm>
                  <a:off x="946150" y="4984750"/>
                  <a:ext cx="352425" cy="139700"/>
                </a:xfrm>
                <a:prstGeom prst="roundRect">
                  <a:avLst/>
                </a:prstGeom>
                <a:noFill/>
                <a:ln w="9525" cmpd="sng">
                  <a:solidFill>
                    <a:schemeClr val="tx2">
                      <a:lumMod val="20000"/>
                      <a:lumOff val="80000"/>
                    </a:schemeClr>
                  </a:solidFill>
                  <a:headEnd type="none"/>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192" name="Straight Connector 191"/>
                <p:cNvCxnSpPr/>
                <p:nvPr/>
              </p:nvCxnSpPr>
              <p:spPr>
                <a:xfrm rot="5400000">
                  <a:off x="658879" y="4749800"/>
                  <a:ext cx="0" cy="158750"/>
                </a:xfrm>
                <a:prstGeom prst="line">
                  <a:avLst/>
                </a:prstGeom>
                <a:noFill/>
                <a:ln w="6350" cmpd="sng">
                  <a:solidFill>
                    <a:schemeClr val="tx2">
                      <a:lumMod val="20000"/>
                      <a:lumOff val="8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193" name="Straight Connector 192"/>
                <p:cNvCxnSpPr/>
                <p:nvPr/>
              </p:nvCxnSpPr>
              <p:spPr>
                <a:xfrm>
                  <a:off x="582679" y="4829175"/>
                  <a:ext cx="0" cy="269875"/>
                </a:xfrm>
                <a:prstGeom prst="line">
                  <a:avLst/>
                </a:prstGeom>
                <a:noFill/>
                <a:ln w="6350" cmpd="sng">
                  <a:solidFill>
                    <a:schemeClr val="tx2">
                      <a:lumMod val="20000"/>
                      <a:lumOff val="8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195" name="Diamond 194"/>
                <p:cNvSpPr/>
                <p:nvPr/>
              </p:nvSpPr>
              <p:spPr>
                <a:xfrm>
                  <a:off x="469901" y="5099050"/>
                  <a:ext cx="228600" cy="142875"/>
                </a:xfrm>
                <a:prstGeom prst="diamond">
                  <a:avLst/>
                </a:prstGeom>
                <a:noFill/>
                <a:ln w="9525" cmpd="sng">
                  <a:solidFill>
                    <a:schemeClr val="tx2">
                      <a:lumMod val="20000"/>
                      <a:lumOff val="80000"/>
                    </a:schemeClr>
                  </a:solidFill>
                  <a:headEnd type="none"/>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196" name="Straight Connector 195"/>
                <p:cNvCxnSpPr/>
                <p:nvPr/>
              </p:nvCxnSpPr>
              <p:spPr>
                <a:xfrm>
                  <a:off x="1116079" y="5127625"/>
                  <a:ext cx="0" cy="127000"/>
                </a:xfrm>
                <a:prstGeom prst="line">
                  <a:avLst/>
                </a:prstGeom>
                <a:noFill/>
                <a:ln w="6350" cmpd="sng">
                  <a:solidFill>
                    <a:schemeClr val="tx2">
                      <a:lumMod val="20000"/>
                      <a:lumOff val="8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197" name="Straight Connector 196"/>
                <p:cNvCxnSpPr/>
                <p:nvPr/>
              </p:nvCxnSpPr>
              <p:spPr>
                <a:xfrm rot="5400000">
                  <a:off x="776354" y="5089525"/>
                  <a:ext cx="0" cy="158750"/>
                </a:xfrm>
                <a:prstGeom prst="line">
                  <a:avLst/>
                </a:prstGeom>
                <a:noFill/>
                <a:ln w="6350" cmpd="sng">
                  <a:solidFill>
                    <a:schemeClr val="tx2">
                      <a:lumMod val="20000"/>
                      <a:lumOff val="8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198" name="Straight Connector 197"/>
                <p:cNvCxnSpPr/>
                <p:nvPr/>
              </p:nvCxnSpPr>
              <p:spPr>
                <a:xfrm>
                  <a:off x="852554" y="5168900"/>
                  <a:ext cx="0" cy="95250"/>
                </a:xfrm>
                <a:prstGeom prst="line">
                  <a:avLst/>
                </a:prstGeom>
                <a:noFill/>
                <a:ln w="6350" cmpd="sng">
                  <a:solidFill>
                    <a:schemeClr val="tx2">
                      <a:lumMod val="20000"/>
                      <a:lumOff val="8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grpSp>
          <p:sp>
            <p:nvSpPr>
              <p:cNvPr id="203" name="TextBox 202"/>
              <p:cNvSpPr txBox="1"/>
              <p:nvPr/>
            </p:nvSpPr>
            <p:spPr>
              <a:xfrm rot="20559403">
                <a:off x="1295400" y="4650034"/>
                <a:ext cx="518091" cy="432597"/>
              </a:xfrm>
              <a:prstGeom prst="rect">
                <a:avLst/>
              </a:prstGeom>
              <a:noFill/>
              <a:ln>
                <a:noFill/>
              </a:ln>
            </p:spPr>
            <p:txBody>
              <a:bodyPr wrap="none" rtlCol="0">
                <a:spAutoFit/>
              </a:bodyPr>
              <a:lstStyle/>
              <a:p>
                <a:pPr>
                  <a:lnSpc>
                    <a:spcPts val="880"/>
                  </a:lnSpc>
                </a:pPr>
                <a:r>
                  <a:rPr lang="en-US" sz="800">
                    <a:solidFill>
                      <a:schemeClr val="accent1">
                        <a:lumMod val="40000"/>
                        <a:lumOff val="60000"/>
                      </a:schemeClr>
                    </a:solidFill>
                    <a:latin typeface="Abadi MT Condensed Light"/>
                    <a:cs typeface="Abadi MT Condensed Light"/>
                  </a:rPr>
                  <a:t>if (x=0)</a:t>
                </a:r>
              </a:p>
              <a:p>
                <a:pPr>
                  <a:lnSpc>
                    <a:spcPts val="880"/>
                  </a:lnSpc>
                </a:pPr>
                <a:r>
                  <a:rPr lang="en-US" sz="800">
                    <a:solidFill>
                      <a:schemeClr val="accent1">
                        <a:lumMod val="40000"/>
                        <a:lumOff val="60000"/>
                      </a:schemeClr>
                    </a:solidFill>
                    <a:latin typeface="Abadi MT Condensed Light"/>
                    <a:cs typeface="Abadi MT Condensed Light"/>
                  </a:rPr>
                  <a:t>   y++</a:t>
                </a:r>
              </a:p>
              <a:p>
                <a:pPr>
                  <a:lnSpc>
                    <a:spcPts val="880"/>
                  </a:lnSpc>
                </a:pPr>
                <a:r>
                  <a:rPr lang="en-US" sz="800">
                    <a:solidFill>
                      <a:schemeClr val="accent1">
                        <a:lumMod val="40000"/>
                        <a:lumOff val="60000"/>
                      </a:schemeClr>
                    </a:solidFill>
                    <a:latin typeface="Abadi MT Condensed Light"/>
                    <a:cs typeface="Abadi MT Condensed Light"/>
                  </a:rPr>
                  <a:t>   z=2+k </a:t>
                </a:r>
              </a:p>
            </p:txBody>
          </p:sp>
        </p:grpSp>
      </p:grpSp>
      <p:grpSp>
        <p:nvGrpSpPr>
          <p:cNvPr id="226" name="Group 225"/>
          <p:cNvGrpSpPr/>
          <p:nvPr/>
        </p:nvGrpSpPr>
        <p:grpSpPr>
          <a:xfrm>
            <a:off x="397933" y="5452253"/>
            <a:ext cx="8746067" cy="816257"/>
            <a:chOff x="397933" y="5452253"/>
            <a:chExt cx="8746067" cy="816257"/>
          </a:xfrm>
        </p:grpSpPr>
        <p:grpSp>
          <p:nvGrpSpPr>
            <p:cNvPr id="49" name="Group 48"/>
            <p:cNvGrpSpPr/>
            <p:nvPr/>
          </p:nvGrpSpPr>
          <p:grpSpPr>
            <a:xfrm>
              <a:off x="397933" y="5452253"/>
              <a:ext cx="8746067" cy="816257"/>
              <a:chOff x="465669" y="4351543"/>
              <a:chExt cx="8746067" cy="816257"/>
            </a:xfrm>
          </p:grpSpPr>
          <p:sp>
            <p:nvSpPr>
              <p:cNvPr id="50" name="Rectangle 49"/>
              <p:cNvSpPr/>
              <p:nvPr/>
            </p:nvSpPr>
            <p:spPr>
              <a:xfrm>
                <a:off x="1006232" y="4351543"/>
                <a:ext cx="8205504" cy="813082"/>
              </a:xfrm>
              <a:prstGeom prst="rect">
                <a:avLst/>
              </a:prstGeom>
              <a:solidFill>
                <a:schemeClr val="accent4">
                  <a:lumMod val="20000"/>
                  <a:lumOff val="8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2" name="TextBox 51"/>
              <p:cNvSpPr txBox="1"/>
              <p:nvPr/>
            </p:nvSpPr>
            <p:spPr>
              <a:xfrm>
                <a:off x="1909562" y="4380620"/>
                <a:ext cx="7217504" cy="369332"/>
              </a:xfrm>
              <a:prstGeom prst="rect">
                <a:avLst/>
              </a:prstGeom>
              <a:noFill/>
            </p:spPr>
            <p:txBody>
              <a:bodyPr wrap="square" lIns="0" tIns="0" rIns="108000" bIns="0" rtlCol="0" anchor="t" anchorCtr="0">
                <a:spAutoFit/>
              </a:bodyPr>
              <a:lstStyle/>
              <a:p>
                <a:pPr marL="180000"/>
                <a:r>
                  <a:rPr lang="en-US" sz="2400" dirty="0">
                    <a:solidFill>
                      <a:schemeClr val="accent4">
                        <a:lumMod val="75000"/>
                      </a:schemeClr>
                    </a:solidFill>
                    <a:latin typeface="Abadi MT Condensed Light"/>
                    <a:cs typeface="Abadi MT Condensed Light"/>
                  </a:rPr>
                  <a:t>TOOLING SUPPORTING THE SOFTWARE DEVELOPMENT LIFE-CYCLE</a:t>
                </a:r>
                <a:endParaRPr lang="en-US" sz="2000" dirty="0">
                  <a:solidFill>
                    <a:schemeClr val="accent4">
                      <a:lumMod val="75000"/>
                    </a:schemeClr>
                  </a:solidFill>
                  <a:latin typeface="Abadi MT Condensed Light"/>
                  <a:cs typeface="Abadi MT Condensed Light"/>
                </a:endParaRPr>
              </a:p>
            </p:txBody>
          </p:sp>
          <p:sp>
            <p:nvSpPr>
              <p:cNvPr id="55" name="Rectangle 54"/>
              <p:cNvSpPr/>
              <p:nvPr/>
            </p:nvSpPr>
            <p:spPr>
              <a:xfrm>
                <a:off x="465669" y="4354717"/>
                <a:ext cx="1458869" cy="813083"/>
              </a:xfrm>
              <a:prstGeom prst="rect">
                <a:avLst/>
              </a:prstGeom>
              <a:solidFill>
                <a:schemeClr val="accent4">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41" name="TextBox 40"/>
            <p:cNvSpPr txBox="1"/>
            <p:nvPr/>
          </p:nvSpPr>
          <p:spPr>
            <a:xfrm>
              <a:off x="1879581" y="5927054"/>
              <a:ext cx="7124699" cy="246221"/>
            </a:xfrm>
            <a:prstGeom prst="rect">
              <a:avLst/>
            </a:prstGeom>
            <a:noFill/>
          </p:spPr>
          <p:txBody>
            <a:bodyPr wrap="square" lIns="108000" tIns="0" rIns="108000" bIns="0" rtlCol="0" anchor="t" anchorCtr="0">
              <a:spAutoFit/>
            </a:bodyPr>
            <a:lstStyle/>
            <a:p>
              <a:pPr>
                <a:spcAft>
                  <a:spcPts val="600"/>
                </a:spcAft>
              </a:pPr>
              <a:r>
                <a:rPr lang="en-US" sz="1600" i="1" dirty="0">
                  <a:solidFill>
                    <a:schemeClr val="accent4">
                      <a:lumMod val="75000"/>
                    </a:schemeClr>
                  </a:solidFill>
                  <a:latin typeface="Abadi MT Condensed Light"/>
                  <a:cs typeface="Abadi MT Condensed Light"/>
                </a:rPr>
                <a:t>Source control, build services, deployment services, dashboards for application monitoring.</a:t>
              </a:r>
            </a:p>
          </p:txBody>
        </p:sp>
        <p:grpSp>
          <p:nvGrpSpPr>
            <p:cNvPr id="16" name="Group 15"/>
            <p:cNvGrpSpPr/>
            <p:nvPr/>
          </p:nvGrpSpPr>
          <p:grpSpPr>
            <a:xfrm>
              <a:off x="1101720" y="5507356"/>
              <a:ext cx="325668" cy="657435"/>
              <a:chOff x="1333495" y="5551806"/>
              <a:chExt cx="325668" cy="657435"/>
            </a:xfrm>
          </p:grpSpPr>
          <p:grpSp>
            <p:nvGrpSpPr>
              <p:cNvPr id="213" name="Group 212"/>
              <p:cNvGrpSpPr/>
              <p:nvPr/>
            </p:nvGrpSpPr>
            <p:grpSpPr>
              <a:xfrm>
                <a:off x="1477433" y="5819775"/>
                <a:ext cx="68792" cy="389466"/>
                <a:chOff x="1477433" y="5819775"/>
                <a:chExt cx="68792" cy="389466"/>
              </a:xfrm>
            </p:grpSpPr>
            <p:sp>
              <p:nvSpPr>
                <p:cNvPr id="210" name="Rectangle 209"/>
                <p:cNvSpPr/>
                <p:nvPr/>
              </p:nvSpPr>
              <p:spPr>
                <a:xfrm>
                  <a:off x="1478491" y="5935133"/>
                  <a:ext cx="67734" cy="258234"/>
                </a:xfrm>
                <a:prstGeom prst="rect">
                  <a:avLst/>
                </a:prstGeom>
                <a:solidFill>
                  <a:srgbClr val="CCC1DA"/>
                </a:solidFill>
                <a:ln w="9525" cmpd="sng">
                  <a:solidFill>
                    <a:srgbClr val="CCC1DA"/>
                  </a:solidFill>
                  <a:headEnd type="none"/>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11" name="Trapezoid 210"/>
                <p:cNvSpPr/>
                <p:nvPr/>
              </p:nvSpPr>
              <p:spPr>
                <a:xfrm>
                  <a:off x="1477433" y="5819775"/>
                  <a:ext cx="68792" cy="110067"/>
                </a:xfrm>
                <a:prstGeom prst="trapezoid">
                  <a:avLst/>
                </a:prstGeom>
                <a:solidFill>
                  <a:srgbClr val="CCC1DA"/>
                </a:solidFill>
                <a:ln w="9525" cmpd="sng">
                  <a:solidFill>
                    <a:srgbClr val="CCC1DA"/>
                  </a:solidFill>
                  <a:headEnd type="none"/>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12" name="Rectangle 211"/>
                <p:cNvSpPr/>
                <p:nvPr/>
              </p:nvSpPr>
              <p:spPr>
                <a:xfrm>
                  <a:off x="1488016" y="6163522"/>
                  <a:ext cx="45719" cy="45719"/>
                </a:xfrm>
                <a:prstGeom prst="rect">
                  <a:avLst/>
                </a:prstGeom>
                <a:solidFill>
                  <a:srgbClr val="CCC1DA"/>
                </a:solidFill>
                <a:ln w="9525" cmpd="sng">
                  <a:solidFill>
                    <a:srgbClr val="CCC1DA"/>
                  </a:solidFill>
                  <a:headEnd type="none"/>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sp>
            <p:nvSpPr>
              <p:cNvPr id="215" name="Rectangle 214"/>
              <p:cNvSpPr/>
              <p:nvPr/>
            </p:nvSpPr>
            <p:spPr>
              <a:xfrm>
                <a:off x="1498598" y="5635626"/>
                <a:ext cx="28800" cy="184150"/>
              </a:xfrm>
              <a:prstGeom prst="rect">
                <a:avLst/>
              </a:prstGeom>
              <a:noFill/>
              <a:ln w="6350" cmpd="sng">
                <a:solidFill>
                  <a:srgbClr val="CCC1DA"/>
                </a:solidFill>
                <a:headEnd type="none"/>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16" name="Rectangle 215"/>
              <p:cNvSpPr/>
              <p:nvPr/>
            </p:nvSpPr>
            <p:spPr>
              <a:xfrm rot="16200000">
                <a:off x="1481931" y="5549106"/>
                <a:ext cx="61914" cy="107951"/>
              </a:xfrm>
              <a:prstGeom prst="rect">
                <a:avLst/>
              </a:prstGeom>
              <a:noFill/>
              <a:ln w="6350" cmpd="sng">
                <a:solidFill>
                  <a:srgbClr val="CCC1DA"/>
                </a:solidFill>
                <a:headEnd type="none"/>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17" name="Arc 216"/>
              <p:cNvSpPr/>
              <p:nvPr/>
            </p:nvSpPr>
            <p:spPr>
              <a:xfrm>
                <a:off x="1508125" y="5618481"/>
                <a:ext cx="117475" cy="36000"/>
              </a:xfrm>
              <a:prstGeom prst="arc">
                <a:avLst/>
              </a:prstGeom>
              <a:noFill/>
              <a:ln w="6350" cmpd="sng">
                <a:solidFill>
                  <a:srgbClr val="CCC1DA"/>
                </a:solidFill>
                <a:headEnd type="none"/>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18" name="Arc 217"/>
              <p:cNvSpPr/>
              <p:nvPr/>
            </p:nvSpPr>
            <p:spPr>
              <a:xfrm flipV="1">
                <a:off x="1508125" y="5551806"/>
                <a:ext cx="117475" cy="36000"/>
              </a:xfrm>
              <a:prstGeom prst="arc">
                <a:avLst/>
              </a:prstGeom>
              <a:noFill/>
              <a:ln w="6350" cmpd="sng">
                <a:solidFill>
                  <a:srgbClr val="CCC1DA"/>
                </a:solidFill>
                <a:headEnd type="none"/>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19" name="Rectangle 218"/>
              <p:cNvSpPr/>
              <p:nvPr/>
            </p:nvSpPr>
            <p:spPr>
              <a:xfrm rot="16200000">
                <a:off x="1608763" y="5589986"/>
                <a:ext cx="72000" cy="28800"/>
              </a:xfrm>
              <a:prstGeom prst="rect">
                <a:avLst/>
              </a:prstGeom>
              <a:noFill/>
              <a:ln w="6350" cmpd="sng">
                <a:solidFill>
                  <a:srgbClr val="CCC1DA"/>
                </a:solidFill>
                <a:headEnd type="none"/>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72" name="Arc 171"/>
              <p:cNvSpPr/>
              <p:nvPr/>
            </p:nvSpPr>
            <p:spPr>
              <a:xfrm flipH="1">
                <a:off x="1339848" y="5621655"/>
                <a:ext cx="187325" cy="45719"/>
              </a:xfrm>
              <a:prstGeom prst="arc">
                <a:avLst/>
              </a:prstGeom>
              <a:noFill/>
              <a:ln w="6350" cmpd="sng">
                <a:solidFill>
                  <a:srgbClr val="CCC1DA"/>
                </a:solidFill>
                <a:headEnd type="none"/>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73" name="Arc 172"/>
              <p:cNvSpPr/>
              <p:nvPr/>
            </p:nvSpPr>
            <p:spPr>
              <a:xfrm flipH="1">
                <a:off x="1333495" y="5586729"/>
                <a:ext cx="241304" cy="118745"/>
              </a:xfrm>
              <a:prstGeom prst="arc">
                <a:avLst/>
              </a:prstGeom>
              <a:noFill/>
              <a:ln w="6350" cmpd="sng">
                <a:solidFill>
                  <a:srgbClr val="CCC1DA"/>
                </a:solidFill>
                <a:headEnd type="none"/>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174" name="Straight Connector 173"/>
              <p:cNvCxnSpPr/>
              <p:nvPr/>
            </p:nvCxnSpPr>
            <p:spPr>
              <a:xfrm flipH="1">
                <a:off x="1427230" y="5622925"/>
                <a:ext cx="33270" cy="0"/>
              </a:xfrm>
              <a:prstGeom prst="line">
                <a:avLst/>
              </a:prstGeom>
              <a:noFill/>
              <a:ln w="6350" cmpd="sng">
                <a:solidFill>
                  <a:srgbClr val="CCC1DA"/>
                </a:solidFill>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175" name="Rectangle 174"/>
              <p:cNvSpPr/>
              <p:nvPr/>
            </p:nvSpPr>
            <p:spPr>
              <a:xfrm>
                <a:off x="1498598" y="5562601"/>
                <a:ext cx="28800" cy="7200"/>
              </a:xfrm>
              <a:prstGeom prst="rect">
                <a:avLst/>
              </a:prstGeom>
              <a:noFill/>
              <a:ln w="6350" cmpd="sng">
                <a:solidFill>
                  <a:srgbClr val="CCC1DA"/>
                </a:solidFill>
                <a:headEnd type="none"/>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grpSp>
          <p:nvGrpSpPr>
            <p:cNvPr id="18" name="Group 17"/>
            <p:cNvGrpSpPr/>
            <p:nvPr/>
          </p:nvGrpSpPr>
          <p:grpSpPr>
            <a:xfrm>
              <a:off x="1017058" y="5534025"/>
              <a:ext cx="36000" cy="624775"/>
              <a:chOff x="1280583" y="5559425"/>
              <a:chExt cx="36000" cy="624775"/>
            </a:xfrm>
          </p:grpSpPr>
          <p:grpSp>
            <p:nvGrpSpPr>
              <p:cNvPr id="17" name="Group 16"/>
              <p:cNvGrpSpPr/>
              <p:nvPr/>
            </p:nvGrpSpPr>
            <p:grpSpPr>
              <a:xfrm>
                <a:off x="1280583" y="5867400"/>
                <a:ext cx="36000" cy="316800"/>
                <a:chOff x="1188508" y="5819775"/>
                <a:chExt cx="68792" cy="389466"/>
              </a:xfrm>
            </p:grpSpPr>
            <p:sp>
              <p:nvSpPr>
                <p:cNvPr id="176" name="Rectangle 175"/>
                <p:cNvSpPr/>
                <p:nvPr/>
              </p:nvSpPr>
              <p:spPr>
                <a:xfrm>
                  <a:off x="1189566" y="5935133"/>
                  <a:ext cx="67734" cy="258234"/>
                </a:xfrm>
                <a:prstGeom prst="rect">
                  <a:avLst/>
                </a:prstGeom>
                <a:solidFill>
                  <a:srgbClr val="CCC1DA"/>
                </a:solidFill>
                <a:ln w="9525" cmpd="sng">
                  <a:solidFill>
                    <a:srgbClr val="CCC1DA"/>
                  </a:solidFill>
                  <a:headEnd type="none"/>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77" name="Trapezoid 176"/>
                <p:cNvSpPr/>
                <p:nvPr/>
              </p:nvSpPr>
              <p:spPr>
                <a:xfrm>
                  <a:off x="1188508" y="5819775"/>
                  <a:ext cx="68792" cy="110067"/>
                </a:xfrm>
                <a:prstGeom prst="trapezoid">
                  <a:avLst/>
                </a:prstGeom>
                <a:solidFill>
                  <a:srgbClr val="CCC1DA"/>
                </a:solidFill>
                <a:ln w="9525" cmpd="sng">
                  <a:solidFill>
                    <a:srgbClr val="CCC1DA"/>
                  </a:solidFill>
                  <a:headEnd type="none"/>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78" name="Rectangle 177"/>
                <p:cNvSpPr/>
                <p:nvPr/>
              </p:nvSpPr>
              <p:spPr>
                <a:xfrm>
                  <a:off x="1199091" y="6163522"/>
                  <a:ext cx="45719" cy="45719"/>
                </a:xfrm>
                <a:prstGeom prst="rect">
                  <a:avLst/>
                </a:prstGeom>
                <a:solidFill>
                  <a:srgbClr val="CCC1DA"/>
                </a:solidFill>
                <a:ln w="9525" cmpd="sng">
                  <a:solidFill>
                    <a:srgbClr val="CCC1DA"/>
                  </a:solidFill>
                  <a:headEnd type="none"/>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sp>
            <p:nvSpPr>
              <p:cNvPr id="179" name="Rectangle 178"/>
              <p:cNvSpPr/>
              <p:nvPr/>
            </p:nvSpPr>
            <p:spPr>
              <a:xfrm>
                <a:off x="1289048" y="5616576"/>
                <a:ext cx="18000" cy="252000"/>
              </a:xfrm>
              <a:prstGeom prst="rect">
                <a:avLst/>
              </a:prstGeom>
              <a:noFill/>
              <a:ln w="6350" cmpd="sng">
                <a:solidFill>
                  <a:srgbClr val="CCC1DA"/>
                </a:solidFill>
                <a:headEnd type="none"/>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81" name="Trapezoid 180"/>
              <p:cNvSpPr/>
              <p:nvPr/>
            </p:nvSpPr>
            <p:spPr>
              <a:xfrm>
                <a:off x="1283758" y="5559425"/>
                <a:ext cx="28800" cy="25200"/>
              </a:xfrm>
              <a:prstGeom prst="trapezoid">
                <a:avLst/>
              </a:prstGeom>
              <a:noFill/>
              <a:ln w="6350" cmpd="sng">
                <a:solidFill>
                  <a:srgbClr val="CCC1DA"/>
                </a:solidFill>
                <a:headEnd type="none"/>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82" name="Trapezoid 181"/>
              <p:cNvSpPr/>
              <p:nvPr/>
            </p:nvSpPr>
            <p:spPr>
              <a:xfrm flipV="1">
                <a:off x="1283758" y="5588000"/>
                <a:ext cx="28800" cy="25200"/>
              </a:xfrm>
              <a:prstGeom prst="trapezoid">
                <a:avLst/>
              </a:prstGeom>
              <a:noFill/>
              <a:ln w="6350" cmpd="sng">
                <a:solidFill>
                  <a:srgbClr val="CCC1DA"/>
                </a:solidFill>
                <a:headEnd type="none"/>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grpSp>
          <p:nvGrpSpPr>
            <p:cNvPr id="63" name="Group 62"/>
            <p:cNvGrpSpPr/>
            <p:nvPr/>
          </p:nvGrpSpPr>
          <p:grpSpPr>
            <a:xfrm>
              <a:off x="819150" y="5534025"/>
              <a:ext cx="118375" cy="591450"/>
              <a:chOff x="1047750" y="5524500"/>
              <a:chExt cx="118375" cy="591450"/>
            </a:xfrm>
          </p:grpSpPr>
          <p:cxnSp>
            <p:nvCxnSpPr>
              <p:cNvPr id="184" name="Straight Connector 183"/>
              <p:cNvCxnSpPr/>
              <p:nvPr/>
            </p:nvCxnSpPr>
            <p:spPr>
              <a:xfrm>
                <a:off x="1081154" y="5635625"/>
                <a:ext cx="0" cy="374650"/>
              </a:xfrm>
              <a:prstGeom prst="line">
                <a:avLst/>
              </a:prstGeom>
              <a:noFill/>
              <a:ln w="6350" cmpd="sng">
                <a:solidFill>
                  <a:srgbClr val="CCC1DA"/>
                </a:solidFill>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187" name="Straight Connector 186"/>
              <p:cNvCxnSpPr/>
              <p:nvPr/>
            </p:nvCxnSpPr>
            <p:spPr>
              <a:xfrm>
                <a:off x="1128779" y="5635625"/>
                <a:ext cx="0" cy="374650"/>
              </a:xfrm>
              <a:prstGeom prst="line">
                <a:avLst/>
              </a:prstGeom>
              <a:noFill/>
              <a:ln w="6350" cmpd="sng">
                <a:solidFill>
                  <a:srgbClr val="CCC1DA"/>
                </a:solidFill>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40" name="Arc 39"/>
              <p:cNvSpPr/>
              <p:nvPr/>
            </p:nvSpPr>
            <p:spPr>
              <a:xfrm>
                <a:off x="1047750" y="6000750"/>
                <a:ext cx="115200" cy="115200"/>
              </a:xfrm>
              <a:prstGeom prst="arc">
                <a:avLst>
                  <a:gd name="adj1" fmla="val 17752654"/>
                  <a:gd name="adj2" fmla="val 14902953"/>
                </a:avLst>
              </a:prstGeom>
              <a:noFill/>
              <a:ln w="6350" cmpd="sng">
                <a:solidFill>
                  <a:srgbClr val="CCC1DA"/>
                </a:solidFill>
                <a:headEnd type="none"/>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48" name="Oval 47"/>
              <p:cNvSpPr/>
              <p:nvPr/>
            </p:nvSpPr>
            <p:spPr>
              <a:xfrm>
                <a:off x="1066800" y="6019800"/>
                <a:ext cx="75600" cy="75600"/>
              </a:xfrm>
              <a:prstGeom prst="ellipse">
                <a:avLst/>
              </a:prstGeom>
              <a:noFill/>
              <a:ln w="3175" cmpd="sng">
                <a:solidFill>
                  <a:srgbClr val="CCC1DA"/>
                </a:solidFill>
                <a:headEnd type="none"/>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23" name="Arc 222"/>
              <p:cNvSpPr/>
              <p:nvPr/>
            </p:nvSpPr>
            <p:spPr>
              <a:xfrm rot="10800000">
                <a:off x="1050925" y="5524500"/>
                <a:ext cx="115200" cy="115200"/>
              </a:xfrm>
              <a:prstGeom prst="arc">
                <a:avLst>
                  <a:gd name="adj1" fmla="val 17752654"/>
                  <a:gd name="adj2" fmla="val 14902953"/>
                </a:avLst>
              </a:prstGeom>
              <a:noFill/>
              <a:ln w="6350" cmpd="sng">
                <a:solidFill>
                  <a:srgbClr val="CCC1DA"/>
                </a:solidFill>
                <a:headEnd type="none"/>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24" name="Oval 223"/>
              <p:cNvSpPr/>
              <p:nvPr/>
            </p:nvSpPr>
            <p:spPr>
              <a:xfrm rot="10800000">
                <a:off x="1069975" y="5543550"/>
                <a:ext cx="75600" cy="75600"/>
              </a:xfrm>
              <a:prstGeom prst="ellipse">
                <a:avLst/>
              </a:prstGeom>
              <a:noFill/>
              <a:ln w="3175" cmpd="sng">
                <a:solidFill>
                  <a:srgbClr val="CCC1DA"/>
                </a:solidFill>
                <a:headEnd type="none"/>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grpSp>
    </p:spTree>
    <p:extLst>
      <p:ext uri="{BB962C8B-B14F-4D97-AF65-F5344CB8AC3E}">
        <p14:creationId xmlns:p14="http://schemas.microsoft.com/office/powerpoint/2010/main" val="30230989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Rectangle 52"/>
          <p:cNvSpPr/>
          <p:nvPr/>
        </p:nvSpPr>
        <p:spPr>
          <a:xfrm>
            <a:off x="0" y="1498594"/>
            <a:ext cx="9153158" cy="4961473"/>
          </a:xfrm>
          <a:prstGeom prst="rect">
            <a:avLst/>
          </a:prstGeom>
          <a:solidFill>
            <a:schemeClr val="bg1">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b="0"/>
              <a:t>Platform as a Service</a:t>
            </a:r>
          </a:p>
        </p:txBody>
      </p:sp>
      <p:sp>
        <p:nvSpPr>
          <p:cNvPr id="4" name="Date Placeholder 3"/>
          <p:cNvSpPr>
            <a:spLocks noGrp="1"/>
          </p:cNvSpPr>
          <p:nvPr>
            <p:ph type="dt" sz="half" idx="10"/>
          </p:nvPr>
        </p:nvSpPr>
        <p:spPr/>
        <p:txBody>
          <a:bodyPr/>
          <a:lstStyle/>
          <a:p>
            <a:fld id="{3D204B18-9485-D74D-B2B3-6C26E88E40BB}" type="datetime1">
              <a:rPr lang="en-AU"/>
              <a:pPr/>
              <a:t>23/3/18</a:t>
            </a:fld>
            <a:endParaRPr lang="en-US"/>
          </a:p>
        </p:txBody>
      </p:sp>
      <p:sp>
        <p:nvSpPr>
          <p:cNvPr id="5" name="Footer Placeholder 4"/>
          <p:cNvSpPr>
            <a:spLocks noGrp="1"/>
          </p:cNvSpPr>
          <p:nvPr>
            <p:ph type="ftr" sz="quarter" idx="11"/>
          </p:nvPr>
        </p:nvSpPr>
        <p:spPr/>
        <p:txBody>
          <a:bodyPr/>
          <a:lstStyle/>
          <a:p>
            <a:r>
              <a:rPr lang="en-US" dirty="0"/>
              <a:t>SIT737 Service Oriented Architecture </a:t>
            </a:r>
          </a:p>
        </p:txBody>
      </p:sp>
      <p:sp>
        <p:nvSpPr>
          <p:cNvPr id="6" name="Slide Number Placeholder 5"/>
          <p:cNvSpPr>
            <a:spLocks noGrp="1"/>
          </p:cNvSpPr>
          <p:nvPr>
            <p:ph type="sldNum" sz="quarter" idx="12"/>
          </p:nvPr>
        </p:nvSpPr>
        <p:spPr/>
        <p:txBody>
          <a:bodyPr/>
          <a:lstStyle/>
          <a:p>
            <a:fld id="{BBE0A389-EB18-824A-A5ED-72ACC9A7FB5D}" type="slidenum">
              <a:rPr lang="en-US"/>
              <a:pPr/>
              <a:t>16</a:t>
            </a:fld>
            <a:endParaRPr lang="en-US"/>
          </a:p>
        </p:txBody>
      </p:sp>
      <p:cxnSp>
        <p:nvCxnSpPr>
          <p:cNvPr id="55" name="Straight Connector 54"/>
          <p:cNvCxnSpPr/>
          <p:nvPr/>
        </p:nvCxnSpPr>
        <p:spPr>
          <a:xfrm>
            <a:off x="2209800" y="1680624"/>
            <a:ext cx="0" cy="4605876"/>
          </a:xfrm>
          <a:prstGeom prst="line">
            <a:avLst/>
          </a:prstGeom>
          <a:ln w="3175" cmpd="sng">
            <a:solidFill>
              <a:schemeClr val="tx2">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56" name="TextBox 55"/>
          <p:cNvSpPr txBox="1"/>
          <p:nvPr/>
        </p:nvSpPr>
        <p:spPr>
          <a:xfrm>
            <a:off x="50800" y="1505920"/>
            <a:ext cx="2161870" cy="707886"/>
          </a:xfrm>
          <a:prstGeom prst="rect">
            <a:avLst/>
          </a:prstGeom>
          <a:noFill/>
        </p:spPr>
        <p:txBody>
          <a:bodyPr wrap="none" rtlCol="0">
            <a:spAutoFit/>
          </a:bodyPr>
          <a:lstStyle/>
          <a:p>
            <a:r>
              <a:rPr lang="en-US" sz="4000" b="1">
                <a:solidFill>
                  <a:schemeClr val="tx2">
                    <a:lumMod val="75000"/>
                  </a:schemeClr>
                </a:solidFill>
                <a:latin typeface="Abadi MT Condensed Extra Bold"/>
                <a:cs typeface="Abadi MT Condensed Extra Bold"/>
              </a:rPr>
              <a:t>CONCEPTS</a:t>
            </a:r>
            <a:endParaRPr lang="en-US" sz="4000">
              <a:solidFill>
                <a:schemeClr val="tx2">
                  <a:lumMod val="75000"/>
                </a:schemeClr>
              </a:solidFill>
              <a:latin typeface="Abadi MT Condensed Extra Bold"/>
              <a:cs typeface="Abadi MT Condensed Extra Bold"/>
            </a:endParaRPr>
          </a:p>
        </p:txBody>
      </p:sp>
      <p:sp>
        <p:nvSpPr>
          <p:cNvPr id="58" name="TextBox 57"/>
          <p:cNvSpPr txBox="1"/>
          <p:nvPr/>
        </p:nvSpPr>
        <p:spPr>
          <a:xfrm>
            <a:off x="2294464" y="1553624"/>
            <a:ext cx="6769100" cy="2985433"/>
          </a:xfrm>
          <a:prstGeom prst="rect">
            <a:avLst/>
          </a:prstGeom>
          <a:noFill/>
        </p:spPr>
        <p:txBody>
          <a:bodyPr wrap="square" rtlCol="0">
            <a:spAutoFit/>
          </a:bodyPr>
          <a:lstStyle/>
          <a:p>
            <a:r>
              <a:rPr lang="en-US" sz="3000">
                <a:latin typeface="Abadi MT Condensed Light"/>
                <a:cs typeface="Abadi MT Condensed Light"/>
              </a:rPr>
              <a:t>Runtime environments</a:t>
            </a:r>
          </a:p>
          <a:p>
            <a:pPr>
              <a:spcBef>
                <a:spcPts val="600"/>
              </a:spcBef>
            </a:pPr>
            <a:r>
              <a:rPr lang="en-US" sz="2300" i="1">
                <a:solidFill>
                  <a:schemeClr val="tx1">
                    <a:lumMod val="65000"/>
                    <a:lumOff val="35000"/>
                  </a:schemeClr>
                </a:solidFill>
                <a:latin typeface="Abadi MT Condensed Light"/>
                <a:cs typeface="Abadi MT Condensed Light"/>
              </a:rPr>
              <a:t>The key feature of a PaaS approach is that it provides an environment where application can be deployed to execute.</a:t>
            </a:r>
          </a:p>
          <a:p>
            <a:pPr>
              <a:spcBef>
                <a:spcPts val="600"/>
              </a:spcBef>
            </a:pPr>
            <a:r>
              <a:rPr lang="en-US" sz="2300" i="1">
                <a:solidFill>
                  <a:schemeClr val="tx1">
                    <a:lumMod val="65000"/>
                    <a:lumOff val="35000"/>
                  </a:schemeClr>
                </a:solidFill>
                <a:latin typeface="Abadi MT Condensed Light"/>
                <a:cs typeface="Abadi MT Condensed Light"/>
              </a:rPr>
              <a:t>This environment is generally “above” the operating system and implies the use of a specified technology and development stack.</a:t>
            </a:r>
          </a:p>
          <a:p>
            <a:pPr>
              <a:spcBef>
                <a:spcPts val="600"/>
              </a:spcBef>
            </a:pPr>
            <a:r>
              <a:rPr lang="en-US" sz="2300" i="1">
                <a:solidFill>
                  <a:schemeClr val="tx1">
                    <a:lumMod val="65000"/>
                    <a:lumOff val="35000"/>
                  </a:schemeClr>
                </a:solidFill>
                <a:latin typeface="Abadi MT Condensed Light"/>
                <a:cs typeface="Abadi MT Condensed Light"/>
              </a:rPr>
              <a:t>Implications:</a:t>
            </a:r>
          </a:p>
          <a:p>
            <a:pPr algn="r">
              <a:spcBef>
                <a:spcPts val="600"/>
              </a:spcBef>
            </a:pPr>
            <a:endParaRPr lang="en-US" sz="2300" i="1">
              <a:solidFill>
                <a:schemeClr val="tx1">
                  <a:lumMod val="65000"/>
                  <a:lumOff val="35000"/>
                </a:schemeClr>
              </a:solidFill>
              <a:latin typeface="Abadi MT Condensed Light"/>
              <a:cs typeface="Abadi MT Condensed Light"/>
            </a:endParaRPr>
          </a:p>
        </p:txBody>
      </p:sp>
      <p:grpSp>
        <p:nvGrpSpPr>
          <p:cNvPr id="13" name="Group 12"/>
          <p:cNvGrpSpPr/>
          <p:nvPr/>
        </p:nvGrpSpPr>
        <p:grpSpPr>
          <a:xfrm>
            <a:off x="1176879" y="4146746"/>
            <a:ext cx="7976279" cy="611595"/>
            <a:chOff x="889001" y="2388213"/>
            <a:chExt cx="7976279" cy="611595"/>
          </a:xfrm>
        </p:grpSpPr>
        <p:grpSp>
          <p:nvGrpSpPr>
            <p:cNvPr id="14" name="Group 13"/>
            <p:cNvGrpSpPr/>
            <p:nvPr/>
          </p:nvGrpSpPr>
          <p:grpSpPr>
            <a:xfrm>
              <a:off x="1006232" y="2395087"/>
              <a:ext cx="7859048" cy="604721"/>
              <a:chOff x="1006232" y="2570929"/>
              <a:chExt cx="7859048" cy="604721"/>
            </a:xfrm>
          </p:grpSpPr>
          <p:sp>
            <p:nvSpPr>
              <p:cNvPr id="17" name="Rectangle 16"/>
              <p:cNvSpPr/>
              <p:nvPr/>
            </p:nvSpPr>
            <p:spPr>
              <a:xfrm>
                <a:off x="1006232" y="2570929"/>
                <a:ext cx="7859048" cy="604721"/>
              </a:xfrm>
              <a:prstGeom prst="rect">
                <a:avLst/>
              </a:prstGeom>
              <a:solidFill>
                <a:schemeClr val="accent6">
                  <a:lumMod val="20000"/>
                  <a:lumOff val="8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TextBox 17"/>
              <p:cNvSpPr txBox="1"/>
              <p:nvPr/>
            </p:nvSpPr>
            <p:spPr>
              <a:xfrm>
                <a:off x="1954846" y="2670114"/>
                <a:ext cx="6901276" cy="369332"/>
              </a:xfrm>
              <a:prstGeom prst="rect">
                <a:avLst/>
              </a:prstGeom>
              <a:noFill/>
            </p:spPr>
            <p:txBody>
              <a:bodyPr wrap="square" lIns="0" tIns="0" rIns="108000" bIns="0" rtlCol="0" anchor="t" anchorCtr="0">
                <a:spAutoFit/>
              </a:bodyPr>
              <a:lstStyle/>
              <a:p>
                <a:pPr marL="180000"/>
                <a:r>
                  <a:rPr lang="en-US" sz="2400" dirty="0">
                    <a:solidFill>
                      <a:srgbClr val="B27979"/>
                    </a:solidFill>
                    <a:latin typeface="Abadi MT Condensed Light"/>
                    <a:cs typeface="Abadi MT Condensed Light"/>
                  </a:rPr>
                  <a:t>MORE EMPHASIS ON DEVELOPMENT THAN INSTALLATION</a:t>
                </a:r>
              </a:p>
            </p:txBody>
          </p:sp>
        </p:grpSp>
        <p:sp>
          <p:nvSpPr>
            <p:cNvPr id="15" name="Rectangle 14"/>
            <p:cNvSpPr/>
            <p:nvPr/>
          </p:nvSpPr>
          <p:spPr>
            <a:xfrm>
              <a:off x="889001" y="2388213"/>
              <a:ext cx="1035538" cy="611595"/>
            </a:xfrm>
            <a:prstGeom prst="rect">
              <a:avLst/>
            </a:prstGeom>
            <a:solidFill>
              <a:schemeClr val="accent6">
                <a:lumMod val="5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TextBox 15"/>
            <p:cNvSpPr txBox="1"/>
            <p:nvPr/>
          </p:nvSpPr>
          <p:spPr>
            <a:xfrm>
              <a:off x="1006231" y="2401605"/>
              <a:ext cx="922389" cy="523220"/>
            </a:xfrm>
            <a:prstGeom prst="rect">
              <a:avLst/>
            </a:prstGeom>
            <a:noFill/>
            <a:ln>
              <a:noFill/>
            </a:ln>
          </p:spPr>
          <p:txBody>
            <a:bodyPr wrap="square" lIns="0" rtlCol="0">
              <a:spAutoFit/>
            </a:bodyPr>
            <a:lstStyle>
              <a:defPPr>
                <a:defRPr lang="en-US"/>
              </a:defPPr>
              <a:lvl1pPr algn="r">
                <a:defRPr sz="6000">
                  <a:solidFill>
                    <a:schemeClr val="accent6">
                      <a:lumMod val="20000"/>
                      <a:lumOff val="80000"/>
                    </a:schemeClr>
                  </a:solidFill>
                  <a:latin typeface="Arial Narrow"/>
                  <a:cs typeface="Arial Narrow"/>
                </a:defRPr>
              </a:lvl1pPr>
            </a:lstStyle>
            <a:p>
              <a:r>
                <a:rPr lang="en-US" sz="2800"/>
                <a:t>01</a:t>
              </a:r>
            </a:p>
          </p:txBody>
        </p:sp>
      </p:grpSp>
      <p:grpSp>
        <p:nvGrpSpPr>
          <p:cNvPr id="20" name="Group 19"/>
          <p:cNvGrpSpPr/>
          <p:nvPr/>
        </p:nvGrpSpPr>
        <p:grpSpPr>
          <a:xfrm>
            <a:off x="1176879" y="4821507"/>
            <a:ext cx="7976278" cy="614136"/>
            <a:chOff x="889001" y="3858872"/>
            <a:chExt cx="7976278" cy="614136"/>
          </a:xfrm>
        </p:grpSpPr>
        <p:grpSp>
          <p:nvGrpSpPr>
            <p:cNvPr id="24" name="Group 23"/>
            <p:cNvGrpSpPr/>
            <p:nvPr/>
          </p:nvGrpSpPr>
          <p:grpSpPr>
            <a:xfrm>
              <a:off x="1006233" y="3858872"/>
              <a:ext cx="7859046" cy="614136"/>
              <a:chOff x="1782877" y="3053241"/>
              <a:chExt cx="7365996" cy="988260"/>
            </a:xfrm>
          </p:grpSpPr>
          <p:sp>
            <p:nvSpPr>
              <p:cNvPr id="26" name="Rectangle 25"/>
              <p:cNvSpPr/>
              <p:nvPr/>
            </p:nvSpPr>
            <p:spPr>
              <a:xfrm>
                <a:off x="1782877" y="3053241"/>
                <a:ext cx="7365996" cy="988260"/>
              </a:xfrm>
              <a:prstGeom prst="rect">
                <a:avLst/>
              </a:prstGeom>
              <a:solidFill>
                <a:schemeClr val="accent5">
                  <a:lumMod val="40000"/>
                  <a:lumOff val="6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TextBox 26"/>
              <p:cNvSpPr txBox="1"/>
              <p:nvPr/>
            </p:nvSpPr>
            <p:spPr>
              <a:xfrm>
                <a:off x="2645405" y="3181781"/>
                <a:ext cx="6375863" cy="594324"/>
              </a:xfrm>
              <a:prstGeom prst="rect">
                <a:avLst/>
              </a:prstGeom>
              <a:noFill/>
            </p:spPr>
            <p:txBody>
              <a:bodyPr wrap="square" lIns="0" tIns="0" rIns="108000" bIns="0" rtlCol="0" anchor="t" anchorCtr="0">
                <a:spAutoFit/>
              </a:bodyPr>
              <a:lstStyle/>
              <a:p>
                <a:pPr marL="180000"/>
                <a:r>
                  <a:rPr lang="en-US" sz="2400" dirty="0">
                    <a:solidFill>
                      <a:schemeClr val="accent5">
                        <a:lumMod val="75000"/>
                      </a:schemeClr>
                    </a:solidFill>
                    <a:latin typeface="Abadi MT Condensed Light"/>
                    <a:cs typeface="Abadi MT Condensed Light"/>
                  </a:rPr>
                  <a:t>THERE IS LESS CONTROL OVER THE ENTIRE STACK  </a:t>
                </a:r>
                <a:endParaRPr lang="en-US" sz="2000" dirty="0">
                  <a:solidFill>
                    <a:schemeClr val="accent5">
                      <a:lumMod val="75000"/>
                    </a:schemeClr>
                  </a:solidFill>
                  <a:latin typeface="Abadi MT Condensed Light"/>
                  <a:cs typeface="Abadi MT Condensed Light"/>
                </a:endParaRPr>
              </a:p>
            </p:txBody>
          </p:sp>
        </p:grpSp>
        <p:sp>
          <p:nvSpPr>
            <p:cNvPr id="22" name="Rectangle 21"/>
            <p:cNvSpPr/>
            <p:nvPr/>
          </p:nvSpPr>
          <p:spPr>
            <a:xfrm>
              <a:off x="889001" y="3858872"/>
              <a:ext cx="1035537" cy="614136"/>
            </a:xfrm>
            <a:prstGeom prst="rect">
              <a:avLst/>
            </a:prstGeom>
            <a:solidFill>
              <a:schemeClr val="accent5">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TextBox 22"/>
            <p:cNvSpPr txBox="1"/>
            <p:nvPr/>
          </p:nvSpPr>
          <p:spPr>
            <a:xfrm>
              <a:off x="969336" y="3868635"/>
              <a:ext cx="922389" cy="523220"/>
            </a:xfrm>
            <a:prstGeom prst="rect">
              <a:avLst/>
            </a:prstGeom>
            <a:noFill/>
            <a:ln>
              <a:noFill/>
            </a:ln>
          </p:spPr>
          <p:txBody>
            <a:bodyPr wrap="square" lIns="0" rtlCol="0">
              <a:spAutoFit/>
            </a:bodyPr>
            <a:lstStyle/>
            <a:p>
              <a:pPr algn="r"/>
              <a:r>
                <a:rPr lang="en-US" sz="2800">
                  <a:solidFill>
                    <a:schemeClr val="accent5">
                      <a:lumMod val="40000"/>
                      <a:lumOff val="60000"/>
                    </a:schemeClr>
                  </a:solidFill>
                  <a:latin typeface="Arial Narrow"/>
                  <a:cs typeface="Arial Narrow"/>
                </a:rPr>
                <a:t>02</a:t>
              </a:r>
            </a:p>
          </p:txBody>
        </p:sp>
      </p:grpSp>
      <p:grpSp>
        <p:nvGrpSpPr>
          <p:cNvPr id="28" name="Group 27"/>
          <p:cNvGrpSpPr/>
          <p:nvPr/>
        </p:nvGrpSpPr>
        <p:grpSpPr>
          <a:xfrm>
            <a:off x="1176879" y="5496053"/>
            <a:ext cx="7976279" cy="599961"/>
            <a:chOff x="889001" y="5261580"/>
            <a:chExt cx="7976279" cy="599961"/>
          </a:xfrm>
        </p:grpSpPr>
        <p:grpSp>
          <p:nvGrpSpPr>
            <p:cNvPr id="32" name="Group 31"/>
            <p:cNvGrpSpPr/>
            <p:nvPr/>
          </p:nvGrpSpPr>
          <p:grpSpPr>
            <a:xfrm>
              <a:off x="1006232" y="5261581"/>
              <a:ext cx="7859048" cy="599960"/>
              <a:chOff x="3200399" y="4206121"/>
              <a:chExt cx="6377933" cy="1064712"/>
            </a:xfrm>
          </p:grpSpPr>
          <p:sp>
            <p:nvSpPr>
              <p:cNvPr id="34" name="Rectangle 33"/>
              <p:cNvSpPr/>
              <p:nvPr/>
            </p:nvSpPr>
            <p:spPr>
              <a:xfrm>
                <a:off x="3200399" y="4206121"/>
                <a:ext cx="6377933" cy="1064712"/>
              </a:xfrm>
              <a:prstGeom prst="rect">
                <a:avLst/>
              </a:prstGeom>
              <a:solidFill>
                <a:schemeClr val="tx2">
                  <a:lumMod val="20000"/>
                  <a:lumOff val="8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5" name="TextBox 34"/>
              <p:cNvSpPr txBox="1"/>
              <p:nvPr/>
            </p:nvSpPr>
            <p:spPr>
              <a:xfrm>
                <a:off x="3956007" y="4315787"/>
                <a:ext cx="5405336" cy="655431"/>
              </a:xfrm>
              <a:prstGeom prst="rect">
                <a:avLst/>
              </a:prstGeom>
              <a:noFill/>
            </p:spPr>
            <p:txBody>
              <a:bodyPr wrap="square" lIns="0" tIns="0" rIns="108000" bIns="0" rtlCol="0" anchor="t" anchorCtr="0">
                <a:spAutoFit/>
              </a:bodyPr>
              <a:lstStyle/>
              <a:p>
                <a:pPr marL="180000"/>
                <a:r>
                  <a:rPr lang="en-US" sz="2400" dirty="0">
                    <a:solidFill>
                      <a:schemeClr val="accent1">
                        <a:lumMod val="75000"/>
                      </a:schemeClr>
                    </a:solidFill>
                    <a:latin typeface="Abadi MT Condensed Light"/>
                    <a:cs typeface="Abadi MT Condensed Light"/>
                  </a:rPr>
                  <a:t>LANGUAGES/STACKS ARE LIMITED TO THOSE OFFERED</a:t>
                </a:r>
                <a:endParaRPr lang="en-US" sz="2000" dirty="0">
                  <a:solidFill>
                    <a:schemeClr val="accent1">
                      <a:lumMod val="75000"/>
                    </a:schemeClr>
                  </a:solidFill>
                  <a:latin typeface="Abadi MT Condensed Light"/>
                  <a:cs typeface="Abadi MT Condensed Light"/>
                </a:endParaRPr>
              </a:p>
            </p:txBody>
          </p:sp>
        </p:grpSp>
        <p:sp>
          <p:nvSpPr>
            <p:cNvPr id="30" name="Rectangle 29"/>
            <p:cNvSpPr/>
            <p:nvPr/>
          </p:nvSpPr>
          <p:spPr>
            <a:xfrm>
              <a:off x="889001" y="5261580"/>
              <a:ext cx="1035537" cy="599961"/>
            </a:xfrm>
            <a:prstGeom prst="rect">
              <a:avLst/>
            </a:prstGeom>
            <a:solidFill>
              <a:schemeClr val="accent1">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 name="TextBox 30"/>
            <p:cNvSpPr txBox="1"/>
            <p:nvPr/>
          </p:nvSpPr>
          <p:spPr>
            <a:xfrm>
              <a:off x="967808" y="5266738"/>
              <a:ext cx="922389" cy="523220"/>
            </a:xfrm>
            <a:prstGeom prst="rect">
              <a:avLst/>
            </a:prstGeom>
            <a:noFill/>
            <a:ln>
              <a:noFill/>
            </a:ln>
          </p:spPr>
          <p:txBody>
            <a:bodyPr wrap="square" lIns="0" rtlCol="0">
              <a:spAutoFit/>
            </a:bodyPr>
            <a:lstStyle/>
            <a:p>
              <a:pPr algn="r"/>
              <a:r>
                <a:rPr lang="en-US" sz="2800">
                  <a:solidFill>
                    <a:schemeClr val="accent1">
                      <a:lumMod val="40000"/>
                      <a:lumOff val="60000"/>
                    </a:schemeClr>
                  </a:solidFill>
                  <a:latin typeface="Arial Narrow"/>
                  <a:cs typeface="Arial Narrow"/>
                </a:rPr>
                <a:t>03</a:t>
              </a:r>
            </a:p>
          </p:txBody>
        </p:sp>
      </p:grpSp>
    </p:spTree>
    <p:extLst>
      <p:ext uri="{BB962C8B-B14F-4D97-AF65-F5344CB8AC3E}">
        <p14:creationId xmlns:p14="http://schemas.microsoft.com/office/powerpoint/2010/main" val="38426792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Rectangle 52"/>
          <p:cNvSpPr/>
          <p:nvPr/>
        </p:nvSpPr>
        <p:spPr>
          <a:xfrm>
            <a:off x="0" y="1498594"/>
            <a:ext cx="9153158" cy="5016506"/>
          </a:xfrm>
          <a:prstGeom prst="rect">
            <a:avLst/>
          </a:prstGeom>
          <a:solidFill>
            <a:schemeClr val="bg1">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b="0"/>
              <a:t>Platform as a Service</a:t>
            </a:r>
          </a:p>
        </p:txBody>
      </p:sp>
      <p:sp>
        <p:nvSpPr>
          <p:cNvPr id="4" name="Date Placeholder 3"/>
          <p:cNvSpPr>
            <a:spLocks noGrp="1"/>
          </p:cNvSpPr>
          <p:nvPr>
            <p:ph type="dt" sz="half" idx="10"/>
          </p:nvPr>
        </p:nvSpPr>
        <p:spPr/>
        <p:txBody>
          <a:bodyPr/>
          <a:lstStyle/>
          <a:p>
            <a:fld id="{3D204B18-9485-D74D-B2B3-6C26E88E40BB}" type="datetime1">
              <a:rPr lang="en-AU"/>
              <a:pPr/>
              <a:t>23/3/18</a:t>
            </a:fld>
            <a:endParaRPr lang="en-US"/>
          </a:p>
        </p:txBody>
      </p:sp>
      <p:sp>
        <p:nvSpPr>
          <p:cNvPr id="5" name="Footer Placeholder 4"/>
          <p:cNvSpPr>
            <a:spLocks noGrp="1"/>
          </p:cNvSpPr>
          <p:nvPr>
            <p:ph type="ftr" sz="quarter" idx="11"/>
          </p:nvPr>
        </p:nvSpPr>
        <p:spPr/>
        <p:txBody>
          <a:bodyPr/>
          <a:lstStyle/>
          <a:p>
            <a:r>
              <a:rPr lang="en-US" dirty="0"/>
              <a:t>SIT737 Service Oriented Architecture </a:t>
            </a:r>
          </a:p>
        </p:txBody>
      </p:sp>
      <p:sp>
        <p:nvSpPr>
          <p:cNvPr id="6" name="Slide Number Placeholder 5"/>
          <p:cNvSpPr>
            <a:spLocks noGrp="1"/>
          </p:cNvSpPr>
          <p:nvPr>
            <p:ph type="sldNum" sz="quarter" idx="12"/>
          </p:nvPr>
        </p:nvSpPr>
        <p:spPr/>
        <p:txBody>
          <a:bodyPr/>
          <a:lstStyle/>
          <a:p>
            <a:fld id="{BBE0A389-EB18-824A-A5ED-72ACC9A7FB5D}" type="slidenum">
              <a:rPr lang="en-US"/>
              <a:pPr/>
              <a:t>17</a:t>
            </a:fld>
            <a:endParaRPr lang="en-US"/>
          </a:p>
        </p:txBody>
      </p:sp>
      <p:cxnSp>
        <p:nvCxnSpPr>
          <p:cNvPr id="55" name="Straight Connector 54"/>
          <p:cNvCxnSpPr/>
          <p:nvPr/>
        </p:nvCxnSpPr>
        <p:spPr>
          <a:xfrm>
            <a:off x="2209800" y="1680624"/>
            <a:ext cx="0" cy="4605876"/>
          </a:xfrm>
          <a:prstGeom prst="line">
            <a:avLst/>
          </a:prstGeom>
          <a:ln w="3175" cmpd="sng">
            <a:solidFill>
              <a:schemeClr val="tx2">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56" name="TextBox 55"/>
          <p:cNvSpPr txBox="1"/>
          <p:nvPr/>
        </p:nvSpPr>
        <p:spPr>
          <a:xfrm>
            <a:off x="50800" y="1505920"/>
            <a:ext cx="2161870" cy="707886"/>
          </a:xfrm>
          <a:prstGeom prst="rect">
            <a:avLst/>
          </a:prstGeom>
          <a:noFill/>
        </p:spPr>
        <p:txBody>
          <a:bodyPr wrap="none" rtlCol="0">
            <a:spAutoFit/>
          </a:bodyPr>
          <a:lstStyle/>
          <a:p>
            <a:r>
              <a:rPr lang="en-US" sz="4000" b="1">
                <a:solidFill>
                  <a:schemeClr val="tx2">
                    <a:lumMod val="75000"/>
                  </a:schemeClr>
                </a:solidFill>
                <a:latin typeface="Abadi MT Condensed Extra Bold"/>
                <a:cs typeface="Abadi MT Condensed Extra Bold"/>
              </a:rPr>
              <a:t>CONCEPTS</a:t>
            </a:r>
            <a:endParaRPr lang="en-US" sz="4000">
              <a:solidFill>
                <a:schemeClr val="tx2">
                  <a:lumMod val="75000"/>
                </a:schemeClr>
              </a:solidFill>
              <a:latin typeface="Abadi MT Condensed Extra Bold"/>
              <a:cs typeface="Abadi MT Condensed Extra Bold"/>
            </a:endParaRPr>
          </a:p>
        </p:txBody>
      </p:sp>
      <p:sp>
        <p:nvSpPr>
          <p:cNvPr id="58" name="TextBox 57"/>
          <p:cNvSpPr txBox="1"/>
          <p:nvPr/>
        </p:nvSpPr>
        <p:spPr>
          <a:xfrm>
            <a:off x="2294464" y="1553624"/>
            <a:ext cx="6769100" cy="4539704"/>
          </a:xfrm>
          <a:prstGeom prst="rect">
            <a:avLst/>
          </a:prstGeom>
          <a:noFill/>
        </p:spPr>
        <p:txBody>
          <a:bodyPr wrap="square" rtlCol="0">
            <a:spAutoFit/>
          </a:bodyPr>
          <a:lstStyle/>
          <a:p>
            <a:r>
              <a:rPr lang="en-US" sz="3000">
                <a:latin typeface="Abadi MT Condensed Light"/>
                <a:cs typeface="Abadi MT Condensed Light"/>
              </a:rPr>
              <a:t>Runtime environments</a:t>
            </a:r>
          </a:p>
          <a:p>
            <a:pPr>
              <a:spcBef>
                <a:spcPts val="600"/>
              </a:spcBef>
            </a:pPr>
            <a:r>
              <a:rPr lang="en-US" sz="2300" i="1">
                <a:solidFill>
                  <a:schemeClr val="tx1">
                    <a:lumMod val="65000"/>
                    <a:lumOff val="35000"/>
                  </a:schemeClr>
                </a:solidFill>
                <a:latin typeface="Abadi MT Condensed Light"/>
                <a:cs typeface="Abadi MT Condensed Light"/>
              </a:rPr>
              <a:t>Some examples:</a:t>
            </a:r>
          </a:p>
          <a:p>
            <a:pPr>
              <a:spcBef>
                <a:spcPts val="600"/>
              </a:spcBef>
            </a:pPr>
            <a:endParaRPr lang="en-US" sz="2000" i="1">
              <a:solidFill>
                <a:schemeClr val="tx1">
                  <a:lumMod val="65000"/>
                  <a:lumOff val="35000"/>
                </a:schemeClr>
              </a:solidFill>
              <a:latin typeface="Abadi MT Condensed Light"/>
              <a:cs typeface="Abadi MT Condensed Light"/>
            </a:endParaRPr>
          </a:p>
          <a:p>
            <a:pPr>
              <a:spcBef>
                <a:spcPts val="600"/>
              </a:spcBef>
            </a:pPr>
            <a:endParaRPr lang="en-US" sz="2000" i="1">
              <a:solidFill>
                <a:schemeClr val="tx1">
                  <a:lumMod val="65000"/>
                  <a:lumOff val="35000"/>
                </a:schemeClr>
              </a:solidFill>
              <a:latin typeface="Abadi MT Condensed Light"/>
              <a:cs typeface="Abadi MT Condensed Light"/>
            </a:endParaRPr>
          </a:p>
          <a:p>
            <a:pPr>
              <a:spcBef>
                <a:spcPts val="600"/>
              </a:spcBef>
            </a:pPr>
            <a:endParaRPr lang="en-US" sz="2000" i="1">
              <a:solidFill>
                <a:schemeClr val="tx1">
                  <a:lumMod val="65000"/>
                  <a:lumOff val="35000"/>
                </a:schemeClr>
              </a:solidFill>
              <a:latin typeface="Abadi MT Condensed Light"/>
              <a:cs typeface="Abadi MT Condensed Light"/>
            </a:endParaRPr>
          </a:p>
          <a:p>
            <a:pPr>
              <a:spcBef>
                <a:spcPts val="600"/>
              </a:spcBef>
            </a:pPr>
            <a:endParaRPr lang="en-US" sz="2000" i="1">
              <a:solidFill>
                <a:schemeClr val="tx1">
                  <a:lumMod val="65000"/>
                  <a:lumOff val="35000"/>
                </a:schemeClr>
              </a:solidFill>
              <a:latin typeface="Abadi MT Condensed Light"/>
              <a:cs typeface="Abadi MT Condensed Light"/>
            </a:endParaRPr>
          </a:p>
          <a:p>
            <a:pPr>
              <a:spcBef>
                <a:spcPts val="600"/>
              </a:spcBef>
            </a:pPr>
            <a:endParaRPr lang="en-US" sz="2000" i="1">
              <a:solidFill>
                <a:schemeClr val="tx1">
                  <a:lumMod val="65000"/>
                  <a:lumOff val="35000"/>
                </a:schemeClr>
              </a:solidFill>
              <a:latin typeface="Abadi MT Condensed Light"/>
              <a:cs typeface="Abadi MT Condensed Light"/>
            </a:endParaRPr>
          </a:p>
          <a:p>
            <a:pPr>
              <a:spcBef>
                <a:spcPts val="600"/>
              </a:spcBef>
            </a:pPr>
            <a:endParaRPr lang="en-US" sz="2000" i="1">
              <a:solidFill>
                <a:schemeClr val="tx1">
                  <a:lumMod val="65000"/>
                  <a:lumOff val="35000"/>
                </a:schemeClr>
              </a:solidFill>
              <a:latin typeface="Abadi MT Condensed Light"/>
              <a:cs typeface="Abadi MT Condensed Light"/>
            </a:endParaRPr>
          </a:p>
          <a:p>
            <a:pPr>
              <a:spcBef>
                <a:spcPts val="600"/>
              </a:spcBef>
            </a:pPr>
            <a:endParaRPr lang="en-US" sz="2000" i="1">
              <a:solidFill>
                <a:schemeClr val="tx1">
                  <a:lumMod val="65000"/>
                  <a:lumOff val="35000"/>
                </a:schemeClr>
              </a:solidFill>
              <a:latin typeface="Abadi MT Condensed Light"/>
              <a:cs typeface="Abadi MT Condensed Light"/>
            </a:endParaRPr>
          </a:p>
          <a:p>
            <a:pPr>
              <a:spcBef>
                <a:spcPts val="600"/>
              </a:spcBef>
            </a:pPr>
            <a:endParaRPr lang="en-US" sz="2300" i="1">
              <a:solidFill>
                <a:schemeClr val="tx1">
                  <a:lumMod val="65000"/>
                  <a:lumOff val="35000"/>
                </a:schemeClr>
              </a:solidFill>
              <a:latin typeface="Abadi MT Condensed Light"/>
              <a:cs typeface="Abadi MT Condensed Light"/>
            </a:endParaRPr>
          </a:p>
          <a:p>
            <a:pPr>
              <a:spcBef>
                <a:spcPts val="600"/>
              </a:spcBef>
            </a:pPr>
            <a:r>
              <a:rPr lang="en-US" sz="2300" i="1">
                <a:solidFill>
                  <a:schemeClr val="tx1">
                    <a:lumMod val="65000"/>
                    <a:lumOff val="35000"/>
                  </a:schemeClr>
                </a:solidFill>
                <a:latin typeface="Abadi MT Condensed Light"/>
                <a:cs typeface="Abadi MT Condensed Light"/>
              </a:rPr>
              <a:t>Similar solutions can be found for other languages/platform.</a:t>
            </a:r>
          </a:p>
        </p:txBody>
      </p:sp>
      <p:grpSp>
        <p:nvGrpSpPr>
          <p:cNvPr id="3" name="Group 2"/>
          <p:cNvGrpSpPr/>
          <p:nvPr/>
        </p:nvGrpSpPr>
        <p:grpSpPr>
          <a:xfrm>
            <a:off x="1176879" y="2648146"/>
            <a:ext cx="7976279" cy="1530154"/>
            <a:chOff x="1176879" y="2597346"/>
            <a:chExt cx="7976279" cy="1530154"/>
          </a:xfrm>
        </p:grpSpPr>
        <p:grpSp>
          <p:nvGrpSpPr>
            <p:cNvPr id="13" name="Group 12"/>
            <p:cNvGrpSpPr/>
            <p:nvPr/>
          </p:nvGrpSpPr>
          <p:grpSpPr>
            <a:xfrm>
              <a:off x="1176879" y="2597346"/>
              <a:ext cx="7976279" cy="1530154"/>
              <a:chOff x="889001" y="2388213"/>
              <a:chExt cx="7976279" cy="1530154"/>
            </a:xfrm>
          </p:grpSpPr>
          <p:grpSp>
            <p:nvGrpSpPr>
              <p:cNvPr id="14" name="Group 13"/>
              <p:cNvGrpSpPr/>
              <p:nvPr/>
            </p:nvGrpSpPr>
            <p:grpSpPr>
              <a:xfrm>
                <a:off x="1006232" y="2395087"/>
                <a:ext cx="7859048" cy="1523280"/>
                <a:chOff x="1006232" y="2570929"/>
                <a:chExt cx="7859048" cy="1523280"/>
              </a:xfrm>
            </p:grpSpPr>
            <p:sp>
              <p:nvSpPr>
                <p:cNvPr id="17" name="Rectangle 16"/>
                <p:cNvSpPr/>
                <p:nvPr/>
              </p:nvSpPr>
              <p:spPr>
                <a:xfrm>
                  <a:off x="1006232" y="2570929"/>
                  <a:ext cx="7859048" cy="1523280"/>
                </a:xfrm>
                <a:prstGeom prst="rect">
                  <a:avLst/>
                </a:prstGeom>
                <a:solidFill>
                  <a:schemeClr val="accent6">
                    <a:lumMod val="20000"/>
                    <a:lumOff val="8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TextBox 17"/>
                <p:cNvSpPr txBox="1"/>
                <p:nvPr/>
              </p:nvSpPr>
              <p:spPr>
                <a:xfrm>
                  <a:off x="1954846" y="2632014"/>
                  <a:ext cx="6774287" cy="369332"/>
                </a:xfrm>
                <a:prstGeom prst="rect">
                  <a:avLst/>
                </a:prstGeom>
                <a:noFill/>
              </p:spPr>
              <p:txBody>
                <a:bodyPr wrap="square" lIns="0" tIns="0" rIns="108000" bIns="0" rtlCol="0" anchor="t" anchorCtr="0">
                  <a:spAutoFit/>
                </a:bodyPr>
                <a:lstStyle/>
                <a:p>
                  <a:pPr marL="180000"/>
                  <a:r>
                    <a:rPr lang="en-US" sz="2400" dirty="0">
                      <a:solidFill>
                        <a:srgbClr val="B27979"/>
                      </a:solidFill>
                      <a:latin typeface="Abadi MT Condensed Light"/>
                      <a:cs typeface="Abadi MT Condensed Light"/>
                    </a:rPr>
                    <a:t>WEB APPLICATION DEVELOPMENT WITH JAVA </a:t>
                  </a:r>
                  <a:endParaRPr lang="en-US" sz="2000" dirty="0">
                    <a:solidFill>
                      <a:srgbClr val="B27979"/>
                    </a:solidFill>
                    <a:latin typeface="Abadi MT Condensed Light"/>
                    <a:cs typeface="Abadi MT Condensed Light"/>
                  </a:endParaRPr>
                </a:p>
              </p:txBody>
            </p:sp>
          </p:grpSp>
          <p:sp>
            <p:nvSpPr>
              <p:cNvPr id="15" name="Rectangle 14"/>
              <p:cNvSpPr/>
              <p:nvPr/>
            </p:nvSpPr>
            <p:spPr>
              <a:xfrm>
                <a:off x="889001" y="2388213"/>
                <a:ext cx="1035538" cy="1530154"/>
              </a:xfrm>
              <a:prstGeom prst="rect">
                <a:avLst/>
              </a:prstGeom>
              <a:solidFill>
                <a:schemeClr val="accent6">
                  <a:lumMod val="5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TextBox 15"/>
              <p:cNvSpPr txBox="1"/>
              <p:nvPr/>
            </p:nvSpPr>
            <p:spPr>
              <a:xfrm>
                <a:off x="1006231" y="2401605"/>
                <a:ext cx="922389" cy="523220"/>
              </a:xfrm>
              <a:prstGeom prst="rect">
                <a:avLst/>
              </a:prstGeom>
              <a:noFill/>
              <a:ln>
                <a:noFill/>
              </a:ln>
            </p:spPr>
            <p:txBody>
              <a:bodyPr wrap="square" lIns="0" rtlCol="0">
                <a:spAutoFit/>
              </a:bodyPr>
              <a:lstStyle>
                <a:defPPr>
                  <a:defRPr lang="en-US"/>
                </a:defPPr>
                <a:lvl1pPr algn="r">
                  <a:defRPr sz="6000">
                    <a:solidFill>
                      <a:schemeClr val="accent6">
                        <a:lumMod val="20000"/>
                        <a:lumOff val="80000"/>
                      </a:schemeClr>
                    </a:solidFill>
                    <a:latin typeface="Arial Narrow"/>
                    <a:cs typeface="Arial Narrow"/>
                  </a:defRPr>
                </a:lvl1pPr>
              </a:lstStyle>
              <a:p>
                <a:r>
                  <a:rPr lang="en-US" sz="2800"/>
                  <a:t>01</a:t>
                </a:r>
              </a:p>
            </p:txBody>
          </p:sp>
        </p:grpSp>
        <p:sp>
          <p:nvSpPr>
            <p:cNvPr id="29" name="TextBox 28"/>
            <p:cNvSpPr txBox="1"/>
            <p:nvPr/>
          </p:nvSpPr>
          <p:spPr>
            <a:xfrm>
              <a:off x="2298701" y="3175285"/>
              <a:ext cx="6845299" cy="830997"/>
            </a:xfrm>
            <a:prstGeom prst="rect">
              <a:avLst/>
            </a:prstGeom>
            <a:noFill/>
          </p:spPr>
          <p:txBody>
            <a:bodyPr wrap="square" lIns="108000" tIns="0" rIns="108000" bIns="0" rtlCol="0" anchor="t" anchorCtr="0">
              <a:spAutoFit/>
            </a:bodyPr>
            <a:lstStyle/>
            <a:p>
              <a:pPr>
                <a:spcAft>
                  <a:spcPts val="600"/>
                </a:spcAft>
              </a:pPr>
              <a:r>
                <a:rPr lang="en-US" i="1" dirty="0">
                  <a:solidFill>
                    <a:srgbClr val="B27979"/>
                  </a:solidFill>
                  <a:latin typeface="Abadi MT Condensed Light"/>
                  <a:cs typeface="Abadi MT Condensed Light"/>
                </a:rPr>
                <a:t>An environment that contains a pre-installed and configured stack containing a specific Java Enterprise Edition (JEE). Users will simply deploy the application code such as a WAR file, an EAR package, or a server package.</a:t>
              </a:r>
            </a:p>
          </p:txBody>
        </p:sp>
      </p:grpSp>
      <p:grpSp>
        <p:nvGrpSpPr>
          <p:cNvPr id="7" name="Group 6"/>
          <p:cNvGrpSpPr/>
          <p:nvPr/>
        </p:nvGrpSpPr>
        <p:grpSpPr>
          <a:xfrm>
            <a:off x="1176879" y="4313505"/>
            <a:ext cx="7976278" cy="1249094"/>
            <a:chOff x="1176879" y="4097605"/>
            <a:chExt cx="7976278" cy="1249094"/>
          </a:xfrm>
        </p:grpSpPr>
        <p:grpSp>
          <p:nvGrpSpPr>
            <p:cNvPr id="20" name="Group 19"/>
            <p:cNvGrpSpPr/>
            <p:nvPr/>
          </p:nvGrpSpPr>
          <p:grpSpPr>
            <a:xfrm>
              <a:off x="1176879" y="4097605"/>
              <a:ext cx="7976278" cy="1249094"/>
              <a:chOff x="889001" y="3858870"/>
              <a:chExt cx="7976278" cy="1249094"/>
            </a:xfrm>
          </p:grpSpPr>
          <p:grpSp>
            <p:nvGrpSpPr>
              <p:cNvPr id="24" name="Group 23"/>
              <p:cNvGrpSpPr/>
              <p:nvPr/>
            </p:nvGrpSpPr>
            <p:grpSpPr>
              <a:xfrm>
                <a:off x="1006233" y="3858870"/>
                <a:ext cx="7859046" cy="1236393"/>
                <a:chOff x="1782877" y="3053239"/>
                <a:chExt cx="7365996" cy="1989589"/>
              </a:xfrm>
            </p:grpSpPr>
            <p:sp>
              <p:nvSpPr>
                <p:cNvPr id="26" name="Rectangle 25"/>
                <p:cNvSpPr/>
                <p:nvPr/>
              </p:nvSpPr>
              <p:spPr>
                <a:xfrm>
                  <a:off x="1782877" y="3053239"/>
                  <a:ext cx="7365996" cy="1989589"/>
                </a:xfrm>
                <a:prstGeom prst="rect">
                  <a:avLst/>
                </a:prstGeom>
                <a:solidFill>
                  <a:schemeClr val="accent5">
                    <a:lumMod val="40000"/>
                    <a:lumOff val="6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TextBox 26"/>
                <p:cNvSpPr txBox="1"/>
                <p:nvPr/>
              </p:nvSpPr>
              <p:spPr>
                <a:xfrm>
                  <a:off x="2645405" y="3120471"/>
                  <a:ext cx="6375863" cy="594324"/>
                </a:xfrm>
                <a:prstGeom prst="rect">
                  <a:avLst/>
                </a:prstGeom>
                <a:noFill/>
              </p:spPr>
              <p:txBody>
                <a:bodyPr wrap="square" lIns="0" tIns="0" rIns="108000" bIns="0" rtlCol="0" anchor="t" anchorCtr="0">
                  <a:spAutoFit/>
                </a:bodyPr>
                <a:lstStyle/>
                <a:p>
                  <a:pPr marL="180000"/>
                  <a:r>
                    <a:rPr lang="en-US" sz="2400" dirty="0">
                      <a:solidFill>
                        <a:schemeClr val="accent5">
                          <a:lumMod val="75000"/>
                        </a:schemeClr>
                      </a:solidFill>
                      <a:latin typeface="Abadi MT Condensed Light"/>
                      <a:cs typeface="Abadi MT Condensed Light"/>
                    </a:rPr>
                    <a:t>WEB APPLICATION DEVELOPMENT WITH NODE</a:t>
                  </a:r>
                  <a:endParaRPr lang="en-US" sz="2000" dirty="0">
                    <a:solidFill>
                      <a:schemeClr val="accent5">
                        <a:lumMod val="75000"/>
                      </a:schemeClr>
                    </a:solidFill>
                    <a:latin typeface="Abadi MT Condensed Light"/>
                    <a:cs typeface="Abadi MT Condensed Light"/>
                  </a:endParaRPr>
                </a:p>
              </p:txBody>
            </p:sp>
          </p:grpSp>
          <p:sp>
            <p:nvSpPr>
              <p:cNvPr id="22" name="Rectangle 21"/>
              <p:cNvSpPr/>
              <p:nvPr/>
            </p:nvSpPr>
            <p:spPr>
              <a:xfrm>
                <a:off x="889001" y="3858871"/>
                <a:ext cx="1035537" cy="1249093"/>
              </a:xfrm>
              <a:prstGeom prst="rect">
                <a:avLst/>
              </a:prstGeom>
              <a:solidFill>
                <a:schemeClr val="accent5">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TextBox 22"/>
              <p:cNvSpPr txBox="1"/>
              <p:nvPr/>
            </p:nvSpPr>
            <p:spPr>
              <a:xfrm>
                <a:off x="969336" y="3868635"/>
                <a:ext cx="922389" cy="523220"/>
              </a:xfrm>
              <a:prstGeom prst="rect">
                <a:avLst/>
              </a:prstGeom>
              <a:noFill/>
              <a:ln>
                <a:noFill/>
              </a:ln>
            </p:spPr>
            <p:txBody>
              <a:bodyPr wrap="square" lIns="0" rtlCol="0">
                <a:spAutoFit/>
              </a:bodyPr>
              <a:lstStyle/>
              <a:p>
                <a:pPr algn="r"/>
                <a:r>
                  <a:rPr lang="en-US" sz="2800">
                    <a:solidFill>
                      <a:schemeClr val="accent5">
                        <a:lumMod val="40000"/>
                        <a:lumOff val="60000"/>
                      </a:schemeClr>
                    </a:solidFill>
                    <a:latin typeface="Arial Narrow"/>
                    <a:cs typeface="Arial Narrow"/>
                  </a:rPr>
                  <a:t>02</a:t>
                </a:r>
              </a:p>
            </p:txBody>
          </p:sp>
        </p:grpSp>
        <p:sp>
          <p:nvSpPr>
            <p:cNvPr id="33" name="TextBox 32"/>
            <p:cNvSpPr txBox="1"/>
            <p:nvPr/>
          </p:nvSpPr>
          <p:spPr>
            <a:xfrm>
              <a:off x="2273301" y="4623085"/>
              <a:ext cx="6845299" cy="553998"/>
            </a:xfrm>
            <a:prstGeom prst="rect">
              <a:avLst/>
            </a:prstGeom>
            <a:noFill/>
          </p:spPr>
          <p:txBody>
            <a:bodyPr wrap="square" lIns="108000" tIns="0" rIns="108000" bIns="0" rtlCol="0" anchor="t" anchorCtr="0">
              <a:spAutoFit/>
            </a:bodyPr>
            <a:lstStyle/>
            <a:p>
              <a:pPr>
                <a:spcAft>
                  <a:spcPts val="600"/>
                </a:spcAft>
              </a:pPr>
              <a:r>
                <a:rPr lang="en-US" i="1" dirty="0">
                  <a:solidFill>
                    <a:schemeClr val="accent5">
                      <a:lumMod val="75000"/>
                    </a:schemeClr>
                  </a:solidFill>
                  <a:latin typeface="Abadi MT Condensed Light"/>
                  <a:cs typeface="Abadi MT Condensed Light"/>
                </a:rPr>
                <a:t>An environment with Node.JS installed. Users will push the application source code and the platform will do “npm install” to complete the packaging before deployment.</a:t>
              </a:r>
            </a:p>
          </p:txBody>
        </p:sp>
      </p:grpSp>
    </p:spTree>
    <p:extLst>
      <p:ext uri="{BB962C8B-B14F-4D97-AF65-F5344CB8AC3E}">
        <p14:creationId xmlns:p14="http://schemas.microsoft.com/office/powerpoint/2010/main" val="5466624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Rectangle 52"/>
          <p:cNvSpPr/>
          <p:nvPr/>
        </p:nvSpPr>
        <p:spPr>
          <a:xfrm>
            <a:off x="0" y="1498594"/>
            <a:ext cx="9153158" cy="5016506"/>
          </a:xfrm>
          <a:prstGeom prst="rect">
            <a:avLst/>
          </a:prstGeom>
          <a:solidFill>
            <a:schemeClr val="bg1">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b="0"/>
              <a:t>Platform as a Service</a:t>
            </a:r>
          </a:p>
        </p:txBody>
      </p:sp>
      <p:sp>
        <p:nvSpPr>
          <p:cNvPr id="4" name="Date Placeholder 3"/>
          <p:cNvSpPr>
            <a:spLocks noGrp="1"/>
          </p:cNvSpPr>
          <p:nvPr>
            <p:ph type="dt" sz="half" idx="10"/>
          </p:nvPr>
        </p:nvSpPr>
        <p:spPr/>
        <p:txBody>
          <a:bodyPr/>
          <a:lstStyle/>
          <a:p>
            <a:fld id="{3D204B18-9485-D74D-B2B3-6C26E88E40BB}" type="datetime1">
              <a:rPr lang="en-AU"/>
              <a:pPr/>
              <a:t>23/3/18</a:t>
            </a:fld>
            <a:endParaRPr lang="en-US"/>
          </a:p>
        </p:txBody>
      </p:sp>
      <p:sp>
        <p:nvSpPr>
          <p:cNvPr id="5" name="Footer Placeholder 4"/>
          <p:cNvSpPr>
            <a:spLocks noGrp="1"/>
          </p:cNvSpPr>
          <p:nvPr>
            <p:ph type="ftr" sz="quarter" idx="11"/>
          </p:nvPr>
        </p:nvSpPr>
        <p:spPr/>
        <p:txBody>
          <a:bodyPr/>
          <a:lstStyle/>
          <a:p>
            <a:r>
              <a:rPr lang="en-US" dirty="0"/>
              <a:t>SIT737 Service Oriented Architecture </a:t>
            </a:r>
          </a:p>
        </p:txBody>
      </p:sp>
      <p:sp>
        <p:nvSpPr>
          <p:cNvPr id="6" name="Slide Number Placeholder 5"/>
          <p:cNvSpPr>
            <a:spLocks noGrp="1"/>
          </p:cNvSpPr>
          <p:nvPr>
            <p:ph type="sldNum" sz="quarter" idx="12"/>
          </p:nvPr>
        </p:nvSpPr>
        <p:spPr/>
        <p:txBody>
          <a:bodyPr/>
          <a:lstStyle/>
          <a:p>
            <a:fld id="{BBE0A389-EB18-824A-A5ED-72ACC9A7FB5D}" type="slidenum">
              <a:rPr lang="en-US"/>
              <a:pPr/>
              <a:t>18</a:t>
            </a:fld>
            <a:endParaRPr lang="en-US"/>
          </a:p>
        </p:txBody>
      </p:sp>
      <p:cxnSp>
        <p:nvCxnSpPr>
          <p:cNvPr id="55" name="Straight Connector 54"/>
          <p:cNvCxnSpPr/>
          <p:nvPr/>
        </p:nvCxnSpPr>
        <p:spPr>
          <a:xfrm>
            <a:off x="2209800" y="1680624"/>
            <a:ext cx="0" cy="4605876"/>
          </a:xfrm>
          <a:prstGeom prst="line">
            <a:avLst/>
          </a:prstGeom>
          <a:ln w="3175" cmpd="sng">
            <a:solidFill>
              <a:schemeClr val="tx2">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56" name="TextBox 55"/>
          <p:cNvSpPr txBox="1"/>
          <p:nvPr/>
        </p:nvSpPr>
        <p:spPr>
          <a:xfrm>
            <a:off x="50800" y="1505920"/>
            <a:ext cx="2161870" cy="707886"/>
          </a:xfrm>
          <a:prstGeom prst="rect">
            <a:avLst/>
          </a:prstGeom>
          <a:noFill/>
        </p:spPr>
        <p:txBody>
          <a:bodyPr wrap="none" rtlCol="0">
            <a:spAutoFit/>
          </a:bodyPr>
          <a:lstStyle/>
          <a:p>
            <a:r>
              <a:rPr lang="en-US" sz="4000" b="1">
                <a:solidFill>
                  <a:schemeClr val="tx2">
                    <a:lumMod val="75000"/>
                  </a:schemeClr>
                </a:solidFill>
                <a:latin typeface="Abadi MT Condensed Extra Bold"/>
                <a:cs typeface="Abadi MT Condensed Extra Bold"/>
              </a:rPr>
              <a:t>CONCEPTS</a:t>
            </a:r>
            <a:endParaRPr lang="en-US" sz="4000">
              <a:solidFill>
                <a:schemeClr val="tx2">
                  <a:lumMod val="75000"/>
                </a:schemeClr>
              </a:solidFill>
              <a:latin typeface="Abadi MT Condensed Extra Bold"/>
              <a:cs typeface="Abadi MT Condensed Extra Bold"/>
            </a:endParaRPr>
          </a:p>
        </p:txBody>
      </p:sp>
      <p:sp>
        <p:nvSpPr>
          <p:cNvPr id="58" name="TextBox 57"/>
          <p:cNvSpPr txBox="1"/>
          <p:nvPr/>
        </p:nvSpPr>
        <p:spPr>
          <a:xfrm>
            <a:off x="2294464" y="1553624"/>
            <a:ext cx="6769100" cy="2908489"/>
          </a:xfrm>
          <a:prstGeom prst="rect">
            <a:avLst/>
          </a:prstGeom>
          <a:noFill/>
        </p:spPr>
        <p:txBody>
          <a:bodyPr wrap="square" rtlCol="0">
            <a:spAutoFit/>
          </a:bodyPr>
          <a:lstStyle/>
          <a:p>
            <a:r>
              <a:rPr lang="en-US" sz="3000">
                <a:latin typeface="Abadi MT Condensed Light"/>
                <a:cs typeface="Abadi MT Condensed Light"/>
              </a:rPr>
              <a:t>Ready-to-use components</a:t>
            </a:r>
          </a:p>
          <a:p>
            <a:pPr>
              <a:spcBef>
                <a:spcPts val="600"/>
              </a:spcBef>
            </a:pPr>
            <a:r>
              <a:rPr lang="en-US" sz="2300" i="1">
                <a:solidFill>
                  <a:schemeClr val="tx1">
                    <a:lumMod val="65000"/>
                    <a:lumOff val="35000"/>
                  </a:schemeClr>
                </a:solidFill>
                <a:latin typeface="Abadi MT Condensed Light"/>
                <a:cs typeface="Abadi MT Condensed Light"/>
              </a:rPr>
              <a:t>In a PaaS offering runtime environment are completed by a collection of services that simplify and accelerate application development. </a:t>
            </a:r>
          </a:p>
          <a:p>
            <a:pPr>
              <a:spcBef>
                <a:spcPts val="600"/>
              </a:spcBef>
            </a:pPr>
            <a:r>
              <a:rPr lang="en-US" sz="2300" i="1">
                <a:solidFill>
                  <a:schemeClr val="tx1">
                    <a:lumMod val="65000"/>
                    <a:lumOff val="35000"/>
                  </a:schemeClr>
                </a:solidFill>
                <a:latin typeface="Abadi MT Condensed Light"/>
                <a:cs typeface="Abadi MT Condensed Light"/>
              </a:rPr>
              <a:t>These services cover both basic and advanced capabilities that define the application behaviour.</a:t>
            </a:r>
          </a:p>
          <a:p>
            <a:pPr>
              <a:spcBef>
                <a:spcPts val="600"/>
              </a:spcBef>
            </a:pPr>
            <a:r>
              <a:rPr lang="en-US" sz="2300" i="1">
                <a:solidFill>
                  <a:schemeClr val="tx1">
                    <a:lumMod val="65000"/>
                    <a:lumOff val="35000"/>
                  </a:schemeClr>
                </a:solidFill>
                <a:latin typeface="Abadi MT Condensed Light"/>
                <a:cs typeface="Abadi MT Condensed Light"/>
              </a:rPr>
              <a:t>Observations:</a:t>
            </a:r>
          </a:p>
        </p:txBody>
      </p:sp>
      <p:grpSp>
        <p:nvGrpSpPr>
          <p:cNvPr id="28" name="Group 27"/>
          <p:cNvGrpSpPr/>
          <p:nvPr/>
        </p:nvGrpSpPr>
        <p:grpSpPr>
          <a:xfrm>
            <a:off x="1176879" y="4438846"/>
            <a:ext cx="7976279" cy="611595"/>
            <a:chOff x="889001" y="2388213"/>
            <a:chExt cx="7976279" cy="611595"/>
          </a:xfrm>
        </p:grpSpPr>
        <p:grpSp>
          <p:nvGrpSpPr>
            <p:cNvPr id="30" name="Group 29"/>
            <p:cNvGrpSpPr/>
            <p:nvPr/>
          </p:nvGrpSpPr>
          <p:grpSpPr>
            <a:xfrm>
              <a:off x="1006232" y="2395087"/>
              <a:ext cx="7859048" cy="604721"/>
              <a:chOff x="1006232" y="2570929"/>
              <a:chExt cx="7859048" cy="604721"/>
            </a:xfrm>
          </p:grpSpPr>
          <p:sp>
            <p:nvSpPr>
              <p:cNvPr id="34" name="Rectangle 33"/>
              <p:cNvSpPr/>
              <p:nvPr/>
            </p:nvSpPr>
            <p:spPr>
              <a:xfrm>
                <a:off x="1006232" y="2570929"/>
                <a:ext cx="7859048" cy="604721"/>
              </a:xfrm>
              <a:prstGeom prst="rect">
                <a:avLst/>
              </a:prstGeom>
              <a:solidFill>
                <a:schemeClr val="accent6">
                  <a:lumMod val="20000"/>
                  <a:lumOff val="8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5" name="TextBox 34"/>
              <p:cNvSpPr txBox="1"/>
              <p:nvPr/>
            </p:nvSpPr>
            <p:spPr>
              <a:xfrm>
                <a:off x="1954846" y="2670114"/>
                <a:ext cx="6774287" cy="369332"/>
              </a:xfrm>
              <a:prstGeom prst="rect">
                <a:avLst/>
              </a:prstGeom>
              <a:noFill/>
            </p:spPr>
            <p:txBody>
              <a:bodyPr wrap="square" lIns="0" tIns="0" rIns="108000" bIns="0" rtlCol="0" anchor="t" anchorCtr="0">
                <a:spAutoFit/>
              </a:bodyPr>
              <a:lstStyle/>
              <a:p>
                <a:pPr marL="180000"/>
                <a:r>
                  <a:rPr lang="en-US" sz="2400" dirty="0">
                    <a:solidFill>
                      <a:srgbClr val="B27979"/>
                    </a:solidFill>
                    <a:latin typeface="Abadi MT Condensed Light"/>
                    <a:cs typeface="Abadi MT Condensed Light"/>
                  </a:rPr>
                  <a:t>DEVELOPMENT FOCUS MORE ON THE CORE LOGIC</a:t>
                </a:r>
                <a:endParaRPr lang="en-US" sz="2000" dirty="0">
                  <a:solidFill>
                    <a:srgbClr val="B27979"/>
                  </a:solidFill>
                  <a:latin typeface="Abadi MT Condensed Light"/>
                  <a:cs typeface="Abadi MT Condensed Light"/>
                </a:endParaRPr>
              </a:p>
            </p:txBody>
          </p:sp>
        </p:grpSp>
        <p:sp>
          <p:nvSpPr>
            <p:cNvPr id="31" name="Rectangle 30"/>
            <p:cNvSpPr/>
            <p:nvPr/>
          </p:nvSpPr>
          <p:spPr>
            <a:xfrm>
              <a:off x="889001" y="2388213"/>
              <a:ext cx="1035538" cy="611595"/>
            </a:xfrm>
            <a:prstGeom prst="rect">
              <a:avLst/>
            </a:prstGeom>
            <a:solidFill>
              <a:schemeClr val="accent6">
                <a:lumMod val="5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2" name="TextBox 31"/>
            <p:cNvSpPr txBox="1"/>
            <p:nvPr/>
          </p:nvSpPr>
          <p:spPr>
            <a:xfrm>
              <a:off x="1006231" y="2401605"/>
              <a:ext cx="922389" cy="523220"/>
            </a:xfrm>
            <a:prstGeom prst="rect">
              <a:avLst/>
            </a:prstGeom>
            <a:noFill/>
            <a:ln>
              <a:noFill/>
            </a:ln>
          </p:spPr>
          <p:txBody>
            <a:bodyPr wrap="square" lIns="0" rtlCol="0">
              <a:spAutoFit/>
            </a:bodyPr>
            <a:lstStyle>
              <a:defPPr>
                <a:defRPr lang="en-US"/>
              </a:defPPr>
              <a:lvl1pPr algn="r">
                <a:defRPr sz="6000">
                  <a:solidFill>
                    <a:schemeClr val="accent6">
                      <a:lumMod val="20000"/>
                      <a:lumOff val="80000"/>
                    </a:schemeClr>
                  </a:solidFill>
                  <a:latin typeface="Arial Narrow"/>
                  <a:cs typeface="Arial Narrow"/>
                </a:defRPr>
              </a:lvl1pPr>
            </a:lstStyle>
            <a:p>
              <a:r>
                <a:rPr lang="en-US" sz="2800"/>
                <a:t>01</a:t>
              </a:r>
            </a:p>
          </p:txBody>
        </p:sp>
      </p:grpSp>
      <p:grpSp>
        <p:nvGrpSpPr>
          <p:cNvPr id="36" name="Group 35"/>
          <p:cNvGrpSpPr/>
          <p:nvPr/>
        </p:nvGrpSpPr>
        <p:grpSpPr>
          <a:xfrm>
            <a:off x="1176879" y="5113607"/>
            <a:ext cx="7976278" cy="614136"/>
            <a:chOff x="889001" y="3858872"/>
            <a:chExt cx="7976278" cy="614136"/>
          </a:xfrm>
        </p:grpSpPr>
        <p:grpSp>
          <p:nvGrpSpPr>
            <p:cNvPr id="37" name="Group 36"/>
            <p:cNvGrpSpPr/>
            <p:nvPr/>
          </p:nvGrpSpPr>
          <p:grpSpPr>
            <a:xfrm>
              <a:off x="1006233" y="3858872"/>
              <a:ext cx="7859046" cy="614136"/>
              <a:chOff x="1782877" y="3053241"/>
              <a:chExt cx="7365996" cy="988260"/>
            </a:xfrm>
          </p:grpSpPr>
          <p:sp>
            <p:nvSpPr>
              <p:cNvPr id="40" name="Rectangle 39"/>
              <p:cNvSpPr/>
              <p:nvPr/>
            </p:nvSpPr>
            <p:spPr>
              <a:xfrm>
                <a:off x="1782877" y="3053241"/>
                <a:ext cx="7365996" cy="988260"/>
              </a:xfrm>
              <a:prstGeom prst="rect">
                <a:avLst/>
              </a:prstGeom>
              <a:solidFill>
                <a:schemeClr val="accent5">
                  <a:lumMod val="40000"/>
                  <a:lumOff val="6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1" name="TextBox 40"/>
              <p:cNvSpPr txBox="1"/>
              <p:nvPr/>
            </p:nvSpPr>
            <p:spPr>
              <a:xfrm>
                <a:off x="2645405" y="3181781"/>
                <a:ext cx="6375863" cy="594324"/>
              </a:xfrm>
              <a:prstGeom prst="rect">
                <a:avLst/>
              </a:prstGeom>
              <a:noFill/>
            </p:spPr>
            <p:txBody>
              <a:bodyPr wrap="square" lIns="0" tIns="0" rIns="108000" bIns="0" rtlCol="0" anchor="t" anchorCtr="0">
                <a:spAutoFit/>
              </a:bodyPr>
              <a:lstStyle/>
              <a:p>
                <a:pPr marL="180000"/>
                <a:r>
                  <a:rPr lang="en-US" sz="2400" dirty="0">
                    <a:solidFill>
                      <a:schemeClr val="accent5">
                        <a:lumMod val="75000"/>
                      </a:schemeClr>
                    </a:solidFill>
                    <a:latin typeface="Abadi MT Condensed Light"/>
                    <a:cs typeface="Abadi MT Condensed Light"/>
                  </a:rPr>
                  <a:t>APPLICATION DELIVERY BECOMES FASTER</a:t>
                </a:r>
                <a:endParaRPr lang="en-US" sz="2000" dirty="0">
                  <a:solidFill>
                    <a:schemeClr val="accent5">
                      <a:lumMod val="75000"/>
                    </a:schemeClr>
                  </a:solidFill>
                  <a:latin typeface="Abadi MT Condensed Light"/>
                  <a:cs typeface="Abadi MT Condensed Light"/>
                </a:endParaRPr>
              </a:p>
            </p:txBody>
          </p:sp>
        </p:grpSp>
        <p:sp>
          <p:nvSpPr>
            <p:cNvPr id="38" name="Rectangle 37"/>
            <p:cNvSpPr/>
            <p:nvPr/>
          </p:nvSpPr>
          <p:spPr>
            <a:xfrm>
              <a:off x="889001" y="3858872"/>
              <a:ext cx="1035537" cy="614136"/>
            </a:xfrm>
            <a:prstGeom prst="rect">
              <a:avLst/>
            </a:prstGeom>
            <a:solidFill>
              <a:schemeClr val="accent5">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9" name="TextBox 38"/>
            <p:cNvSpPr txBox="1"/>
            <p:nvPr/>
          </p:nvSpPr>
          <p:spPr>
            <a:xfrm>
              <a:off x="969336" y="3868635"/>
              <a:ext cx="922389" cy="523220"/>
            </a:xfrm>
            <a:prstGeom prst="rect">
              <a:avLst/>
            </a:prstGeom>
            <a:noFill/>
            <a:ln>
              <a:noFill/>
            </a:ln>
          </p:spPr>
          <p:txBody>
            <a:bodyPr wrap="square" lIns="0" rtlCol="0">
              <a:spAutoFit/>
            </a:bodyPr>
            <a:lstStyle/>
            <a:p>
              <a:pPr algn="r"/>
              <a:r>
                <a:rPr lang="en-US" sz="2800">
                  <a:solidFill>
                    <a:schemeClr val="accent5">
                      <a:lumMod val="40000"/>
                      <a:lumOff val="60000"/>
                    </a:schemeClr>
                  </a:solidFill>
                  <a:latin typeface="Arial Narrow"/>
                  <a:cs typeface="Arial Narrow"/>
                </a:rPr>
                <a:t>02</a:t>
              </a:r>
            </a:p>
          </p:txBody>
        </p:sp>
      </p:grpSp>
      <p:grpSp>
        <p:nvGrpSpPr>
          <p:cNvPr id="42" name="Group 41"/>
          <p:cNvGrpSpPr/>
          <p:nvPr/>
        </p:nvGrpSpPr>
        <p:grpSpPr>
          <a:xfrm>
            <a:off x="1176879" y="5788153"/>
            <a:ext cx="7976279" cy="599961"/>
            <a:chOff x="889001" y="5261580"/>
            <a:chExt cx="7976279" cy="599961"/>
          </a:xfrm>
        </p:grpSpPr>
        <p:grpSp>
          <p:nvGrpSpPr>
            <p:cNvPr id="43" name="Group 42"/>
            <p:cNvGrpSpPr/>
            <p:nvPr/>
          </p:nvGrpSpPr>
          <p:grpSpPr>
            <a:xfrm>
              <a:off x="1006232" y="5261581"/>
              <a:ext cx="7859048" cy="599960"/>
              <a:chOff x="3200399" y="4206121"/>
              <a:chExt cx="6377933" cy="1064712"/>
            </a:xfrm>
          </p:grpSpPr>
          <p:sp>
            <p:nvSpPr>
              <p:cNvPr id="46" name="Rectangle 45"/>
              <p:cNvSpPr/>
              <p:nvPr/>
            </p:nvSpPr>
            <p:spPr>
              <a:xfrm>
                <a:off x="3200399" y="4206121"/>
                <a:ext cx="6377933" cy="1064712"/>
              </a:xfrm>
              <a:prstGeom prst="rect">
                <a:avLst/>
              </a:prstGeom>
              <a:solidFill>
                <a:schemeClr val="tx2">
                  <a:lumMod val="20000"/>
                  <a:lumOff val="8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7" name="TextBox 46"/>
              <p:cNvSpPr txBox="1"/>
              <p:nvPr/>
            </p:nvSpPr>
            <p:spPr>
              <a:xfrm>
                <a:off x="3956007" y="4315787"/>
                <a:ext cx="5405336" cy="655431"/>
              </a:xfrm>
              <a:prstGeom prst="rect">
                <a:avLst/>
              </a:prstGeom>
              <a:noFill/>
            </p:spPr>
            <p:txBody>
              <a:bodyPr wrap="square" lIns="0" tIns="0" rIns="108000" bIns="0" rtlCol="0" anchor="t" anchorCtr="0">
                <a:spAutoFit/>
              </a:bodyPr>
              <a:lstStyle/>
              <a:p>
                <a:pPr marL="180000"/>
                <a:r>
                  <a:rPr lang="en-US" sz="2400" dirty="0">
                    <a:solidFill>
                      <a:schemeClr val="accent1">
                        <a:lumMod val="75000"/>
                      </a:schemeClr>
                    </a:solidFill>
                    <a:latin typeface="Abadi MT Condensed Light"/>
                    <a:cs typeface="Abadi MT Condensed Light"/>
                  </a:rPr>
                  <a:t>APPLICATION DEVELOPMENT PATTERNS CHANGE</a:t>
                </a:r>
                <a:endParaRPr lang="en-US" sz="2000" dirty="0">
                  <a:solidFill>
                    <a:schemeClr val="accent1">
                      <a:lumMod val="75000"/>
                    </a:schemeClr>
                  </a:solidFill>
                  <a:latin typeface="Abadi MT Condensed Light"/>
                  <a:cs typeface="Abadi MT Condensed Light"/>
                </a:endParaRPr>
              </a:p>
            </p:txBody>
          </p:sp>
        </p:grpSp>
        <p:sp>
          <p:nvSpPr>
            <p:cNvPr id="44" name="Rectangle 43"/>
            <p:cNvSpPr/>
            <p:nvPr/>
          </p:nvSpPr>
          <p:spPr>
            <a:xfrm>
              <a:off x="889001" y="5261580"/>
              <a:ext cx="1035537" cy="599961"/>
            </a:xfrm>
            <a:prstGeom prst="rect">
              <a:avLst/>
            </a:prstGeom>
            <a:solidFill>
              <a:schemeClr val="accent1">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5" name="TextBox 44"/>
            <p:cNvSpPr txBox="1"/>
            <p:nvPr/>
          </p:nvSpPr>
          <p:spPr>
            <a:xfrm>
              <a:off x="967808" y="5266738"/>
              <a:ext cx="922389" cy="523220"/>
            </a:xfrm>
            <a:prstGeom prst="rect">
              <a:avLst/>
            </a:prstGeom>
            <a:noFill/>
            <a:ln>
              <a:noFill/>
            </a:ln>
          </p:spPr>
          <p:txBody>
            <a:bodyPr wrap="square" lIns="0" rtlCol="0">
              <a:spAutoFit/>
            </a:bodyPr>
            <a:lstStyle/>
            <a:p>
              <a:pPr algn="r"/>
              <a:r>
                <a:rPr lang="en-US" sz="2800">
                  <a:solidFill>
                    <a:schemeClr val="accent1">
                      <a:lumMod val="40000"/>
                      <a:lumOff val="60000"/>
                    </a:schemeClr>
                  </a:solidFill>
                  <a:latin typeface="Arial Narrow"/>
                  <a:cs typeface="Arial Narrow"/>
                </a:rPr>
                <a:t>03</a:t>
              </a:r>
            </a:p>
          </p:txBody>
        </p:sp>
      </p:grpSp>
    </p:spTree>
    <p:extLst>
      <p:ext uri="{BB962C8B-B14F-4D97-AF65-F5344CB8AC3E}">
        <p14:creationId xmlns:p14="http://schemas.microsoft.com/office/powerpoint/2010/main" val="33391857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Rectangle 52"/>
          <p:cNvSpPr/>
          <p:nvPr/>
        </p:nvSpPr>
        <p:spPr>
          <a:xfrm>
            <a:off x="0" y="1498594"/>
            <a:ext cx="9153158" cy="5016506"/>
          </a:xfrm>
          <a:prstGeom prst="rect">
            <a:avLst/>
          </a:prstGeom>
          <a:solidFill>
            <a:schemeClr val="bg1">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b="0"/>
              <a:t>Platform as a Service</a:t>
            </a:r>
          </a:p>
        </p:txBody>
      </p:sp>
      <p:sp>
        <p:nvSpPr>
          <p:cNvPr id="4" name="Date Placeholder 3"/>
          <p:cNvSpPr>
            <a:spLocks noGrp="1"/>
          </p:cNvSpPr>
          <p:nvPr>
            <p:ph type="dt" sz="half" idx="10"/>
          </p:nvPr>
        </p:nvSpPr>
        <p:spPr/>
        <p:txBody>
          <a:bodyPr/>
          <a:lstStyle/>
          <a:p>
            <a:fld id="{3D204B18-9485-D74D-B2B3-6C26E88E40BB}" type="datetime1">
              <a:rPr lang="en-AU"/>
              <a:pPr/>
              <a:t>23/3/18</a:t>
            </a:fld>
            <a:endParaRPr lang="en-US"/>
          </a:p>
        </p:txBody>
      </p:sp>
      <p:sp>
        <p:nvSpPr>
          <p:cNvPr id="5" name="Footer Placeholder 4"/>
          <p:cNvSpPr>
            <a:spLocks noGrp="1"/>
          </p:cNvSpPr>
          <p:nvPr>
            <p:ph type="ftr" sz="quarter" idx="11"/>
          </p:nvPr>
        </p:nvSpPr>
        <p:spPr/>
        <p:txBody>
          <a:bodyPr/>
          <a:lstStyle/>
          <a:p>
            <a:r>
              <a:rPr lang="en-US" dirty="0"/>
              <a:t>SIT737 Service Oriented Architecture </a:t>
            </a:r>
          </a:p>
        </p:txBody>
      </p:sp>
      <p:sp>
        <p:nvSpPr>
          <p:cNvPr id="6" name="Slide Number Placeholder 5"/>
          <p:cNvSpPr>
            <a:spLocks noGrp="1"/>
          </p:cNvSpPr>
          <p:nvPr>
            <p:ph type="sldNum" sz="quarter" idx="12"/>
          </p:nvPr>
        </p:nvSpPr>
        <p:spPr/>
        <p:txBody>
          <a:bodyPr/>
          <a:lstStyle/>
          <a:p>
            <a:fld id="{BBE0A389-EB18-824A-A5ED-72ACC9A7FB5D}" type="slidenum">
              <a:rPr lang="en-US"/>
              <a:pPr/>
              <a:t>19</a:t>
            </a:fld>
            <a:endParaRPr lang="en-US"/>
          </a:p>
        </p:txBody>
      </p:sp>
      <p:cxnSp>
        <p:nvCxnSpPr>
          <p:cNvPr id="55" name="Straight Connector 54"/>
          <p:cNvCxnSpPr/>
          <p:nvPr/>
        </p:nvCxnSpPr>
        <p:spPr>
          <a:xfrm>
            <a:off x="2209800" y="1680624"/>
            <a:ext cx="0" cy="4605876"/>
          </a:xfrm>
          <a:prstGeom prst="line">
            <a:avLst/>
          </a:prstGeom>
          <a:ln w="3175" cmpd="sng">
            <a:solidFill>
              <a:schemeClr val="tx2">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56" name="TextBox 55"/>
          <p:cNvSpPr txBox="1"/>
          <p:nvPr/>
        </p:nvSpPr>
        <p:spPr>
          <a:xfrm>
            <a:off x="50800" y="1505920"/>
            <a:ext cx="2161870" cy="707886"/>
          </a:xfrm>
          <a:prstGeom prst="rect">
            <a:avLst/>
          </a:prstGeom>
          <a:noFill/>
        </p:spPr>
        <p:txBody>
          <a:bodyPr wrap="none" rtlCol="0">
            <a:spAutoFit/>
          </a:bodyPr>
          <a:lstStyle/>
          <a:p>
            <a:r>
              <a:rPr lang="en-US" sz="4000" b="1">
                <a:solidFill>
                  <a:schemeClr val="tx2">
                    <a:lumMod val="75000"/>
                  </a:schemeClr>
                </a:solidFill>
                <a:latin typeface="Abadi MT Condensed Extra Bold"/>
                <a:cs typeface="Abadi MT Condensed Extra Bold"/>
              </a:rPr>
              <a:t>CONCEPTS</a:t>
            </a:r>
            <a:endParaRPr lang="en-US" sz="4000">
              <a:solidFill>
                <a:schemeClr val="tx2">
                  <a:lumMod val="75000"/>
                </a:schemeClr>
              </a:solidFill>
              <a:latin typeface="Abadi MT Condensed Extra Bold"/>
              <a:cs typeface="Abadi MT Condensed Extra Bold"/>
            </a:endParaRPr>
          </a:p>
        </p:txBody>
      </p:sp>
      <p:sp>
        <p:nvSpPr>
          <p:cNvPr id="58" name="TextBox 57"/>
          <p:cNvSpPr txBox="1"/>
          <p:nvPr/>
        </p:nvSpPr>
        <p:spPr>
          <a:xfrm>
            <a:off x="2294464" y="1553624"/>
            <a:ext cx="6769100" cy="984885"/>
          </a:xfrm>
          <a:prstGeom prst="rect">
            <a:avLst/>
          </a:prstGeom>
          <a:noFill/>
        </p:spPr>
        <p:txBody>
          <a:bodyPr wrap="square" rtlCol="0">
            <a:spAutoFit/>
          </a:bodyPr>
          <a:lstStyle/>
          <a:p>
            <a:r>
              <a:rPr lang="en-US" sz="3000">
                <a:latin typeface="Abadi MT Condensed Light"/>
                <a:cs typeface="Abadi MT Condensed Light"/>
              </a:rPr>
              <a:t>Ready-to-use components</a:t>
            </a:r>
          </a:p>
          <a:p>
            <a:pPr>
              <a:spcBef>
                <a:spcPts val="600"/>
              </a:spcBef>
            </a:pPr>
            <a:r>
              <a:rPr lang="en-US" sz="2300" i="1">
                <a:solidFill>
                  <a:schemeClr val="tx1">
                    <a:lumMod val="65000"/>
                    <a:lumOff val="35000"/>
                  </a:schemeClr>
                </a:solidFill>
                <a:latin typeface="Abadi MT Condensed Light"/>
                <a:cs typeface="Abadi MT Condensed Light"/>
              </a:rPr>
              <a:t>Some examples:</a:t>
            </a:r>
          </a:p>
        </p:txBody>
      </p:sp>
      <p:grpSp>
        <p:nvGrpSpPr>
          <p:cNvPr id="52" name="Group 51"/>
          <p:cNvGrpSpPr/>
          <p:nvPr/>
        </p:nvGrpSpPr>
        <p:grpSpPr>
          <a:xfrm>
            <a:off x="1452046" y="2593123"/>
            <a:ext cx="7691954" cy="475057"/>
            <a:chOff x="897468" y="2388213"/>
            <a:chExt cx="7691954" cy="475057"/>
          </a:xfrm>
        </p:grpSpPr>
        <p:grpSp>
          <p:nvGrpSpPr>
            <p:cNvPr id="54" name="Group 53"/>
            <p:cNvGrpSpPr/>
            <p:nvPr/>
          </p:nvGrpSpPr>
          <p:grpSpPr>
            <a:xfrm>
              <a:off x="1006232" y="2395087"/>
              <a:ext cx="7583190" cy="468183"/>
              <a:chOff x="1006232" y="2570929"/>
              <a:chExt cx="7583190" cy="468183"/>
            </a:xfrm>
          </p:grpSpPr>
          <p:sp>
            <p:nvSpPr>
              <p:cNvPr id="60" name="Rectangle 59"/>
              <p:cNvSpPr/>
              <p:nvPr/>
            </p:nvSpPr>
            <p:spPr>
              <a:xfrm>
                <a:off x="1006232" y="2570929"/>
                <a:ext cx="7583190" cy="468183"/>
              </a:xfrm>
              <a:prstGeom prst="rect">
                <a:avLst/>
              </a:prstGeom>
              <a:solidFill>
                <a:schemeClr val="accent6">
                  <a:lumMod val="20000"/>
                  <a:lumOff val="8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1" name="TextBox 60"/>
              <p:cNvSpPr txBox="1"/>
              <p:nvPr/>
            </p:nvSpPr>
            <p:spPr>
              <a:xfrm>
                <a:off x="1655223" y="2602380"/>
                <a:ext cx="6413500" cy="338554"/>
              </a:xfrm>
              <a:prstGeom prst="rect">
                <a:avLst/>
              </a:prstGeom>
              <a:noFill/>
            </p:spPr>
            <p:txBody>
              <a:bodyPr wrap="square" lIns="0" tIns="0" rIns="108000" bIns="0" rtlCol="0" anchor="t" anchorCtr="0">
                <a:spAutoFit/>
              </a:bodyPr>
              <a:lstStyle/>
              <a:p>
                <a:pPr marL="180000"/>
                <a:r>
                  <a:rPr lang="en-US" sz="2200" dirty="0">
                    <a:solidFill>
                      <a:srgbClr val="B27979"/>
                    </a:solidFill>
                    <a:latin typeface="Abadi MT Condensed Light"/>
                    <a:cs typeface="Abadi MT Condensed Light"/>
                  </a:rPr>
                  <a:t>DATABASE SERVICES (SQL AND NOSQL)</a:t>
                </a:r>
              </a:p>
            </p:txBody>
          </p:sp>
        </p:grpSp>
        <p:sp>
          <p:nvSpPr>
            <p:cNvPr id="57" name="Rectangle 56"/>
            <p:cNvSpPr/>
            <p:nvPr/>
          </p:nvSpPr>
          <p:spPr>
            <a:xfrm>
              <a:off x="897468" y="2388213"/>
              <a:ext cx="753521" cy="475057"/>
            </a:xfrm>
            <a:prstGeom prst="rect">
              <a:avLst/>
            </a:prstGeom>
            <a:solidFill>
              <a:schemeClr val="accent6">
                <a:lumMod val="5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9" name="TextBox 58"/>
            <p:cNvSpPr txBox="1"/>
            <p:nvPr/>
          </p:nvSpPr>
          <p:spPr>
            <a:xfrm>
              <a:off x="1024446" y="2401605"/>
              <a:ext cx="618075" cy="461665"/>
            </a:xfrm>
            <a:prstGeom prst="rect">
              <a:avLst/>
            </a:prstGeom>
            <a:noFill/>
            <a:ln>
              <a:noFill/>
            </a:ln>
          </p:spPr>
          <p:txBody>
            <a:bodyPr wrap="square" lIns="0" rtlCol="0">
              <a:spAutoFit/>
            </a:bodyPr>
            <a:lstStyle>
              <a:defPPr>
                <a:defRPr lang="en-US"/>
              </a:defPPr>
              <a:lvl1pPr algn="r">
                <a:defRPr sz="6000">
                  <a:solidFill>
                    <a:schemeClr val="accent6">
                      <a:lumMod val="20000"/>
                      <a:lumOff val="80000"/>
                    </a:schemeClr>
                  </a:solidFill>
                  <a:latin typeface="Arial Narrow"/>
                  <a:cs typeface="Arial Narrow"/>
                </a:defRPr>
              </a:lvl1pPr>
            </a:lstStyle>
            <a:p>
              <a:r>
                <a:rPr lang="en-US" sz="2400"/>
                <a:t>01</a:t>
              </a:r>
              <a:endParaRPr lang="en-US" sz="2800"/>
            </a:p>
          </p:txBody>
        </p:sp>
      </p:grpSp>
      <p:grpSp>
        <p:nvGrpSpPr>
          <p:cNvPr id="62" name="Group 61"/>
          <p:cNvGrpSpPr/>
          <p:nvPr/>
        </p:nvGrpSpPr>
        <p:grpSpPr>
          <a:xfrm>
            <a:off x="1452033" y="3115484"/>
            <a:ext cx="7691968" cy="471428"/>
            <a:chOff x="1168399" y="3858872"/>
            <a:chExt cx="7691968" cy="471428"/>
          </a:xfrm>
        </p:grpSpPr>
        <p:grpSp>
          <p:nvGrpSpPr>
            <p:cNvPr id="63" name="Group 62"/>
            <p:cNvGrpSpPr/>
            <p:nvPr/>
          </p:nvGrpSpPr>
          <p:grpSpPr>
            <a:xfrm>
              <a:off x="1202267" y="3858872"/>
              <a:ext cx="7658100" cy="471428"/>
              <a:chOff x="1966612" y="3053241"/>
              <a:chExt cx="7177657" cy="758616"/>
            </a:xfrm>
          </p:grpSpPr>
          <p:sp>
            <p:nvSpPr>
              <p:cNvPr id="66" name="Rectangle 65"/>
              <p:cNvSpPr/>
              <p:nvPr/>
            </p:nvSpPr>
            <p:spPr>
              <a:xfrm>
                <a:off x="1966612" y="3053241"/>
                <a:ext cx="7177657" cy="758616"/>
              </a:xfrm>
              <a:prstGeom prst="rect">
                <a:avLst/>
              </a:prstGeom>
              <a:solidFill>
                <a:schemeClr val="accent5">
                  <a:lumMod val="40000"/>
                  <a:lumOff val="6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7" name="TextBox 66"/>
              <p:cNvSpPr txBox="1"/>
              <p:nvPr/>
            </p:nvSpPr>
            <p:spPr>
              <a:xfrm>
                <a:off x="2645405" y="3140908"/>
                <a:ext cx="6058443" cy="544797"/>
              </a:xfrm>
              <a:prstGeom prst="rect">
                <a:avLst/>
              </a:prstGeom>
              <a:noFill/>
            </p:spPr>
            <p:txBody>
              <a:bodyPr wrap="square" lIns="0" tIns="0" rIns="108000" bIns="0" rtlCol="0" anchor="t" anchorCtr="0">
                <a:spAutoFit/>
              </a:bodyPr>
              <a:lstStyle/>
              <a:p>
                <a:pPr marL="180000"/>
                <a:r>
                  <a:rPr lang="en-US" sz="2200" dirty="0">
                    <a:solidFill>
                      <a:schemeClr val="accent5">
                        <a:lumMod val="75000"/>
                      </a:schemeClr>
                    </a:solidFill>
                    <a:latin typeface="Abadi MT Condensed Light"/>
                    <a:cs typeface="Abadi MT Condensed Light"/>
                  </a:rPr>
                  <a:t>OBJECT AND KEY-VALUE STORES</a:t>
                </a:r>
              </a:p>
            </p:txBody>
          </p:sp>
        </p:grpSp>
        <p:sp>
          <p:nvSpPr>
            <p:cNvPr id="64" name="Rectangle 63"/>
            <p:cNvSpPr/>
            <p:nvPr/>
          </p:nvSpPr>
          <p:spPr>
            <a:xfrm>
              <a:off x="1168399" y="3858872"/>
              <a:ext cx="756139" cy="471428"/>
            </a:xfrm>
            <a:prstGeom prst="rect">
              <a:avLst/>
            </a:prstGeom>
            <a:solidFill>
              <a:schemeClr val="accent5">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5" name="TextBox 64"/>
            <p:cNvSpPr txBox="1"/>
            <p:nvPr/>
          </p:nvSpPr>
          <p:spPr>
            <a:xfrm>
              <a:off x="1371599" y="3868635"/>
              <a:ext cx="520126" cy="461665"/>
            </a:xfrm>
            <a:prstGeom prst="rect">
              <a:avLst/>
            </a:prstGeom>
            <a:noFill/>
            <a:ln>
              <a:noFill/>
            </a:ln>
          </p:spPr>
          <p:txBody>
            <a:bodyPr wrap="square" lIns="0" rtlCol="0">
              <a:spAutoFit/>
            </a:bodyPr>
            <a:lstStyle/>
            <a:p>
              <a:pPr algn="r"/>
              <a:r>
                <a:rPr lang="en-US" sz="2400">
                  <a:solidFill>
                    <a:schemeClr val="accent5">
                      <a:lumMod val="40000"/>
                      <a:lumOff val="60000"/>
                    </a:schemeClr>
                  </a:solidFill>
                  <a:latin typeface="Arial Narrow"/>
                  <a:cs typeface="Arial Narrow"/>
                </a:rPr>
                <a:t>02</a:t>
              </a:r>
            </a:p>
          </p:txBody>
        </p:sp>
      </p:grpSp>
      <p:grpSp>
        <p:nvGrpSpPr>
          <p:cNvPr id="68" name="Group 67"/>
          <p:cNvGrpSpPr/>
          <p:nvPr/>
        </p:nvGrpSpPr>
        <p:grpSpPr>
          <a:xfrm>
            <a:off x="1452033" y="3637630"/>
            <a:ext cx="7691967" cy="466824"/>
            <a:chOff x="1168399" y="5261580"/>
            <a:chExt cx="7691967" cy="466824"/>
          </a:xfrm>
        </p:grpSpPr>
        <p:grpSp>
          <p:nvGrpSpPr>
            <p:cNvPr id="69" name="Group 68"/>
            <p:cNvGrpSpPr/>
            <p:nvPr/>
          </p:nvGrpSpPr>
          <p:grpSpPr>
            <a:xfrm>
              <a:off x="1354666" y="5261582"/>
              <a:ext cx="7505700" cy="466822"/>
              <a:chOff x="3483167" y="4206121"/>
              <a:chExt cx="6091177" cy="828440"/>
            </a:xfrm>
          </p:grpSpPr>
          <p:sp>
            <p:nvSpPr>
              <p:cNvPr id="72" name="Rectangle 71"/>
              <p:cNvSpPr/>
              <p:nvPr/>
            </p:nvSpPr>
            <p:spPr>
              <a:xfrm>
                <a:off x="3483167" y="4206121"/>
                <a:ext cx="6091177" cy="828440"/>
              </a:xfrm>
              <a:prstGeom prst="rect">
                <a:avLst/>
              </a:prstGeom>
              <a:solidFill>
                <a:schemeClr val="tx2">
                  <a:lumMod val="20000"/>
                  <a:lumOff val="8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3" name="TextBox 72"/>
              <p:cNvSpPr txBox="1"/>
              <p:nvPr/>
            </p:nvSpPr>
            <p:spPr>
              <a:xfrm>
                <a:off x="3956007" y="4270711"/>
                <a:ext cx="5405336" cy="600811"/>
              </a:xfrm>
              <a:prstGeom prst="rect">
                <a:avLst/>
              </a:prstGeom>
              <a:noFill/>
            </p:spPr>
            <p:txBody>
              <a:bodyPr wrap="square" lIns="0" tIns="0" rIns="108000" bIns="0" rtlCol="0" anchor="t" anchorCtr="0">
                <a:spAutoFit/>
              </a:bodyPr>
              <a:lstStyle/>
              <a:p>
                <a:pPr marL="1440000" indent="-1285200"/>
                <a:r>
                  <a:rPr lang="en-US" sz="2200" dirty="0">
                    <a:solidFill>
                      <a:schemeClr val="accent1">
                        <a:lumMod val="75000"/>
                      </a:schemeClr>
                    </a:solidFill>
                    <a:latin typeface="Abadi MT Condensed Light"/>
                    <a:cs typeface="Abadi MT Condensed Light"/>
                  </a:rPr>
                  <a:t>APPLICATION CACHE SERVICES</a:t>
                </a:r>
              </a:p>
            </p:txBody>
          </p:sp>
        </p:grpSp>
        <p:sp>
          <p:nvSpPr>
            <p:cNvPr id="70" name="Rectangle 69"/>
            <p:cNvSpPr/>
            <p:nvPr/>
          </p:nvSpPr>
          <p:spPr>
            <a:xfrm>
              <a:off x="1168399" y="5261580"/>
              <a:ext cx="756139" cy="466823"/>
            </a:xfrm>
            <a:prstGeom prst="rect">
              <a:avLst/>
            </a:prstGeom>
            <a:solidFill>
              <a:schemeClr val="accent1">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1" name="TextBox 70"/>
            <p:cNvSpPr txBox="1"/>
            <p:nvPr/>
          </p:nvSpPr>
          <p:spPr>
            <a:xfrm>
              <a:off x="1312333" y="5266738"/>
              <a:ext cx="577864" cy="461665"/>
            </a:xfrm>
            <a:prstGeom prst="rect">
              <a:avLst/>
            </a:prstGeom>
            <a:noFill/>
            <a:ln>
              <a:noFill/>
            </a:ln>
          </p:spPr>
          <p:txBody>
            <a:bodyPr wrap="square" lIns="0" rtlCol="0">
              <a:spAutoFit/>
            </a:bodyPr>
            <a:lstStyle/>
            <a:p>
              <a:pPr algn="r"/>
              <a:r>
                <a:rPr lang="en-US" sz="2400">
                  <a:solidFill>
                    <a:schemeClr val="accent1">
                      <a:lumMod val="40000"/>
                      <a:lumOff val="60000"/>
                    </a:schemeClr>
                  </a:solidFill>
                  <a:latin typeface="Arial Narrow"/>
                  <a:cs typeface="Arial Narrow"/>
                </a:rPr>
                <a:t>03</a:t>
              </a:r>
            </a:p>
          </p:txBody>
        </p:sp>
      </p:grpSp>
      <p:grpSp>
        <p:nvGrpSpPr>
          <p:cNvPr id="74" name="Group 73"/>
          <p:cNvGrpSpPr/>
          <p:nvPr/>
        </p:nvGrpSpPr>
        <p:grpSpPr>
          <a:xfrm>
            <a:off x="1452033" y="4156516"/>
            <a:ext cx="7691967" cy="462630"/>
            <a:chOff x="1456277" y="4846539"/>
            <a:chExt cx="7691967" cy="462630"/>
          </a:xfrm>
        </p:grpSpPr>
        <p:sp>
          <p:nvSpPr>
            <p:cNvPr id="75" name="Rectangle 74"/>
            <p:cNvSpPr/>
            <p:nvPr/>
          </p:nvSpPr>
          <p:spPr>
            <a:xfrm>
              <a:off x="1574811" y="4846539"/>
              <a:ext cx="7573433" cy="462630"/>
            </a:xfrm>
            <a:prstGeom prst="rect">
              <a:avLst/>
            </a:prstGeom>
            <a:solidFill>
              <a:schemeClr val="accent4">
                <a:lumMod val="20000"/>
                <a:lumOff val="8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6" name="TextBox 75"/>
            <p:cNvSpPr txBox="1"/>
            <p:nvPr/>
          </p:nvSpPr>
          <p:spPr>
            <a:xfrm>
              <a:off x="2235276" y="4903790"/>
              <a:ext cx="6654735" cy="338554"/>
            </a:xfrm>
            <a:prstGeom prst="rect">
              <a:avLst/>
            </a:prstGeom>
            <a:noFill/>
          </p:spPr>
          <p:txBody>
            <a:bodyPr wrap="square" lIns="0" tIns="0" rIns="108000" bIns="0" rtlCol="0" anchor="t" anchorCtr="0">
              <a:spAutoFit/>
            </a:bodyPr>
            <a:lstStyle/>
            <a:p>
              <a:pPr marL="1440000" indent="-1285200"/>
              <a:r>
                <a:rPr lang="en-US" sz="2200" dirty="0">
                  <a:solidFill>
                    <a:schemeClr val="accent4">
                      <a:lumMod val="75000"/>
                    </a:schemeClr>
                  </a:solidFill>
                  <a:latin typeface="Abadi MT Condensed Light"/>
                  <a:cs typeface="Abadi MT Condensed Light"/>
                </a:rPr>
                <a:t>JOB QUEUES, WORKFLOW SERVICES</a:t>
              </a:r>
            </a:p>
          </p:txBody>
        </p:sp>
        <p:sp>
          <p:nvSpPr>
            <p:cNvPr id="77" name="Rectangle 76"/>
            <p:cNvSpPr/>
            <p:nvPr/>
          </p:nvSpPr>
          <p:spPr>
            <a:xfrm>
              <a:off x="1456277" y="4846539"/>
              <a:ext cx="757758" cy="462630"/>
            </a:xfrm>
            <a:prstGeom prst="rect">
              <a:avLst/>
            </a:prstGeom>
            <a:solidFill>
              <a:schemeClr val="accent4">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8" name="TextBox 77"/>
            <p:cNvSpPr txBox="1"/>
            <p:nvPr/>
          </p:nvSpPr>
          <p:spPr>
            <a:xfrm>
              <a:off x="1464744" y="4847503"/>
              <a:ext cx="706955" cy="461665"/>
            </a:xfrm>
            <a:prstGeom prst="rect">
              <a:avLst/>
            </a:prstGeom>
            <a:noFill/>
            <a:ln>
              <a:noFill/>
            </a:ln>
          </p:spPr>
          <p:txBody>
            <a:bodyPr wrap="square" lIns="0" rtlCol="0">
              <a:spAutoFit/>
            </a:bodyPr>
            <a:lstStyle>
              <a:defPPr>
                <a:defRPr lang="en-US"/>
              </a:defPPr>
              <a:lvl1pPr algn="r">
                <a:defRPr sz="6000">
                  <a:solidFill>
                    <a:schemeClr val="accent1">
                      <a:lumMod val="40000"/>
                      <a:lumOff val="60000"/>
                    </a:schemeClr>
                  </a:solidFill>
                  <a:latin typeface="Arial Narrow"/>
                  <a:cs typeface="Arial Narrow"/>
                </a:defRPr>
              </a:lvl1pPr>
            </a:lstStyle>
            <a:p>
              <a:r>
                <a:rPr lang="en-US" sz="2400">
                  <a:solidFill>
                    <a:schemeClr val="accent4">
                      <a:lumMod val="20000"/>
                      <a:lumOff val="80000"/>
                    </a:schemeClr>
                  </a:solidFill>
                </a:rPr>
                <a:t>04</a:t>
              </a:r>
            </a:p>
          </p:txBody>
        </p:sp>
      </p:grpSp>
      <p:grpSp>
        <p:nvGrpSpPr>
          <p:cNvPr id="79" name="Group 78"/>
          <p:cNvGrpSpPr/>
          <p:nvPr/>
        </p:nvGrpSpPr>
        <p:grpSpPr>
          <a:xfrm>
            <a:off x="1452032" y="4675087"/>
            <a:ext cx="7691968" cy="462630"/>
            <a:chOff x="1456275" y="4846539"/>
            <a:chExt cx="7691968" cy="462630"/>
          </a:xfrm>
        </p:grpSpPr>
        <p:sp>
          <p:nvSpPr>
            <p:cNvPr id="80" name="Rectangle 79"/>
            <p:cNvSpPr/>
            <p:nvPr/>
          </p:nvSpPr>
          <p:spPr>
            <a:xfrm>
              <a:off x="1566343" y="4846539"/>
              <a:ext cx="7581900" cy="462630"/>
            </a:xfrm>
            <a:prstGeom prst="rect">
              <a:avLst/>
            </a:prstGeom>
            <a:solidFill>
              <a:schemeClr val="accent2">
                <a:lumMod val="20000"/>
                <a:lumOff val="80000"/>
                <a:alpha val="80000"/>
              </a:schemeClr>
            </a:solidFill>
            <a:ln>
              <a:solidFill>
                <a:schemeClr val="accent2">
                  <a:lumMod val="20000"/>
                  <a:lumOff val="8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1" name="TextBox 80"/>
            <p:cNvSpPr txBox="1"/>
            <p:nvPr/>
          </p:nvSpPr>
          <p:spPr>
            <a:xfrm>
              <a:off x="2235276" y="4903790"/>
              <a:ext cx="6531967" cy="338554"/>
            </a:xfrm>
            <a:prstGeom prst="rect">
              <a:avLst/>
            </a:prstGeom>
            <a:noFill/>
          </p:spPr>
          <p:txBody>
            <a:bodyPr wrap="square" lIns="0" tIns="0" rIns="108000" bIns="0" rtlCol="0" anchor="t" anchorCtr="0">
              <a:spAutoFit/>
            </a:bodyPr>
            <a:lstStyle/>
            <a:p>
              <a:pPr marL="1440000" indent="-1285200"/>
              <a:r>
                <a:rPr lang="en-US" sz="2200" dirty="0">
                  <a:solidFill>
                    <a:schemeClr val="accent2">
                      <a:lumMod val="75000"/>
                    </a:schemeClr>
                  </a:solidFill>
                  <a:latin typeface="Abadi MT Condensed Light"/>
                  <a:cs typeface="Abadi MT Condensed Light"/>
                </a:rPr>
                <a:t>MESSAGING AND NOTIFICATIONS SERVICES</a:t>
              </a:r>
            </a:p>
          </p:txBody>
        </p:sp>
        <p:sp>
          <p:nvSpPr>
            <p:cNvPr id="82" name="Rectangle 81"/>
            <p:cNvSpPr/>
            <p:nvPr/>
          </p:nvSpPr>
          <p:spPr>
            <a:xfrm>
              <a:off x="1456275" y="4846539"/>
              <a:ext cx="757759" cy="462630"/>
            </a:xfrm>
            <a:prstGeom prst="rect">
              <a:avLst/>
            </a:prstGeom>
            <a:solidFill>
              <a:schemeClr val="accent2">
                <a:lumMod val="75000"/>
                <a:alpha val="80000"/>
              </a:schemeClr>
            </a:solidFill>
            <a:ln>
              <a:noFill/>
            </a:ln>
          </p:spPr>
          <p:txBody>
            <a:bodyPr wrap="square" lIns="0" rtlCol="0">
              <a:spAutoFit/>
            </a:bodyPr>
            <a:lstStyle/>
            <a:p>
              <a:pPr algn="r"/>
              <a:endParaRPr lang="en-US" sz="2400">
                <a:solidFill>
                  <a:schemeClr val="accent2">
                    <a:lumMod val="20000"/>
                    <a:lumOff val="80000"/>
                  </a:schemeClr>
                </a:solidFill>
                <a:latin typeface="Arial Narrow"/>
                <a:cs typeface="Arial Narrow"/>
              </a:endParaRPr>
            </a:p>
          </p:txBody>
        </p:sp>
        <p:sp>
          <p:nvSpPr>
            <p:cNvPr id="83" name="TextBox 82"/>
            <p:cNvSpPr txBox="1"/>
            <p:nvPr/>
          </p:nvSpPr>
          <p:spPr>
            <a:xfrm>
              <a:off x="1684876" y="4847503"/>
              <a:ext cx="486823" cy="461665"/>
            </a:xfrm>
            <a:prstGeom prst="rect">
              <a:avLst/>
            </a:prstGeom>
            <a:noFill/>
            <a:ln>
              <a:noFill/>
            </a:ln>
          </p:spPr>
          <p:txBody>
            <a:bodyPr wrap="square" lIns="0" rtlCol="0">
              <a:spAutoFit/>
            </a:bodyPr>
            <a:lstStyle>
              <a:defPPr>
                <a:defRPr lang="en-US"/>
              </a:defPPr>
              <a:lvl1pPr algn="r">
                <a:defRPr sz="6000">
                  <a:solidFill>
                    <a:schemeClr val="accent1">
                      <a:lumMod val="40000"/>
                      <a:lumOff val="60000"/>
                    </a:schemeClr>
                  </a:solidFill>
                  <a:latin typeface="Arial Narrow"/>
                  <a:cs typeface="Arial Narrow"/>
                </a:defRPr>
              </a:lvl1pPr>
            </a:lstStyle>
            <a:p>
              <a:r>
                <a:rPr lang="en-US" sz="2400">
                  <a:solidFill>
                    <a:schemeClr val="accent2">
                      <a:lumMod val="20000"/>
                      <a:lumOff val="80000"/>
                    </a:schemeClr>
                  </a:solidFill>
                </a:rPr>
                <a:t>05</a:t>
              </a:r>
            </a:p>
          </p:txBody>
        </p:sp>
      </p:grpSp>
      <p:grpSp>
        <p:nvGrpSpPr>
          <p:cNvPr id="84" name="Group 83"/>
          <p:cNvGrpSpPr/>
          <p:nvPr/>
        </p:nvGrpSpPr>
        <p:grpSpPr>
          <a:xfrm>
            <a:off x="1452033" y="5187312"/>
            <a:ext cx="7691968" cy="462630"/>
            <a:chOff x="1456273" y="4846539"/>
            <a:chExt cx="7691968" cy="462630"/>
          </a:xfrm>
        </p:grpSpPr>
        <p:sp>
          <p:nvSpPr>
            <p:cNvPr id="85" name="Rectangle 84"/>
            <p:cNvSpPr/>
            <p:nvPr/>
          </p:nvSpPr>
          <p:spPr>
            <a:xfrm>
              <a:off x="1608673" y="4846539"/>
              <a:ext cx="7539568" cy="462630"/>
            </a:xfrm>
            <a:prstGeom prst="rect">
              <a:avLst/>
            </a:prstGeom>
            <a:solidFill>
              <a:srgbClr val="DAE8C1">
                <a:alpha val="80000"/>
              </a:srgbClr>
            </a:solidFill>
            <a:ln>
              <a:solidFill>
                <a:srgbClr val="DAE8C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6" name="TextBox 85"/>
            <p:cNvSpPr txBox="1"/>
            <p:nvPr/>
          </p:nvSpPr>
          <p:spPr>
            <a:xfrm>
              <a:off x="2235275" y="4903790"/>
              <a:ext cx="6620865" cy="338554"/>
            </a:xfrm>
            <a:prstGeom prst="rect">
              <a:avLst/>
            </a:prstGeom>
            <a:noFill/>
          </p:spPr>
          <p:txBody>
            <a:bodyPr wrap="square" lIns="0" tIns="0" rIns="108000" bIns="0" rtlCol="0" anchor="t" anchorCtr="0">
              <a:spAutoFit/>
            </a:bodyPr>
            <a:lstStyle/>
            <a:p>
              <a:pPr marL="1440000" indent="-1285200"/>
              <a:r>
                <a:rPr lang="en-US" sz="2200" dirty="0">
                  <a:solidFill>
                    <a:schemeClr val="accent3">
                      <a:lumMod val="50000"/>
                    </a:schemeClr>
                  </a:solidFill>
                  <a:latin typeface="Abadi MT Condensed Light"/>
                  <a:cs typeface="Abadi MT Condensed Light"/>
                </a:rPr>
                <a:t>DATA PROCESSING AND ANALYTICS SERVICES</a:t>
              </a:r>
            </a:p>
          </p:txBody>
        </p:sp>
        <p:sp>
          <p:nvSpPr>
            <p:cNvPr id="87" name="Rectangle 86"/>
            <p:cNvSpPr/>
            <p:nvPr/>
          </p:nvSpPr>
          <p:spPr>
            <a:xfrm>
              <a:off x="1456273" y="4846539"/>
              <a:ext cx="757762" cy="462630"/>
            </a:xfrm>
            <a:prstGeom prst="rect">
              <a:avLst/>
            </a:prstGeom>
            <a:solidFill>
              <a:schemeClr val="accent3">
                <a:lumMod val="75000"/>
                <a:alpha val="80000"/>
              </a:schemeClr>
            </a:solidFill>
            <a:ln>
              <a:noFill/>
            </a:ln>
          </p:spPr>
          <p:txBody>
            <a:bodyPr wrap="square" lIns="0" rtlCol="0">
              <a:spAutoFit/>
            </a:bodyPr>
            <a:lstStyle/>
            <a:p>
              <a:pPr algn="r"/>
              <a:endParaRPr lang="en-US" sz="2400">
                <a:solidFill>
                  <a:schemeClr val="accent2">
                    <a:lumMod val="20000"/>
                    <a:lumOff val="80000"/>
                  </a:schemeClr>
                </a:solidFill>
                <a:latin typeface="Arial Narrow"/>
                <a:cs typeface="Arial Narrow"/>
              </a:endParaRPr>
            </a:p>
          </p:txBody>
        </p:sp>
        <p:sp>
          <p:nvSpPr>
            <p:cNvPr id="88" name="TextBox 87"/>
            <p:cNvSpPr txBox="1"/>
            <p:nvPr/>
          </p:nvSpPr>
          <p:spPr>
            <a:xfrm>
              <a:off x="1600207" y="4847503"/>
              <a:ext cx="571492" cy="461665"/>
            </a:xfrm>
            <a:prstGeom prst="rect">
              <a:avLst/>
            </a:prstGeom>
            <a:noFill/>
            <a:ln>
              <a:noFill/>
            </a:ln>
          </p:spPr>
          <p:txBody>
            <a:bodyPr wrap="square" lIns="0" rtlCol="0">
              <a:spAutoFit/>
            </a:bodyPr>
            <a:lstStyle>
              <a:defPPr>
                <a:defRPr lang="en-US"/>
              </a:defPPr>
              <a:lvl1pPr algn="r">
                <a:defRPr sz="2400">
                  <a:solidFill>
                    <a:schemeClr val="accent2">
                      <a:lumMod val="20000"/>
                      <a:lumOff val="80000"/>
                    </a:schemeClr>
                  </a:solidFill>
                  <a:latin typeface="Arial Narrow"/>
                  <a:cs typeface="Arial Narrow"/>
                </a:defRPr>
              </a:lvl1pPr>
            </a:lstStyle>
            <a:p>
              <a:r>
                <a:rPr lang="en-US">
                  <a:solidFill>
                    <a:srgbClr val="DAE8C1"/>
                  </a:solidFill>
                </a:rPr>
                <a:t>06</a:t>
              </a:r>
            </a:p>
          </p:txBody>
        </p:sp>
      </p:grpSp>
      <p:grpSp>
        <p:nvGrpSpPr>
          <p:cNvPr id="94" name="Group 93"/>
          <p:cNvGrpSpPr/>
          <p:nvPr/>
        </p:nvGrpSpPr>
        <p:grpSpPr>
          <a:xfrm>
            <a:off x="1447800" y="5722841"/>
            <a:ext cx="7683500" cy="464401"/>
            <a:chOff x="1439343" y="4846538"/>
            <a:chExt cx="7696200" cy="464401"/>
          </a:xfrm>
        </p:grpSpPr>
        <p:sp>
          <p:nvSpPr>
            <p:cNvPr id="95" name="Rectangle 94"/>
            <p:cNvSpPr/>
            <p:nvPr/>
          </p:nvSpPr>
          <p:spPr>
            <a:xfrm>
              <a:off x="1439343" y="4846538"/>
              <a:ext cx="7696200" cy="464400"/>
            </a:xfrm>
            <a:prstGeom prst="rect">
              <a:avLst/>
            </a:prstGeom>
            <a:solidFill>
              <a:srgbClr val="F2FFBE">
                <a:alpha val="6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6" name="TextBox 95"/>
            <p:cNvSpPr txBox="1"/>
            <p:nvPr/>
          </p:nvSpPr>
          <p:spPr>
            <a:xfrm>
              <a:off x="2235276" y="4878391"/>
              <a:ext cx="6900267" cy="338554"/>
            </a:xfrm>
            <a:prstGeom prst="rect">
              <a:avLst/>
            </a:prstGeom>
            <a:noFill/>
          </p:spPr>
          <p:txBody>
            <a:bodyPr wrap="square" lIns="0" tIns="0" rIns="108000" bIns="0" rtlCol="0" anchor="t" anchorCtr="0">
              <a:spAutoFit/>
            </a:bodyPr>
            <a:lstStyle/>
            <a:p>
              <a:pPr marL="1440000" indent="-1285200"/>
              <a:r>
                <a:rPr lang="en-US" sz="2200" dirty="0">
                  <a:solidFill>
                    <a:srgbClr val="AE8332"/>
                  </a:solidFill>
                  <a:latin typeface="Abadi MT Condensed Light"/>
                  <a:cs typeface="Abadi MT Condensed Light"/>
                </a:rPr>
                <a:t>SUPPORT SERVICES (TESTING, SCALABILITY, LOG MONITORING, …).</a:t>
              </a:r>
            </a:p>
          </p:txBody>
        </p:sp>
        <p:sp>
          <p:nvSpPr>
            <p:cNvPr id="97" name="Rectangle 96"/>
            <p:cNvSpPr/>
            <p:nvPr/>
          </p:nvSpPr>
          <p:spPr>
            <a:xfrm>
              <a:off x="1439343" y="4846539"/>
              <a:ext cx="774691" cy="464400"/>
            </a:xfrm>
            <a:prstGeom prst="rect">
              <a:avLst/>
            </a:prstGeom>
            <a:solidFill>
              <a:srgbClr val="D8CF7E">
                <a:alpha val="80000"/>
              </a:srgbClr>
            </a:solidFill>
            <a:ln>
              <a:noFill/>
            </a:ln>
          </p:spPr>
          <p:txBody>
            <a:bodyPr wrap="square" lIns="0" rtlCol="0">
              <a:spAutoFit/>
            </a:bodyPr>
            <a:lstStyle/>
            <a:p>
              <a:pPr algn="r"/>
              <a:endParaRPr lang="en-US">
                <a:solidFill>
                  <a:schemeClr val="bg2">
                    <a:lumMod val="50000"/>
                  </a:schemeClr>
                </a:solidFill>
                <a:latin typeface="Arial Narrow"/>
                <a:cs typeface="Arial Narrow"/>
              </a:endParaRPr>
            </a:p>
          </p:txBody>
        </p:sp>
        <p:sp>
          <p:nvSpPr>
            <p:cNvPr id="98" name="TextBox 97"/>
            <p:cNvSpPr txBox="1"/>
            <p:nvPr/>
          </p:nvSpPr>
          <p:spPr>
            <a:xfrm>
              <a:off x="1528244" y="4847503"/>
              <a:ext cx="643456" cy="461665"/>
            </a:xfrm>
            <a:prstGeom prst="rect">
              <a:avLst/>
            </a:prstGeom>
            <a:noFill/>
            <a:ln>
              <a:noFill/>
            </a:ln>
          </p:spPr>
          <p:txBody>
            <a:bodyPr wrap="square" lIns="0" rtlCol="0">
              <a:spAutoFit/>
            </a:bodyPr>
            <a:lstStyle>
              <a:defPPr>
                <a:defRPr lang="en-US"/>
              </a:defPPr>
              <a:lvl1pPr algn="r">
                <a:defRPr sz="6000">
                  <a:solidFill>
                    <a:schemeClr val="accent1">
                      <a:lumMod val="40000"/>
                      <a:lumOff val="60000"/>
                    </a:schemeClr>
                  </a:solidFill>
                  <a:latin typeface="Arial Narrow"/>
                  <a:cs typeface="Arial Narrow"/>
                </a:defRPr>
              </a:lvl1pPr>
            </a:lstStyle>
            <a:p>
              <a:r>
                <a:rPr lang="en-US" sz="2400">
                  <a:solidFill>
                    <a:srgbClr val="F5FFCB"/>
                  </a:solidFill>
                </a:rPr>
                <a:t>07</a:t>
              </a:r>
            </a:p>
          </p:txBody>
        </p:sp>
      </p:grpSp>
    </p:spTree>
    <p:extLst>
      <p:ext uri="{BB962C8B-B14F-4D97-AF65-F5344CB8AC3E}">
        <p14:creationId xmlns:p14="http://schemas.microsoft.com/office/powerpoint/2010/main" val="31167518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93F46CF-F35D-9048-B5C8-CC21AB4198F8}"/>
              </a:ext>
            </a:extLst>
          </p:cNvPr>
          <p:cNvSpPr>
            <a:spLocks noGrp="1"/>
          </p:cNvSpPr>
          <p:nvPr>
            <p:ph type="ctrTitle"/>
          </p:nvPr>
        </p:nvSpPr>
        <p:spPr/>
        <p:txBody>
          <a:bodyPr/>
          <a:lstStyle/>
          <a:p>
            <a:r>
              <a:rPr lang="en-US" dirty="0"/>
              <a:t>Designing SOA for the Cloud</a:t>
            </a:r>
          </a:p>
        </p:txBody>
      </p:sp>
      <p:sp>
        <p:nvSpPr>
          <p:cNvPr id="4" name="Subtitle 3">
            <a:extLst>
              <a:ext uri="{FF2B5EF4-FFF2-40B4-BE49-F238E27FC236}">
                <a16:creationId xmlns:a16="http://schemas.microsoft.com/office/drawing/2014/main" id="{37BB3DCC-5C7B-2E4F-8906-114931A9B2A7}"/>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6847428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Rectangle 52"/>
          <p:cNvSpPr/>
          <p:nvPr/>
        </p:nvSpPr>
        <p:spPr>
          <a:xfrm>
            <a:off x="0" y="1498594"/>
            <a:ext cx="9153158" cy="4961473"/>
          </a:xfrm>
          <a:prstGeom prst="rect">
            <a:avLst/>
          </a:prstGeom>
          <a:solidFill>
            <a:schemeClr val="bg1">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b="0"/>
              <a:t>Platform as a Service</a:t>
            </a:r>
          </a:p>
        </p:txBody>
      </p:sp>
      <p:sp>
        <p:nvSpPr>
          <p:cNvPr id="4" name="Date Placeholder 3"/>
          <p:cNvSpPr>
            <a:spLocks noGrp="1"/>
          </p:cNvSpPr>
          <p:nvPr>
            <p:ph type="dt" sz="half" idx="10"/>
          </p:nvPr>
        </p:nvSpPr>
        <p:spPr/>
        <p:txBody>
          <a:bodyPr/>
          <a:lstStyle/>
          <a:p>
            <a:fld id="{3D204B18-9485-D74D-B2B3-6C26E88E40BB}" type="datetime1">
              <a:rPr lang="en-AU"/>
              <a:pPr/>
              <a:t>23/3/18</a:t>
            </a:fld>
            <a:endParaRPr lang="en-US"/>
          </a:p>
        </p:txBody>
      </p:sp>
      <p:sp>
        <p:nvSpPr>
          <p:cNvPr id="5" name="Footer Placeholder 4"/>
          <p:cNvSpPr>
            <a:spLocks noGrp="1"/>
          </p:cNvSpPr>
          <p:nvPr>
            <p:ph type="ftr" sz="quarter" idx="11"/>
          </p:nvPr>
        </p:nvSpPr>
        <p:spPr/>
        <p:txBody>
          <a:bodyPr/>
          <a:lstStyle/>
          <a:p>
            <a:r>
              <a:rPr lang="en-US" dirty="0"/>
              <a:t>SIT737 Service Oriented Architecture </a:t>
            </a:r>
          </a:p>
        </p:txBody>
      </p:sp>
      <p:sp>
        <p:nvSpPr>
          <p:cNvPr id="6" name="Slide Number Placeholder 5"/>
          <p:cNvSpPr>
            <a:spLocks noGrp="1"/>
          </p:cNvSpPr>
          <p:nvPr>
            <p:ph type="sldNum" sz="quarter" idx="12"/>
          </p:nvPr>
        </p:nvSpPr>
        <p:spPr/>
        <p:txBody>
          <a:bodyPr/>
          <a:lstStyle/>
          <a:p>
            <a:fld id="{BBE0A389-EB18-824A-A5ED-72ACC9A7FB5D}" type="slidenum">
              <a:rPr lang="en-US"/>
              <a:pPr/>
              <a:t>20</a:t>
            </a:fld>
            <a:endParaRPr lang="en-US"/>
          </a:p>
        </p:txBody>
      </p:sp>
      <p:cxnSp>
        <p:nvCxnSpPr>
          <p:cNvPr id="55" name="Straight Connector 54"/>
          <p:cNvCxnSpPr/>
          <p:nvPr/>
        </p:nvCxnSpPr>
        <p:spPr>
          <a:xfrm>
            <a:off x="2209800" y="1680624"/>
            <a:ext cx="0" cy="4605876"/>
          </a:xfrm>
          <a:prstGeom prst="line">
            <a:avLst/>
          </a:prstGeom>
          <a:ln w="3175" cmpd="sng">
            <a:solidFill>
              <a:schemeClr val="tx2">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56" name="TextBox 55"/>
          <p:cNvSpPr txBox="1"/>
          <p:nvPr/>
        </p:nvSpPr>
        <p:spPr>
          <a:xfrm>
            <a:off x="50800" y="1505920"/>
            <a:ext cx="2161870" cy="707886"/>
          </a:xfrm>
          <a:prstGeom prst="rect">
            <a:avLst/>
          </a:prstGeom>
          <a:noFill/>
        </p:spPr>
        <p:txBody>
          <a:bodyPr wrap="none" rtlCol="0">
            <a:spAutoFit/>
          </a:bodyPr>
          <a:lstStyle/>
          <a:p>
            <a:r>
              <a:rPr lang="en-US" sz="4000" b="1">
                <a:solidFill>
                  <a:schemeClr val="tx2">
                    <a:lumMod val="75000"/>
                  </a:schemeClr>
                </a:solidFill>
                <a:latin typeface="Abadi MT Condensed Extra Bold"/>
                <a:cs typeface="Abadi MT Condensed Extra Bold"/>
              </a:rPr>
              <a:t>CONCEPTS</a:t>
            </a:r>
            <a:endParaRPr lang="en-US" sz="4000">
              <a:solidFill>
                <a:schemeClr val="tx2">
                  <a:lumMod val="75000"/>
                </a:schemeClr>
              </a:solidFill>
              <a:latin typeface="Abadi MT Condensed Extra Bold"/>
              <a:cs typeface="Abadi MT Condensed Extra Bold"/>
            </a:endParaRPr>
          </a:p>
        </p:txBody>
      </p:sp>
      <p:sp>
        <p:nvSpPr>
          <p:cNvPr id="58" name="TextBox 57"/>
          <p:cNvSpPr txBox="1"/>
          <p:nvPr/>
        </p:nvSpPr>
        <p:spPr>
          <a:xfrm>
            <a:off x="2294464" y="1553624"/>
            <a:ext cx="6769100" cy="3339376"/>
          </a:xfrm>
          <a:prstGeom prst="rect">
            <a:avLst/>
          </a:prstGeom>
          <a:noFill/>
        </p:spPr>
        <p:txBody>
          <a:bodyPr wrap="square" rtlCol="0">
            <a:spAutoFit/>
          </a:bodyPr>
          <a:lstStyle/>
          <a:p>
            <a:r>
              <a:rPr lang="en-US" sz="3000">
                <a:latin typeface="Abadi MT Condensed Light"/>
                <a:cs typeface="Abadi MT Condensed Light"/>
              </a:rPr>
              <a:t>Programming models for development</a:t>
            </a:r>
          </a:p>
          <a:p>
            <a:pPr>
              <a:spcBef>
                <a:spcPts val="600"/>
              </a:spcBef>
            </a:pPr>
            <a:r>
              <a:rPr lang="en-US" sz="2300" i="1">
                <a:solidFill>
                  <a:schemeClr val="tx1">
                    <a:lumMod val="65000"/>
                    <a:lumOff val="35000"/>
                  </a:schemeClr>
                </a:solidFill>
                <a:latin typeface="Abadi MT Condensed Light"/>
                <a:cs typeface="Abadi MT Condensed Light"/>
              </a:rPr>
              <a:t>In the PaaS space, the web application and services are the two predominant scenarios. </a:t>
            </a:r>
          </a:p>
          <a:p>
            <a:pPr>
              <a:spcBef>
                <a:spcPts val="600"/>
              </a:spcBef>
            </a:pPr>
            <a:r>
              <a:rPr lang="en-US" sz="2300" i="1">
                <a:solidFill>
                  <a:schemeClr val="tx1">
                    <a:lumMod val="65000"/>
                    <a:lumOff val="35000"/>
                  </a:schemeClr>
                </a:solidFill>
                <a:latin typeface="Abadi MT Condensed Light"/>
                <a:cs typeface="Abadi MT Condensed Light"/>
              </a:rPr>
              <a:t>Different languages and stacks are made available to onboard prospective customers. Each of these options may come by enforcing a specific approach to application development.</a:t>
            </a:r>
          </a:p>
          <a:p>
            <a:pPr>
              <a:spcBef>
                <a:spcPts val="600"/>
              </a:spcBef>
            </a:pPr>
            <a:r>
              <a:rPr lang="en-US" sz="2300" i="1">
                <a:solidFill>
                  <a:schemeClr val="tx1">
                    <a:lumMod val="65000"/>
                    <a:lumOff val="35000"/>
                  </a:schemeClr>
                </a:solidFill>
                <a:latin typeface="Abadi MT Condensed Light"/>
                <a:cs typeface="Abadi MT Condensed Light"/>
              </a:rPr>
              <a:t>Implications:</a:t>
            </a:r>
          </a:p>
          <a:p>
            <a:pPr algn="r">
              <a:spcBef>
                <a:spcPts val="600"/>
              </a:spcBef>
            </a:pPr>
            <a:endParaRPr lang="en-US" sz="2300" i="1">
              <a:solidFill>
                <a:schemeClr val="tx1">
                  <a:lumMod val="65000"/>
                  <a:lumOff val="35000"/>
                </a:schemeClr>
              </a:solidFill>
              <a:latin typeface="Abadi MT Condensed Light"/>
              <a:cs typeface="Abadi MT Condensed Light"/>
            </a:endParaRPr>
          </a:p>
        </p:txBody>
      </p:sp>
      <p:grpSp>
        <p:nvGrpSpPr>
          <p:cNvPr id="13" name="Group 12"/>
          <p:cNvGrpSpPr/>
          <p:nvPr/>
        </p:nvGrpSpPr>
        <p:grpSpPr>
          <a:xfrm>
            <a:off x="1176879" y="4553146"/>
            <a:ext cx="7976279" cy="611595"/>
            <a:chOff x="889001" y="2388213"/>
            <a:chExt cx="7976279" cy="611595"/>
          </a:xfrm>
        </p:grpSpPr>
        <p:grpSp>
          <p:nvGrpSpPr>
            <p:cNvPr id="14" name="Group 13"/>
            <p:cNvGrpSpPr/>
            <p:nvPr/>
          </p:nvGrpSpPr>
          <p:grpSpPr>
            <a:xfrm>
              <a:off x="1006232" y="2395087"/>
              <a:ext cx="7859048" cy="604721"/>
              <a:chOff x="1006232" y="2570929"/>
              <a:chExt cx="7859048" cy="604721"/>
            </a:xfrm>
          </p:grpSpPr>
          <p:sp>
            <p:nvSpPr>
              <p:cNvPr id="17" name="Rectangle 16"/>
              <p:cNvSpPr/>
              <p:nvPr/>
            </p:nvSpPr>
            <p:spPr>
              <a:xfrm>
                <a:off x="1006232" y="2570929"/>
                <a:ext cx="7859048" cy="604721"/>
              </a:xfrm>
              <a:prstGeom prst="rect">
                <a:avLst/>
              </a:prstGeom>
              <a:solidFill>
                <a:schemeClr val="accent6">
                  <a:lumMod val="20000"/>
                  <a:lumOff val="8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TextBox 17"/>
              <p:cNvSpPr txBox="1"/>
              <p:nvPr/>
            </p:nvSpPr>
            <p:spPr>
              <a:xfrm>
                <a:off x="1954846" y="2670114"/>
                <a:ext cx="6901276" cy="369332"/>
              </a:xfrm>
              <a:prstGeom prst="rect">
                <a:avLst/>
              </a:prstGeom>
              <a:noFill/>
            </p:spPr>
            <p:txBody>
              <a:bodyPr wrap="square" lIns="0" tIns="0" rIns="108000" bIns="0" rtlCol="0" anchor="t" anchorCtr="0">
                <a:spAutoFit/>
              </a:bodyPr>
              <a:lstStyle/>
              <a:p>
                <a:pPr marL="180000"/>
                <a:r>
                  <a:rPr lang="en-US" sz="2400" dirty="0">
                    <a:solidFill>
                      <a:srgbClr val="B27979"/>
                    </a:solidFill>
                    <a:latin typeface="Abadi MT Condensed Light"/>
                    <a:cs typeface="Abadi MT Condensed Light"/>
                  </a:rPr>
                  <a:t>COMPLIANCE TO THE SUPPORTED “FRAMEWORK”</a:t>
                </a:r>
              </a:p>
            </p:txBody>
          </p:sp>
        </p:grpSp>
        <p:sp>
          <p:nvSpPr>
            <p:cNvPr id="15" name="Rectangle 14"/>
            <p:cNvSpPr/>
            <p:nvPr/>
          </p:nvSpPr>
          <p:spPr>
            <a:xfrm>
              <a:off x="889001" y="2388213"/>
              <a:ext cx="1035538" cy="611595"/>
            </a:xfrm>
            <a:prstGeom prst="rect">
              <a:avLst/>
            </a:prstGeom>
            <a:solidFill>
              <a:schemeClr val="accent6">
                <a:lumMod val="5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TextBox 15"/>
            <p:cNvSpPr txBox="1"/>
            <p:nvPr/>
          </p:nvSpPr>
          <p:spPr>
            <a:xfrm>
              <a:off x="1006231" y="2401605"/>
              <a:ext cx="922389" cy="523220"/>
            </a:xfrm>
            <a:prstGeom prst="rect">
              <a:avLst/>
            </a:prstGeom>
            <a:noFill/>
            <a:ln>
              <a:noFill/>
            </a:ln>
          </p:spPr>
          <p:txBody>
            <a:bodyPr wrap="square" lIns="0" rtlCol="0">
              <a:spAutoFit/>
            </a:bodyPr>
            <a:lstStyle>
              <a:defPPr>
                <a:defRPr lang="en-US"/>
              </a:defPPr>
              <a:lvl1pPr algn="r">
                <a:defRPr sz="6000">
                  <a:solidFill>
                    <a:schemeClr val="accent6">
                      <a:lumMod val="20000"/>
                      <a:lumOff val="80000"/>
                    </a:schemeClr>
                  </a:solidFill>
                  <a:latin typeface="Arial Narrow"/>
                  <a:cs typeface="Arial Narrow"/>
                </a:defRPr>
              </a:lvl1pPr>
            </a:lstStyle>
            <a:p>
              <a:r>
                <a:rPr lang="en-US" sz="2800"/>
                <a:t>01</a:t>
              </a:r>
            </a:p>
          </p:txBody>
        </p:sp>
      </p:grpSp>
      <p:grpSp>
        <p:nvGrpSpPr>
          <p:cNvPr id="20" name="Group 19"/>
          <p:cNvGrpSpPr/>
          <p:nvPr/>
        </p:nvGrpSpPr>
        <p:grpSpPr>
          <a:xfrm>
            <a:off x="1176879" y="5227907"/>
            <a:ext cx="7976278" cy="614136"/>
            <a:chOff x="889001" y="3858872"/>
            <a:chExt cx="7976278" cy="614136"/>
          </a:xfrm>
        </p:grpSpPr>
        <p:grpSp>
          <p:nvGrpSpPr>
            <p:cNvPr id="24" name="Group 23"/>
            <p:cNvGrpSpPr/>
            <p:nvPr/>
          </p:nvGrpSpPr>
          <p:grpSpPr>
            <a:xfrm>
              <a:off x="1006233" y="3858872"/>
              <a:ext cx="7859046" cy="614136"/>
              <a:chOff x="1782877" y="3053241"/>
              <a:chExt cx="7365996" cy="988260"/>
            </a:xfrm>
          </p:grpSpPr>
          <p:sp>
            <p:nvSpPr>
              <p:cNvPr id="26" name="Rectangle 25"/>
              <p:cNvSpPr/>
              <p:nvPr/>
            </p:nvSpPr>
            <p:spPr>
              <a:xfrm>
                <a:off x="1782877" y="3053241"/>
                <a:ext cx="7365996" cy="988260"/>
              </a:xfrm>
              <a:prstGeom prst="rect">
                <a:avLst/>
              </a:prstGeom>
              <a:solidFill>
                <a:schemeClr val="accent5">
                  <a:lumMod val="40000"/>
                  <a:lumOff val="6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TextBox 26"/>
              <p:cNvSpPr txBox="1"/>
              <p:nvPr/>
            </p:nvSpPr>
            <p:spPr>
              <a:xfrm>
                <a:off x="2645405" y="3181781"/>
                <a:ext cx="6375863" cy="594324"/>
              </a:xfrm>
              <a:prstGeom prst="rect">
                <a:avLst/>
              </a:prstGeom>
              <a:noFill/>
            </p:spPr>
            <p:txBody>
              <a:bodyPr wrap="square" lIns="0" tIns="0" rIns="108000" bIns="0" rtlCol="0" anchor="t" anchorCtr="0">
                <a:spAutoFit/>
              </a:bodyPr>
              <a:lstStyle/>
              <a:p>
                <a:pPr marL="180000"/>
                <a:r>
                  <a:rPr lang="en-US" sz="2400" dirty="0">
                    <a:solidFill>
                      <a:schemeClr val="accent5">
                        <a:lumMod val="75000"/>
                      </a:schemeClr>
                    </a:solidFill>
                    <a:latin typeface="Abadi MT Condensed Light"/>
                    <a:cs typeface="Abadi MT Condensed Light"/>
                  </a:rPr>
                  <a:t>STANDARDISATION OF APPLICATION DEVELOPMENT</a:t>
                </a:r>
                <a:endParaRPr lang="en-US" sz="2000" dirty="0">
                  <a:solidFill>
                    <a:schemeClr val="accent5">
                      <a:lumMod val="75000"/>
                    </a:schemeClr>
                  </a:solidFill>
                  <a:latin typeface="Abadi MT Condensed Light"/>
                  <a:cs typeface="Abadi MT Condensed Light"/>
                </a:endParaRPr>
              </a:p>
            </p:txBody>
          </p:sp>
        </p:grpSp>
        <p:sp>
          <p:nvSpPr>
            <p:cNvPr id="22" name="Rectangle 21"/>
            <p:cNvSpPr/>
            <p:nvPr/>
          </p:nvSpPr>
          <p:spPr>
            <a:xfrm>
              <a:off x="889001" y="3858872"/>
              <a:ext cx="1035537" cy="614136"/>
            </a:xfrm>
            <a:prstGeom prst="rect">
              <a:avLst/>
            </a:prstGeom>
            <a:solidFill>
              <a:schemeClr val="accent5">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TextBox 22"/>
            <p:cNvSpPr txBox="1"/>
            <p:nvPr/>
          </p:nvSpPr>
          <p:spPr>
            <a:xfrm>
              <a:off x="969336" y="3868635"/>
              <a:ext cx="922389" cy="523220"/>
            </a:xfrm>
            <a:prstGeom prst="rect">
              <a:avLst/>
            </a:prstGeom>
            <a:noFill/>
            <a:ln>
              <a:noFill/>
            </a:ln>
          </p:spPr>
          <p:txBody>
            <a:bodyPr wrap="square" lIns="0" rtlCol="0">
              <a:spAutoFit/>
            </a:bodyPr>
            <a:lstStyle/>
            <a:p>
              <a:pPr algn="r"/>
              <a:r>
                <a:rPr lang="en-US" sz="2800">
                  <a:solidFill>
                    <a:schemeClr val="accent5">
                      <a:lumMod val="40000"/>
                      <a:lumOff val="60000"/>
                    </a:schemeClr>
                  </a:solidFill>
                  <a:latin typeface="Arial Narrow"/>
                  <a:cs typeface="Arial Narrow"/>
                </a:rPr>
                <a:t>02</a:t>
              </a:r>
            </a:p>
          </p:txBody>
        </p:sp>
      </p:grpSp>
    </p:spTree>
    <p:extLst>
      <p:ext uri="{BB962C8B-B14F-4D97-AF65-F5344CB8AC3E}">
        <p14:creationId xmlns:p14="http://schemas.microsoft.com/office/powerpoint/2010/main" val="388433058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Rectangle 52"/>
          <p:cNvSpPr/>
          <p:nvPr/>
        </p:nvSpPr>
        <p:spPr>
          <a:xfrm>
            <a:off x="0" y="1498594"/>
            <a:ext cx="9153158" cy="4961473"/>
          </a:xfrm>
          <a:prstGeom prst="rect">
            <a:avLst/>
          </a:prstGeom>
          <a:solidFill>
            <a:schemeClr val="bg1">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b="0"/>
              <a:t>Platform as a Service</a:t>
            </a:r>
          </a:p>
        </p:txBody>
      </p:sp>
      <p:sp>
        <p:nvSpPr>
          <p:cNvPr id="4" name="Date Placeholder 3"/>
          <p:cNvSpPr>
            <a:spLocks noGrp="1"/>
          </p:cNvSpPr>
          <p:nvPr>
            <p:ph type="dt" sz="half" idx="10"/>
          </p:nvPr>
        </p:nvSpPr>
        <p:spPr/>
        <p:txBody>
          <a:bodyPr/>
          <a:lstStyle/>
          <a:p>
            <a:fld id="{3D204B18-9485-D74D-B2B3-6C26E88E40BB}" type="datetime1">
              <a:rPr lang="en-AU"/>
              <a:pPr/>
              <a:t>23/3/18</a:t>
            </a:fld>
            <a:endParaRPr lang="en-US"/>
          </a:p>
        </p:txBody>
      </p:sp>
      <p:sp>
        <p:nvSpPr>
          <p:cNvPr id="5" name="Footer Placeholder 4"/>
          <p:cNvSpPr>
            <a:spLocks noGrp="1"/>
          </p:cNvSpPr>
          <p:nvPr>
            <p:ph type="ftr" sz="quarter" idx="11"/>
          </p:nvPr>
        </p:nvSpPr>
        <p:spPr/>
        <p:txBody>
          <a:bodyPr/>
          <a:lstStyle/>
          <a:p>
            <a:r>
              <a:rPr lang="en-US" dirty="0"/>
              <a:t>SIT737 Service Oriented Architecture </a:t>
            </a:r>
          </a:p>
        </p:txBody>
      </p:sp>
      <p:sp>
        <p:nvSpPr>
          <p:cNvPr id="6" name="Slide Number Placeholder 5"/>
          <p:cNvSpPr>
            <a:spLocks noGrp="1"/>
          </p:cNvSpPr>
          <p:nvPr>
            <p:ph type="sldNum" sz="quarter" idx="12"/>
          </p:nvPr>
        </p:nvSpPr>
        <p:spPr/>
        <p:txBody>
          <a:bodyPr/>
          <a:lstStyle/>
          <a:p>
            <a:fld id="{BBE0A389-EB18-824A-A5ED-72ACC9A7FB5D}" type="slidenum">
              <a:rPr lang="en-US"/>
              <a:pPr/>
              <a:t>21</a:t>
            </a:fld>
            <a:endParaRPr lang="en-US"/>
          </a:p>
        </p:txBody>
      </p:sp>
      <p:cxnSp>
        <p:nvCxnSpPr>
          <p:cNvPr id="55" name="Straight Connector 54"/>
          <p:cNvCxnSpPr/>
          <p:nvPr/>
        </p:nvCxnSpPr>
        <p:spPr>
          <a:xfrm>
            <a:off x="2209800" y="1680624"/>
            <a:ext cx="0" cy="4605876"/>
          </a:xfrm>
          <a:prstGeom prst="line">
            <a:avLst/>
          </a:prstGeom>
          <a:ln w="3175" cmpd="sng">
            <a:solidFill>
              <a:schemeClr val="tx2">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56" name="TextBox 55"/>
          <p:cNvSpPr txBox="1"/>
          <p:nvPr/>
        </p:nvSpPr>
        <p:spPr>
          <a:xfrm>
            <a:off x="50800" y="1505920"/>
            <a:ext cx="2161870" cy="707886"/>
          </a:xfrm>
          <a:prstGeom prst="rect">
            <a:avLst/>
          </a:prstGeom>
          <a:noFill/>
        </p:spPr>
        <p:txBody>
          <a:bodyPr wrap="none" rtlCol="0">
            <a:spAutoFit/>
          </a:bodyPr>
          <a:lstStyle/>
          <a:p>
            <a:r>
              <a:rPr lang="en-US" sz="4000" b="1">
                <a:solidFill>
                  <a:schemeClr val="tx2">
                    <a:lumMod val="75000"/>
                  </a:schemeClr>
                </a:solidFill>
                <a:latin typeface="Abadi MT Condensed Extra Bold"/>
                <a:cs typeface="Abadi MT Condensed Extra Bold"/>
              </a:rPr>
              <a:t>CONCEPTS</a:t>
            </a:r>
            <a:endParaRPr lang="en-US" sz="4000">
              <a:solidFill>
                <a:schemeClr val="tx2">
                  <a:lumMod val="75000"/>
                </a:schemeClr>
              </a:solidFill>
              <a:latin typeface="Abadi MT Condensed Extra Bold"/>
              <a:cs typeface="Abadi MT Condensed Extra Bold"/>
            </a:endParaRPr>
          </a:p>
        </p:txBody>
      </p:sp>
      <p:sp>
        <p:nvSpPr>
          <p:cNvPr id="58" name="TextBox 57"/>
          <p:cNvSpPr txBox="1"/>
          <p:nvPr/>
        </p:nvSpPr>
        <p:spPr>
          <a:xfrm>
            <a:off x="2294464" y="1553624"/>
            <a:ext cx="6769100" cy="4632038"/>
          </a:xfrm>
          <a:prstGeom prst="rect">
            <a:avLst/>
          </a:prstGeom>
          <a:noFill/>
        </p:spPr>
        <p:txBody>
          <a:bodyPr wrap="square" rtlCol="0">
            <a:spAutoFit/>
          </a:bodyPr>
          <a:lstStyle/>
          <a:p>
            <a:r>
              <a:rPr lang="en-US" sz="3000">
                <a:latin typeface="Abadi MT Condensed Light"/>
                <a:cs typeface="Abadi MT Condensed Light"/>
              </a:rPr>
              <a:t>Programming models for development</a:t>
            </a:r>
          </a:p>
          <a:p>
            <a:pPr>
              <a:spcBef>
                <a:spcPts val="600"/>
              </a:spcBef>
            </a:pPr>
            <a:r>
              <a:rPr lang="en-US" sz="2300" i="1">
                <a:solidFill>
                  <a:schemeClr val="tx1">
                    <a:lumMod val="65000"/>
                    <a:lumOff val="35000"/>
                  </a:schemeClr>
                </a:solidFill>
                <a:latin typeface="Abadi MT Condensed Light"/>
                <a:cs typeface="Abadi MT Condensed Light"/>
              </a:rPr>
              <a:t>Here are some examples of what type of languages and frameworks could be made available:</a:t>
            </a:r>
          </a:p>
          <a:p>
            <a:pPr>
              <a:spcBef>
                <a:spcPts val="600"/>
              </a:spcBef>
            </a:pPr>
            <a:endParaRPr lang="en-US" sz="2300" i="1">
              <a:solidFill>
                <a:schemeClr val="tx1">
                  <a:lumMod val="65000"/>
                  <a:lumOff val="35000"/>
                </a:schemeClr>
              </a:solidFill>
              <a:latin typeface="Abadi MT Condensed Light"/>
              <a:cs typeface="Abadi MT Condensed Light"/>
            </a:endParaRPr>
          </a:p>
          <a:p>
            <a:pPr>
              <a:spcBef>
                <a:spcPts val="600"/>
              </a:spcBef>
            </a:pPr>
            <a:endParaRPr lang="en-US" sz="2300" i="1">
              <a:solidFill>
                <a:schemeClr val="tx1">
                  <a:lumMod val="65000"/>
                  <a:lumOff val="35000"/>
                </a:schemeClr>
              </a:solidFill>
              <a:latin typeface="Abadi MT Condensed Light"/>
              <a:cs typeface="Abadi MT Condensed Light"/>
            </a:endParaRPr>
          </a:p>
          <a:p>
            <a:pPr>
              <a:spcBef>
                <a:spcPts val="600"/>
              </a:spcBef>
            </a:pPr>
            <a:endParaRPr lang="en-US" sz="2300" i="1">
              <a:solidFill>
                <a:schemeClr val="tx1">
                  <a:lumMod val="65000"/>
                  <a:lumOff val="35000"/>
                </a:schemeClr>
              </a:solidFill>
              <a:latin typeface="Abadi MT Condensed Light"/>
              <a:cs typeface="Abadi MT Condensed Light"/>
            </a:endParaRPr>
          </a:p>
          <a:p>
            <a:pPr>
              <a:spcBef>
                <a:spcPts val="600"/>
              </a:spcBef>
            </a:pPr>
            <a:endParaRPr lang="en-US" sz="2300" i="1">
              <a:solidFill>
                <a:schemeClr val="tx1">
                  <a:lumMod val="65000"/>
                  <a:lumOff val="35000"/>
                </a:schemeClr>
              </a:solidFill>
              <a:latin typeface="Abadi MT Condensed Light"/>
              <a:cs typeface="Abadi MT Condensed Light"/>
            </a:endParaRPr>
          </a:p>
          <a:p>
            <a:pPr>
              <a:spcBef>
                <a:spcPts val="600"/>
              </a:spcBef>
            </a:pPr>
            <a:r>
              <a:rPr lang="en-US" sz="2300" i="1">
                <a:solidFill>
                  <a:schemeClr val="tx1">
                    <a:lumMod val="65000"/>
                    <a:lumOff val="35000"/>
                  </a:schemeClr>
                </a:solidFill>
                <a:latin typeface="Abadi MT Condensed Light"/>
                <a:cs typeface="Abadi MT Condensed Light"/>
              </a:rPr>
              <a:t>As shown it is not only about a specific programming language, but also about which (web) framework is packaged with the runtime for that language.</a:t>
            </a:r>
          </a:p>
          <a:p>
            <a:pPr>
              <a:spcBef>
                <a:spcPts val="600"/>
              </a:spcBef>
            </a:pPr>
            <a:r>
              <a:rPr lang="en-US" sz="2300" i="1">
                <a:solidFill>
                  <a:schemeClr val="tx1">
                    <a:lumMod val="65000"/>
                    <a:lumOff val="35000"/>
                  </a:schemeClr>
                </a:solidFill>
                <a:latin typeface="Abadi MT Condensed Light"/>
                <a:cs typeface="Abadi MT Condensed Light"/>
              </a:rPr>
              <a:t>A choice of a framework both increases and reduces portability.</a:t>
            </a:r>
          </a:p>
        </p:txBody>
      </p:sp>
      <p:grpSp>
        <p:nvGrpSpPr>
          <p:cNvPr id="13" name="Group 12"/>
          <p:cNvGrpSpPr/>
          <p:nvPr/>
        </p:nvGrpSpPr>
        <p:grpSpPr>
          <a:xfrm>
            <a:off x="552450" y="3105346"/>
            <a:ext cx="8600708" cy="611595"/>
            <a:chOff x="264572" y="2388213"/>
            <a:chExt cx="8600708" cy="611595"/>
          </a:xfrm>
        </p:grpSpPr>
        <p:grpSp>
          <p:nvGrpSpPr>
            <p:cNvPr id="14" name="Group 13"/>
            <p:cNvGrpSpPr/>
            <p:nvPr/>
          </p:nvGrpSpPr>
          <p:grpSpPr>
            <a:xfrm>
              <a:off x="1006232" y="2395087"/>
              <a:ext cx="7859048" cy="604721"/>
              <a:chOff x="1006232" y="2570929"/>
              <a:chExt cx="7859048" cy="604721"/>
            </a:xfrm>
          </p:grpSpPr>
          <p:sp>
            <p:nvSpPr>
              <p:cNvPr id="17" name="Rectangle 16"/>
              <p:cNvSpPr/>
              <p:nvPr/>
            </p:nvSpPr>
            <p:spPr>
              <a:xfrm>
                <a:off x="1006232" y="2570929"/>
                <a:ext cx="7859048" cy="604721"/>
              </a:xfrm>
              <a:prstGeom prst="rect">
                <a:avLst/>
              </a:prstGeom>
              <a:solidFill>
                <a:schemeClr val="accent6">
                  <a:lumMod val="20000"/>
                  <a:lumOff val="8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TextBox 17"/>
              <p:cNvSpPr txBox="1"/>
              <p:nvPr/>
            </p:nvSpPr>
            <p:spPr>
              <a:xfrm>
                <a:off x="1954846" y="2670114"/>
                <a:ext cx="6901276" cy="369332"/>
              </a:xfrm>
              <a:prstGeom prst="rect">
                <a:avLst/>
              </a:prstGeom>
              <a:noFill/>
            </p:spPr>
            <p:txBody>
              <a:bodyPr wrap="square" lIns="0" tIns="0" rIns="108000" bIns="0" rtlCol="0" anchor="t" anchorCtr="0">
                <a:spAutoFit/>
              </a:bodyPr>
              <a:lstStyle/>
              <a:p>
                <a:pPr marL="180000"/>
                <a:r>
                  <a:rPr lang="en-US" sz="2400" dirty="0">
                    <a:solidFill>
                      <a:srgbClr val="B27979"/>
                    </a:solidFill>
                    <a:latin typeface="Abadi MT Condensed Light"/>
                    <a:cs typeface="Abadi MT Condensed Light"/>
                  </a:rPr>
                  <a:t>RAILS vs. SINATRA</a:t>
                </a:r>
              </a:p>
            </p:txBody>
          </p:sp>
        </p:grpSp>
        <p:sp>
          <p:nvSpPr>
            <p:cNvPr id="15" name="Rectangle 14"/>
            <p:cNvSpPr/>
            <p:nvPr/>
          </p:nvSpPr>
          <p:spPr>
            <a:xfrm>
              <a:off x="264572" y="2388213"/>
              <a:ext cx="1659967" cy="611595"/>
            </a:xfrm>
            <a:prstGeom prst="rect">
              <a:avLst/>
            </a:prstGeom>
            <a:solidFill>
              <a:schemeClr val="accent6">
                <a:lumMod val="5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TextBox 15"/>
            <p:cNvSpPr txBox="1"/>
            <p:nvPr/>
          </p:nvSpPr>
          <p:spPr>
            <a:xfrm>
              <a:off x="1006231" y="2401605"/>
              <a:ext cx="922389" cy="523220"/>
            </a:xfrm>
            <a:prstGeom prst="rect">
              <a:avLst/>
            </a:prstGeom>
            <a:noFill/>
            <a:ln>
              <a:noFill/>
            </a:ln>
          </p:spPr>
          <p:txBody>
            <a:bodyPr wrap="square" lIns="0" rtlCol="0">
              <a:spAutoFit/>
            </a:bodyPr>
            <a:lstStyle>
              <a:defPPr>
                <a:defRPr lang="en-US"/>
              </a:defPPr>
              <a:lvl1pPr algn="r">
                <a:defRPr sz="6000">
                  <a:solidFill>
                    <a:schemeClr val="accent6">
                      <a:lumMod val="20000"/>
                      <a:lumOff val="80000"/>
                    </a:schemeClr>
                  </a:solidFill>
                  <a:latin typeface="Arial Narrow"/>
                  <a:cs typeface="Arial Narrow"/>
                </a:defRPr>
              </a:lvl1pPr>
            </a:lstStyle>
            <a:p>
              <a:r>
                <a:rPr lang="en-US" sz="2800"/>
                <a:t>RUBY</a:t>
              </a:r>
            </a:p>
          </p:txBody>
        </p:sp>
      </p:grpSp>
      <p:grpSp>
        <p:nvGrpSpPr>
          <p:cNvPr id="20" name="Group 19"/>
          <p:cNvGrpSpPr/>
          <p:nvPr/>
        </p:nvGrpSpPr>
        <p:grpSpPr>
          <a:xfrm>
            <a:off x="552450" y="3843607"/>
            <a:ext cx="8600707" cy="614136"/>
            <a:chOff x="264572" y="3858872"/>
            <a:chExt cx="8600707" cy="614136"/>
          </a:xfrm>
        </p:grpSpPr>
        <p:grpSp>
          <p:nvGrpSpPr>
            <p:cNvPr id="24" name="Group 23"/>
            <p:cNvGrpSpPr/>
            <p:nvPr/>
          </p:nvGrpSpPr>
          <p:grpSpPr>
            <a:xfrm>
              <a:off x="1006233" y="3858872"/>
              <a:ext cx="7859046" cy="614136"/>
              <a:chOff x="1782877" y="3053241"/>
              <a:chExt cx="7365996" cy="988260"/>
            </a:xfrm>
          </p:grpSpPr>
          <p:sp>
            <p:nvSpPr>
              <p:cNvPr id="26" name="Rectangle 25"/>
              <p:cNvSpPr/>
              <p:nvPr/>
            </p:nvSpPr>
            <p:spPr>
              <a:xfrm>
                <a:off x="1782877" y="3053241"/>
                <a:ext cx="7365996" cy="988260"/>
              </a:xfrm>
              <a:prstGeom prst="rect">
                <a:avLst/>
              </a:prstGeom>
              <a:solidFill>
                <a:schemeClr val="accent5">
                  <a:lumMod val="40000"/>
                  <a:lumOff val="6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TextBox 26"/>
              <p:cNvSpPr txBox="1"/>
              <p:nvPr/>
            </p:nvSpPr>
            <p:spPr>
              <a:xfrm>
                <a:off x="2645405" y="3181781"/>
                <a:ext cx="6375863" cy="594324"/>
              </a:xfrm>
              <a:prstGeom prst="rect">
                <a:avLst/>
              </a:prstGeom>
              <a:noFill/>
            </p:spPr>
            <p:txBody>
              <a:bodyPr wrap="square" lIns="0" tIns="0" rIns="108000" bIns="0" rtlCol="0" anchor="t" anchorCtr="0">
                <a:spAutoFit/>
              </a:bodyPr>
              <a:lstStyle/>
              <a:p>
                <a:pPr marL="180000"/>
                <a:r>
                  <a:rPr lang="en-US" sz="2400" dirty="0">
                    <a:solidFill>
                      <a:schemeClr val="accent5">
                        <a:lumMod val="75000"/>
                      </a:schemeClr>
                    </a:solidFill>
                    <a:latin typeface="Abadi MT Condensed Light"/>
                    <a:cs typeface="Abadi MT Condensed Light"/>
                  </a:rPr>
                  <a:t>DJANGO vs. FLASK vs. PYRAMID</a:t>
                </a:r>
                <a:endParaRPr lang="en-US" sz="2000" dirty="0">
                  <a:solidFill>
                    <a:schemeClr val="accent5">
                      <a:lumMod val="75000"/>
                    </a:schemeClr>
                  </a:solidFill>
                  <a:latin typeface="Abadi MT Condensed Light"/>
                  <a:cs typeface="Abadi MT Condensed Light"/>
                </a:endParaRPr>
              </a:p>
            </p:txBody>
          </p:sp>
        </p:grpSp>
        <p:sp>
          <p:nvSpPr>
            <p:cNvPr id="22" name="Rectangle 21"/>
            <p:cNvSpPr/>
            <p:nvPr/>
          </p:nvSpPr>
          <p:spPr>
            <a:xfrm>
              <a:off x="264572" y="3858872"/>
              <a:ext cx="1659967" cy="614136"/>
            </a:xfrm>
            <a:prstGeom prst="rect">
              <a:avLst/>
            </a:prstGeom>
            <a:solidFill>
              <a:schemeClr val="accent5">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TextBox 22"/>
            <p:cNvSpPr txBox="1"/>
            <p:nvPr/>
          </p:nvSpPr>
          <p:spPr>
            <a:xfrm>
              <a:off x="524922" y="3868635"/>
              <a:ext cx="1366803" cy="523220"/>
            </a:xfrm>
            <a:prstGeom prst="rect">
              <a:avLst/>
            </a:prstGeom>
            <a:noFill/>
            <a:ln>
              <a:noFill/>
            </a:ln>
          </p:spPr>
          <p:txBody>
            <a:bodyPr wrap="square" lIns="0" rtlCol="0">
              <a:spAutoFit/>
            </a:bodyPr>
            <a:lstStyle/>
            <a:p>
              <a:pPr algn="r"/>
              <a:r>
                <a:rPr lang="en-US" sz="2800">
                  <a:solidFill>
                    <a:schemeClr val="accent5">
                      <a:lumMod val="40000"/>
                      <a:lumOff val="60000"/>
                    </a:schemeClr>
                  </a:solidFill>
                  <a:latin typeface="Arial Narrow"/>
                  <a:cs typeface="Arial Narrow"/>
                </a:rPr>
                <a:t>PYTHON</a:t>
              </a:r>
            </a:p>
          </p:txBody>
        </p:sp>
      </p:grpSp>
    </p:spTree>
    <p:extLst>
      <p:ext uri="{BB962C8B-B14F-4D97-AF65-F5344CB8AC3E}">
        <p14:creationId xmlns:p14="http://schemas.microsoft.com/office/powerpoint/2010/main" val="321567633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Rectangle 52"/>
          <p:cNvSpPr/>
          <p:nvPr/>
        </p:nvSpPr>
        <p:spPr>
          <a:xfrm>
            <a:off x="0" y="1498594"/>
            <a:ext cx="9153158" cy="4961473"/>
          </a:xfrm>
          <a:prstGeom prst="rect">
            <a:avLst/>
          </a:prstGeom>
          <a:solidFill>
            <a:schemeClr val="bg1">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b="0"/>
              <a:t>Platform as a Service</a:t>
            </a:r>
          </a:p>
        </p:txBody>
      </p:sp>
      <p:sp>
        <p:nvSpPr>
          <p:cNvPr id="4" name="Date Placeholder 3"/>
          <p:cNvSpPr>
            <a:spLocks noGrp="1"/>
          </p:cNvSpPr>
          <p:nvPr>
            <p:ph type="dt" sz="half" idx="10"/>
          </p:nvPr>
        </p:nvSpPr>
        <p:spPr/>
        <p:txBody>
          <a:bodyPr/>
          <a:lstStyle/>
          <a:p>
            <a:fld id="{3D204B18-9485-D74D-B2B3-6C26E88E40BB}" type="datetime1">
              <a:rPr lang="en-AU"/>
              <a:pPr/>
              <a:t>23/3/18</a:t>
            </a:fld>
            <a:endParaRPr lang="en-US"/>
          </a:p>
        </p:txBody>
      </p:sp>
      <p:sp>
        <p:nvSpPr>
          <p:cNvPr id="5" name="Footer Placeholder 4"/>
          <p:cNvSpPr>
            <a:spLocks noGrp="1"/>
          </p:cNvSpPr>
          <p:nvPr>
            <p:ph type="ftr" sz="quarter" idx="11"/>
          </p:nvPr>
        </p:nvSpPr>
        <p:spPr/>
        <p:txBody>
          <a:bodyPr/>
          <a:lstStyle/>
          <a:p>
            <a:r>
              <a:rPr lang="en-US" dirty="0"/>
              <a:t>SIT737 Service Oriented Architecture </a:t>
            </a:r>
          </a:p>
        </p:txBody>
      </p:sp>
      <p:sp>
        <p:nvSpPr>
          <p:cNvPr id="6" name="Slide Number Placeholder 5"/>
          <p:cNvSpPr>
            <a:spLocks noGrp="1"/>
          </p:cNvSpPr>
          <p:nvPr>
            <p:ph type="sldNum" sz="quarter" idx="12"/>
          </p:nvPr>
        </p:nvSpPr>
        <p:spPr/>
        <p:txBody>
          <a:bodyPr/>
          <a:lstStyle/>
          <a:p>
            <a:fld id="{BBE0A389-EB18-824A-A5ED-72ACC9A7FB5D}" type="slidenum">
              <a:rPr lang="en-US"/>
              <a:pPr/>
              <a:t>22</a:t>
            </a:fld>
            <a:endParaRPr lang="en-US"/>
          </a:p>
        </p:txBody>
      </p:sp>
      <p:cxnSp>
        <p:nvCxnSpPr>
          <p:cNvPr id="55" name="Straight Connector 54"/>
          <p:cNvCxnSpPr/>
          <p:nvPr/>
        </p:nvCxnSpPr>
        <p:spPr>
          <a:xfrm>
            <a:off x="2209800" y="1680624"/>
            <a:ext cx="0" cy="4605876"/>
          </a:xfrm>
          <a:prstGeom prst="line">
            <a:avLst/>
          </a:prstGeom>
          <a:ln w="3175" cmpd="sng">
            <a:solidFill>
              <a:schemeClr val="tx2">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56" name="TextBox 55"/>
          <p:cNvSpPr txBox="1"/>
          <p:nvPr/>
        </p:nvSpPr>
        <p:spPr>
          <a:xfrm>
            <a:off x="50800" y="1505920"/>
            <a:ext cx="2161870" cy="707886"/>
          </a:xfrm>
          <a:prstGeom prst="rect">
            <a:avLst/>
          </a:prstGeom>
          <a:noFill/>
        </p:spPr>
        <p:txBody>
          <a:bodyPr wrap="none" rtlCol="0">
            <a:spAutoFit/>
          </a:bodyPr>
          <a:lstStyle/>
          <a:p>
            <a:r>
              <a:rPr lang="en-US" sz="4000" b="1">
                <a:solidFill>
                  <a:schemeClr val="tx2">
                    <a:lumMod val="75000"/>
                  </a:schemeClr>
                </a:solidFill>
                <a:latin typeface="Abadi MT Condensed Extra Bold"/>
                <a:cs typeface="Abadi MT Condensed Extra Bold"/>
              </a:rPr>
              <a:t>CONCEPTS</a:t>
            </a:r>
            <a:endParaRPr lang="en-US" sz="4000">
              <a:solidFill>
                <a:schemeClr val="tx2">
                  <a:lumMod val="75000"/>
                </a:schemeClr>
              </a:solidFill>
              <a:latin typeface="Abadi MT Condensed Extra Bold"/>
              <a:cs typeface="Abadi MT Condensed Extra Bold"/>
            </a:endParaRPr>
          </a:p>
        </p:txBody>
      </p:sp>
      <p:sp>
        <p:nvSpPr>
          <p:cNvPr id="58" name="TextBox 57"/>
          <p:cNvSpPr txBox="1"/>
          <p:nvPr/>
        </p:nvSpPr>
        <p:spPr>
          <a:xfrm>
            <a:off x="2294464" y="1553624"/>
            <a:ext cx="6769100" cy="2477601"/>
          </a:xfrm>
          <a:prstGeom prst="rect">
            <a:avLst/>
          </a:prstGeom>
          <a:noFill/>
        </p:spPr>
        <p:txBody>
          <a:bodyPr wrap="square" rtlCol="0">
            <a:spAutoFit/>
          </a:bodyPr>
          <a:lstStyle/>
          <a:p>
            <a:r>
              <a:rPr lang="en-US" sz="3000">
                <a:latin typeface="Abadi MT Condensed Light"/>
                <a:cs typeface="Abadi MT Condensed Light"/>
              </a:rPr>
              <a:t>Tooling for the software development life cycle</a:t>
            </a:r>
          </a:p>
          <a:p>
            <a:pPr>
              <a:spcBef>
                <a:spcPts val="600"/>
              </a:spcBef>
            </a:pPr>
            <a:r>
              <a:rPr lang="en-US" sz="2300" i="1">
                <a:solidFill>
                  <a:schemeClr val="tx1">
                    <a:lumMod val="65000"/>
                    <a:lumOff val="35000"/>
                  </a:schemeClr>
                </a:solidFill>
                <a:latin typeface="Abadi MT Condensed Light"/>
                <a:cs typeface="Abadi MT Condensed Light"/>
              </a:rPr>
              <a:t>As IaaS solutions focus more on streamlining administration tasks in relation to infrastructure, PaaS solutions focus on enriching the development experience, with specific support tools.</a:t>
            </a:r>
          </a:p>
          <a:p>
            <a:pPr>
              <a:spcBef>
                <a:spcPts val="600"/>
              </a:spcBef>
            </a:pPr>
            <a:r>
              <a:rPr lang="en-US" sz="2300" i="1">
                <a:solidFill>
                  <a:schemeClr val="tx1">
                    <a:lumMod val="65000"/>
                    <a:lumOff val="35000"/>
                  </a:schemeClr>
                </a:solidFill>
                <a:latin typeface="Abadi MT Condensed Light"/>
                <a:cs typeface="Abadi MT Condensed Light"/>
              </a:rPr>
              <a:t>Together with runtime for hosting application, they offer a set of services to support application development life cycle.</a:t>
            </a:r>
          </a:p>
        </p:txBody>
      </p:sp>
      <p:grpSp>
        <p:nvGrpSpPr>
          <p:cNvPr id="13" name="Group 12"/>
          <p:cNvGrpSpPr/>
          <p:nvPr/>
        </p:nvGrpSpPr>
        <p:grpSpPr>
          <a:xfrm>
            <a:off x="1176879" y="4273746"/>
            <a:ext cx="7976279" cy="611595"/>
            <a:chOff x="889001" y="2388213"/>
            <a:chExt cx="7976279" cy="611595"/>
          </a:xfrm>
        </p:grpSpPr>
        <p:grpSp>
          <p:nvGrpSpPr>
            <p:cNvPr id="14" name="Group 13"/>
            <p:cNvGrpSpPr/>
            <p:nvPr/>
          </p:nvGrpSpPr>
          <p:grpSpPr>
            <a:xfrm>
              <a:off x="1006232" y="2395087"/>
              <a:ext cx="7859048" cy="604721"/>
              <a:chOff x="1006232" y="2570929"/>
              <a:chExt cx="7859048" cy="604721"/>
            </a:xfrm>
          </p:grpSpPr>
          <p:sp>
            <p:nvSpPr>
              <p:cNvPr id="17" name="Rectangle 16"/>
              <p:cNvSpPr/>
              <p:nvPr/>
            </p:nvSpPr>
            <p:spPr>
              <a:xfrm>
                <a:off x="1006232" y="2570929"/>
                <a:ext cx="7859048" cy="604721"/>
              </a:xfrm>
              <a:prstGeom prst="rect">
                <a:avLst/>
              </a:prstGeom>
              <a:solidFill>
                <a:schemeClr val="accent6">
                  <a:lumMod val="20000"/>
                  <a:lumOff val="8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TextBox 17"/>
              <p:cNvSpPr txBox="1"/>
              <p:nvPr/>
            </p:nvSpPr>
            <p:spPr>
              <a:xfrm>
                <a:off x="1954846" y="2670114"/>
                <a:ext cx="6901276" cy="369332"/>
              </a:xfrm>
              <a:prstGeom prst="rect">
                <a:avLst/>
              </a:prstGeom>
              <a:noFill/>
            </p:spPr>
            <p:txBody>
              <a:bodyPr wrap="square" lIns="0" tIns="0" rIns="108000" bIns="0" rtlCol="0" anchor="t" anchorCtr="0">
                <a:spAutoFit/>
              </a:bodyPr>
              <a:lstStyle/>
              <a:p>
                <a:pPr marL="180000"/>
                <a:r>
                  <a:rPr lang="en-US" sz="2400" dirty="0">
                    <a:solidFill>
                      <a:srgbClr val="B27979"/>
                    </a:solidFill>
                    <a:latin typeface="Abadi MT Condensed Light"/>
                    <a:cs typeface="Abadi MT Condensed Light"/>
                  </a:rPr>
                  <a:t>THE CLOUD BECOMES CENTRAL TO APPLICATION DEVELOPMENT</a:t>
                </a:r>
              </a:p>
            </p:txBody>
          </p:sp>
        </p:grpSp>
        <p:sp>
          <p:nvSpPr>
            <p:cNvPr id="15" name="Rectangle 14"/>
            <p:cNvSpPr/>
            <p:nvPr/>
          </p:nvSpPr>
          <p:spPr>
            <a:xfrm>
              <a:off x="889001" y="2388213"/>
              <a:ext cx="1035538" cy="611595"/>
            </a:xfrm>
            <a:prstGeom prst="rect">
              <a:avLst/>
            </a:prstGeom>
            <a:solidFill>
              <a:schemeClr val="accent6">
                <a:lumMod val="5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TextBox 15"/>
            <p:cNvSpPr txBox="1"/>
            <p:nvPr/>
          </p:nvSpPr>
          <p:spPr>
            <a:xfrm>
              <a:off x="1006231" y="2401605"/>
              <a:ext cx="922389" cy="523220"/>
            </a:xfrm>
            <a:prstGeom prst="rect">
              <a:avLst/>
            </a:prstGeom>
            <a:noFill/>
            <a:ln>
              <a:noFill/>
            </a:ln>
          </p:spPr>
          <p:txBody>
            <a:bodyPr wrap="square" lIns="0" rtlCol="0">
              <a:spAutoFit/>
            </a:bodyPr>
            <a:lstStyle>
              <a:defPPr>
                <a:defRPr lang="en-US"/>
              </a:defPPr>
              <a:lvl1pPr algn="r">
                <a:defRPr sz="6000">
                  <a:solidFill>
                    <a:schemeClr val="accent6">
                      <a:lumMod val="20000"/>
                      <a:lumOff val="80000"/>
                    </a:schemeClr>
                  </a:solidFill>
                  <a:latin typeface="Arial Narrow"/>
                  <a:cs typeface="Arial Narrow"/>
                </a:defRPr>
              </a:lvl1pPr>
            </a:lstStyle>
            <a:p>
              <a:r>
                <a:rPr lang="en-US" sz="2800"/>
                <a:t>01</a:t>
              </a:r>
            </a:p>
          </p:txBody>
        </p:sp>
      </p:grpSp>
      <p:grpSp>
        <p:nvGrpSpPr>
          <p:cNvPr id="20" name="Group 19"/>
          <p:cNvGrpSpPr/>
          <p:nvPr/>
        </p:nvGrpSpPr>
        <p:grpSpPr>
          <a:xfrm>
            <a:off x="1176879" y="4999307"/>
            <a:ext cx="7976278" cy="614136"/>
            <a:chOff x="889001" y="3858872"/>
            <a:chExt cx="7976278" cy="614136"/>
          </a:xfrm>
        </p:grpSpPr>
        <p:grpSp>
          <p:nvGrpSpPr>
            <p:cNvPr id="24" name="Group 23"/>
            <p:cNvGrpSpPr/>
            <p:nvPr/>
          </p:nvGrpSpPr>
          <p:grpSpPr>
            <a:xfrm>
              <a:off x="1006233" y="3858872"/>
              <a:ext cx="7859046" cy="614136"/>
              <a:chOff x="1782877" y="3053241"/>
              <a:chExt cx="7365996" cy="988260"/>
            </a:xfrm>
          </p:grpSpPr>
          <p:sp>
            <p:nvSpPr>
              <p:cNvPr id="26" name="Rectangle 25"/>
              <p:cNvSpPr/>
              <p:nvPr/>
            </p:nvSpPr>
            <p:spPr>
              <a:xfrm>
                <a:off x="1782877" y="3053241"/>
                <a:ext cx="7365996" cy="988260"/>
              </a:xfrm>
              <a:prstGeom prst="rect">
                <a:avLst/>
              </a:prstGeom>
              <a:solidFill>
                <a:schemeClr val="accent5">
                  <a:lumMod val="40000"/>
                  <a:lumOff val="6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TextBox 26"/>
              <p:cNvSpPr txBox="1"/>
              <p:nvPr/>
            </p:nvSpPr>
            <p:spPr>
              <a:xfrm>
                <a:off x="2645405" y="3181781"/>
                <a:ext cx="6375863" cy="594324"/>
              </a:xfrm>
              <a:prstGeom prst="rect">
                <a:avLst/>
              </a:prstGeom>
              <a:noFill/>
            </p:spPr>
            <p:txBody>
              <a:bodyPr wrap="square" lIns="0" tIns="0" rIns="108000" bIns="0" rtlCol="0" anchor="t" anchorCtr="0">
                <a:spAutoFit/>
              </a:bodyPr>
              <a:lstStyle/>
              <a:p>
                <a:pPr marL="180000"/>
                <a:r>
                  <a:rPr lang="en-US" sz="2400" dirty="0">
                    <a:solidFill>
                      <a:schemeClr val="accent5">
                        <a:lumMod val="75000"/>
                      </a:schemeClr>
                    </a:solidFill>
                    <a:latin typeface="Abadi MT Condensed Light"/>
                    <a:cs typeface="Abadi MT Condensed Light"/>
                  </a:rPr>
                  <a:t>APPLICATION DEPLOYMENT CAN BE AUTOMATED BY DEFAULT</a:t>
                </a:r>
                <a:endParaRPr lang="en-US" sz="2000" dirty="0">
                  <a:solidFill>
                    <a:schemeClr val="accent5">
                      <a:lumMod val="75000"/>
                    </a:schemeClr>
                  </a:solidFill>
                  <a:latin typeface="Abadi MT Condensed Light"/>
                  <a:cs typeface="Abadi MT Condensed Light"/>
                </a:endParaRPr>
              </a:p>
            </p:txBody>
          </p:sp>
        </p:grpSp>
        <p:sp>
          <p:nvSpPr>
            <p:cNvPr id="22" name="Rectangle 21"/>
            <p:cNvSpPr/>
            <p:nvPr/>
          </p:nvSpPr>
          <p:spPr>
            <a:xfrm>
              <a:off x="889001" y="3858872"/>
              <a:ext cx="1035537" cy="614136"/>
            </a:xfrm>
            <a:prstGeom prst="rect">
              <a:avLst/>
            </a:prstGeom>
            <a:solidFill>
              <a:schemeClr val="accent5">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TextBox 22"/>
            <p:cNvSpPr txBox="1"/>
            <p:nvPr/>
          </p:nvSpPr>
          <p:spPr>
            <a:xfrm>
              <a:off x="969336" y="3868635"/>
              <a:ext cx="922389" cy="523220"/>
            </a:xfrm>
            <a:prstGeom prst="rect">
              <a:avLst/>
            </a:prstGeom>
            <a:noFill/>
            <a:ln>
              <a:noFill/>
            </a:ln>
          </p:spPr>
          <p:txBody>
            <a:bodyPr wrap="square" lIns="0" rtlCol="0">
              <a:spAutoFit/>
            </a:bodyPr>
            <a:lstStyle/>
            <a:p>
              <a:pPr algn="r"/>
              <a:r>
                <a:rPr lang="en-US" sz="2800">
                  <a:solidFill>
                    <a:schemeClr val="accent5">
                      <a:lumMod val="40000"/>
                      <a:lumOff val="60000"/>
                    </a:schemeClr>
                  </a:solidFill>
                  <a:latin typeface="Arial Narrow"/>
                  <a:cs typeface="Arial Narrow"/>
                </a:rPr>
                <a:t>02</a:t>
              </a:r>
            </a:p>
          </p:txBody>
        </p:sp>
      </p:grpSp>
      <p:grpSp>
        <p:nvGrpSpPr>
          <p:cNvPr id="25" name="Group 24"/>
          <p:cNvGrpSpPr/>
          <p:nvPr/>
        </p:nvGrpSpPr>
        <p:grpSpPr>
          <a:xfrm>
            <a:off x="1176879" y="5711953"/>
            <a:ext cx="7976279" cy="599961"/>
            <a:chOff x="889001" y="5261580"/>
            <a:chExt cx="7976279" cy="599961"/>
          </a:xfrm>
        </p:grpSpPr>
        <p:grpSp>
          <p:nvGrpSpPr>
            <p:cNvPr id="28" name="Group 27"/>
            <p:cNvGrpSpPr/>
            <p:nvPr/>
          </p:nvGrpSpPr>
          <p:grpSpPr>
            <a:xfrm>
              <a:off x="1006232" y="5261581"/>
              <a:ext cx="7859048" cy="599960"/>
              <a:chOff x="3200399" y="4206121"/>
              <a:chExt cx="6377933" cy="1064712"/>
            </a:xfrm>
          </p:grpSpPr>
          <p:sp>
            <p:nvSpPr>
              <p:cNvPr id="31" name="Rectangle 30"/>
              <p:cNvSpPr/>
              <p:nvPr/>
            </p:nvSpPr>
            <p:spPr>
              <a:xfrm>
                <a:off x="3200399" y="4206121"/>
                <a:ext cx="6377933" cy="1064712"/>
              </a:xfrm>
              <a:prstGeom prst="rect">
                <a:avLst/>
              </a:prstGeom>
              <a:solidFill>
                <a:schemeClr val="tx2">
                  <a:lumMod val="20000"/>
                  <a:lumOff val="8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2" name="TextBox 31"/>
              <p:cNvSpPr txBox="1"/>
              <p:nvPr/>
            </p:nvSpPr>
            <p:spPr>
              <a:xfrm>
                <a:off x="3956007" y="4315787"/>
                <a:ext cx="5405336" cy="655431"/>
              </a:xfrm>
              <a:prstGeom prst="rect">
                <a:avLst/>
              </a:prstGeom>
              <a:noFill/>
            </p:spPr>
            <p:txBody>
              <a:bodyPr wrap="square" lIns="0" tIns="0" rIns="108000" bIns="0" rtlCol="0" anchor="t" anchorCtr="0">
                <a:spAutoFit/>
              </a:bodyPr>
              <a:lstStyle/>
              <a:p>
                <a:pPr marL="180000"/>
                <a:r>
                  <a:rPr lang="en-US" sz="2400" dirty="0">
                    <a:solidFill>
                      <a:schemeClr val="accent1">
                        <a:lumMod val="75000"/>
                      </a:schemeClr>
                    </a:solidFill>
                    <a:latin typeface="Abadi MT Condensed Light"/>
                    <a:cs typeface="Abadi MT Condensed Light"/>
                  </a:rPr>
                  <a:t>THE INTEGRATION EFFORT IS REDUCED TO A MINIMUM</a:t>
                </a:r>
                <a:endParaRPr lang="en-US" sz="2000" dirty="0">
                  <a:solidFill>
                    <a:schemeClr val="accent1">
                      <a:lumMod val="75000"/>
                    </a:schemeClr>
                  </a:solidFill>
                  <a:latin typeface="Abadi MT Condensed Light"/>
                  <a:cs typeface="Abadi MT Condensed Light"/>
                </a:endParaRPr>
              </a:p>
            </p:txBody>
          </p:sp>
        </p:grpSp>
        <p:sp>
          <p:nvSpPr>
            <p:cNvPr id="29" name="Rectangle 28"/>
            <p:cNvSpPr/>
            <p:nvPr/>
          </p:nvSpPr>
          <p:spPr>
            <a:xfrm>
              <a:off x="889001" y="5261580"/>
              <a:ext cx="1035537" cy="599961"/>
            </a:xfrm>
            <a:prstGeom prst="rect">
              <a:avLst/>
            </a:prstGeom>
            <a:solidFill>
              <a:schemeClr val="accent1">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TextBox 29"/>
            <p:cNvSpPr txBox="1"/>
            <p:nvPr/>
          </p:nvSpPr>
          <p:spPr>
            <a:xfrm>
              <a:off x="967808" y="5266738"/>
              <a:ext cx="922389" cy="523220"/>
            </a:xfrm>
            <a:prstGeom prst="rect">
              <a:avLst/>
            </a:prstGeom>
            <a:noFill/>
            <a:ln>
              <a:noFill/>
            </a:ln>
          </p:spPr>
          <p:txBody>
            <a:bodyPr wrap="square" lIns="0" rtlCol="0">
              <a:spAutoFit/>
            </a:bodyPr>
            <a:lstStyle/>
            <a:p>
              <a:pPr algn="r"/>
              <a:r>
                <a:rPr lang="en-US" sz="2800">
                  <a:solidFill>
                    <a:schemeClr val="accent1">
                      <a:lumMod val="40000"/>
                      <a:lumOff val="60000"/>
                    </a:schemeClr>
                  </a:solidFill>
                  <a:latin typeface="Arial Narrow"/>
                  <a:cs typeface="Arial Narrow"/>
                </a:rPr>
                <a:t>03</a:t>
              </a:r>
            </a:p>
          </p:txBody>
        </p:sp>
      </p:grpSp>
    </p:spTree>
    <p:extLst>
      <p:ext uri="{BB962C8B-B14F-4D97-AF65-F5344CB8AC3E}">
        <p14:creationId xmlns:p14="http://schemas.microsoft.com/office/powerpoint/2010/main" val="247884675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Rectangle 52"/>
          <p:cNvSpPr/>
          <p:nvPr/>
        </p:nvSpPr>
        <p:spPr>
          <a:xfrm>
            <a:off x="0" y="1498594"/>
            <a:ext cx="9153158" cy="4961473"/>
          </a:xfrm>
          <a:prstGeom prst="rect">
            <a:avLst/>
          </a:prstGeom>
          <a:solidFill>
            <a:schemeClr val="bg1">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b="0" dirty="0"/>
              <a:t>Platform as a Service</a:t>
            </a:r>
          </a:p>
        </p:txBody>
      </p:sp>
      <p:sp>
        <p:nvSpPr>
          <p:cNvPr id="4" name="Date Placeholder 3"/>
          <p:cNvSpPr>
            <a:spLocks noGrp="1"/>
          </p:cNvSpPr>
          <p:nvPr>
            <p:ph type="dt" sz="half" idx="10"/>
          </p:nvPr>
        </p:nvSpPr>
        <p:spPr/>
        <p:txBody>
          <a:bodyPr/>
          <a:lstStyle/>
          <a:p>
            <a:fld id="{3D204B18-9485-D74D-B2B3-6C26E88E40BB}" type="datetime1">
              <a:rPr lang="en-AU"/>
              <a:pPr/>
              <a:t>23/3/18</a:t>
            </a:fld>
            <a:endParaRPr lang="en-US"/>
          </a:p>
        </p:txBody>
      </p:sp>
      <p:sp>
        <p:nvSpPr>
          <p:cNvPr id="5" name="Footer Placeholder 4"/>
          <p:cNvSpPr>
            <a:spLocks noGrp="1"/>
          </p:cNvSpPr>
          <p:nvPr>
            <p:ph type="ftr" sz="quarter" idx="11"/>
          </p:nvPr>
        </p:nvSpPr>
        <p:spPr/>
        <p:txBody>
          <a:bodyPr/>
          <a:lstStyle/>
          <a:p>
            <a:r>
              <a:rPr lang="en-US" dirty="0"/>
              <a:t>SIT737 Service Oriented Architecture </a:t>
            </a:r>
          </a:p>
        </p:txBody>
      </p:sp>
      <p:sp>
        <p:nvSpPr>
          <p:cNvPr id="6" name="Slide Number Placeholder 5"/>
          <p:cNvSpPr>
            <a:spLocks noGrp="1"/>
          </p:cNvSpPr>
          <p:nvPr>
            <p:ph type="sldNum" sz="quarter" idx="12"/>
          </p:nvPr>
        </p:nvSpPr>
        <p:spPr/>
        <p:txBody>
          <a:bodyPr/>
          <a:lstStyle/>
          <a:p>
            <a:fld id="{BBE0A389-EB18-824A-A5ED-72ACC9A7FB5D}" type="slidenum">
              <a:rPr lang="en-US"/>
              <a:pPr/>
              <a:t>23</a:t>
            </a:fld>
            <a:endParaRPr lang="en-US"/>
          </a:p>
        </p:txBody>
      </p:sp>
      <p:cxnSp>
        <p:nvCxnSpPr>
          <p:cNvPr id="55" name="Straight Connector 54"/>
          <p:cNvCxnSpPr/>
          <p:nvPr/>
        </p:nvCxnSpPr>
        <p:spPr>
          <a:xfrm>
            <a:off x="2209800" y="1680624"/>
            <a:ext cx="0" cy="4605876"/>
          </a:xfrm>
          <a:prstGeom prst="line">
            <a:avLst/>
          </a:prstGeom>
          <a:ln w="3175" cmpd="sng">
            <a:solidFill>
              <a:schemeClr val="tx2">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56" name="TextBox 55"/>
          <p:cNvSpPr txBox="1"/>
          <p:nvPr/>
        </p:nvSpPr>
        <p:spPr>
          <a:xfrm>
            <a:off x="50800" y="1505920"/>
            <a:ext cx="2161870" cy="707886"/>
          </a:xfrm>
          <a:prstGeom prst="rect">
            <a:avLst/>
          </a:prstGeom>
          <a:noFill/>
        </p:spPr>
        <p:txBody>
          <a:bodyPr wrap="none" rtlCol="0">
            <a:spAutoFit/>
          </a:bodyPr>
          <a:lstStyle/>
          <a:p>
            <a:r>
              <a:rPr lang="en-US" sz="4000" b="1" dirty="0">
                <a:solidFill>
                  <a:schemeClr val="tx2">
                    <a:lumMod val="75000"/>
                  </a:schemeClr>
                </a:solidFill>
                <a:latin typeface="Abadi MT Condensed Extra Bold"/>
                <a:cs typeface="Abadi MT Condensed Extra Bold"/>
              </a:rPr>
              <a:t>CONCEPTS</a:t>
            </a:r>
            <a:endParaRPr lang="en-US" sz="4000" dirty="0">
              <a:solidFill>
                <a:schemeClr val="tx2">
                  <a:lumMod val="75000"/>
                </a:schemeClr>
              </a:solidFill>
              <a:latin typeface="Abadi MT Condensed Extra Bold"/>
              <a:cs typeface="Abadi MT Condensed Extra Bold"/>
            </a:endParaRPr>
          </a:p>
        </p:txBody>
      </p:sp>
      <p:sp>
        <p:nvSpPr>
          <p:cNvPr id="58" name="TextBox 57"/>
          <p:cNvSpPr txBox="1"/>
          <p:nvPr/>
        </p:nvSpPr>
        <p:spPr>
          <a:xfrm>
            <a:off x="2294464" y="1553624"/>
            <a:ext cx="6769100" cy="1338828"/>
          </a:xfrm>
          <a:prstGeom prst="rect">
            <a:avLst/>
          </a:prstGeom>
          <a:noFill/>
        </p:spPr>
        <p:txBody>
          <a:bodyPr wrap="square" rtlCol="0">
            <a:spAutoFit/>
          </a:bodyPr>
          <a:lstStyle/>
          <a:p>
            <a:r>
              <a:rPr lang="en-US" sz="3000" dirty="0">
                <a:latin typeface="Abadi MT Condensed Light"/>
                <a:cs typeface="Abadi MT Condensed Light"/>
              </a:rPr>
              <a:t>Tooling for the software development life cycle</a:t>
            </a:r>
          </a:p>
          <a:p>
            <a:pPr>
              <a:spcBef>
                <a:spcPts val="600"/>
              </a:spcBef>
            </a:pPr>
            <a:r>
              <a:rPr lang="en-US" sz="2300" i="1" dirty="0">
                <a:solidFill>
                  <a:schemeClr val="tx1">
                    <a:lumMod val="65000"/>
                    <a:lumOff val="35000"/>
                  </a:schemeClr>
                </a:solidFill>
                <a:latin typeface="Abadi MT Condensed Light"/>
                <a:cs typeface="Abadi MT Condensed Light"/>
              </a:rPr>
              <a:t>Some of the key supporting features most commonly found in PaaS implementations are:</a:t>
            </a:r>
          </a:p>
        </p:txBody>
      </p:sp>
      <p:grpSp>
        <p:nvGrpSpPr>
          <p:cNvPr id="13" name="Group 12"/>
          <p:cNvGrpSpPr/>
          <p:nvPr/>
        </p:nvGrpSpPr>
        <p:grpSpPr>
          <a:xfrm>
            <a:off x="1176879" y="2940246"/>
            <a:ext cx="7976279" cy="611595"/>
            <a:chOff x="889001" y="2388213"/>
            <a:chExt cx="7976279" cy="611595"/>
          </a:xfrm>
        </p:grpSpPr>
        <p:grpSp>
          <p:nvGrpSpPr>
            <p:cNvPr id="14" name="Group 13"/>
            <p:cNvGrpSpPr/>
            <p:nvPr/>
          </p:nvGrpSpPr>
          <p:grpSpPr>
            <a:xfrm>
              <a:off x="1006232" y="2395087"/>
              <a:ext cx="7859048" cy="604721"/>
              <a:chOff x="1006232" y="2570929"/>
              <a:chExt cx="7859048" cy="604721"/>
            </a:xfrm>
          </p:grpSpPr>
          <p:sp>
            <p:nvSpPr>
              <p:cNvPr id="17" name="Rectangle 16"/>
              <p:cNvSpPr/>
              <p:nvPr/>
            </p:nvSpPr>
            <p:spPr>
              <a:xfrm>
                <a:off x="1006232" y="2570929"/>
                <a:ext cx="7859048" cy="604721"/>
              </a:xfrm>
              <a:prstGeom prst="rect">
                <a:avLst/>
              </a:prstGeom>
              <a:solidFill>
                <a:schemeClr val="accent6">
                  <a:lumMod val="20000"/>
                  <a:lumOff val="8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TextBox 17"/>
              <p:cNvSpPr txBox="1"/>
              <p:nvPr/>
            </p:nvSpPr>
            <p:spPr>
              <a:xfrm>
                <a:off x="1954846" y="2670114"/>
                <a:ext cx="6901276" cy="369332"/>
              </a:xfrm>
              <a:prstGeom prst="rect">
                <a:avLst/>
              </a:prstGeom>
              <a:noFill/>
            </p:spPr>
            <p:txBody>
              <a:bodyPr wrap="square" lIns="0" tIns="0" rIns="108000" bIns="0" rtlCol="0" anchor="t" anchorCtr="0">
                <a:spAutoFit/>
              </a:bodyPr>
              <a:lstStyle/>
              <a:p>
                <a:pPr marL="180000"/>
                <a:r>
                  <a:rPr lang="en-US" sz="2400" dirty="0">
                    <a:solidFill>
                      <a:srgbClr val="B27979"/>
                    </a:solidFill>
                    <a:latin typeface="Abadi MT Condensed Light"/>
                    <a:cs typeface="Abadi MT Condensed Light"/>
                  </a:rPr>
                  <a:t>SOURCE CONTROL REPOSITORIES</a:t>
                </a:r>
              </a:p>
            </p:txBody>
          </p:sp>
        </p:grpSp>
        <p:sp>
          <p:nvSpPr>
            <p:cNvPr id="15" name="Rectangle 14"/>
            <p:cNvSpPr/>
            <p:nvPr/>
          </p:nvSpPr>
          <p:spPr>
            <a:xfrm>
              <a:off x="889001" y="2388213"/>
              <a:ext cx="1035538" cy="611595"/>
            </a:xfrm>
            <a:prstGeom prst="rect">
              <a:avLst/>
            </a:prstGeom>
            <a:solidFill>
              <a:schemeClr val="accent6">
                <a:lumMod val="5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TextBox 15"/>
            <p:cNvSpPr txBox="1"/>
            <p:nvPr/>
          </p:nvSpPr>
          <p:spPr>
            <a:xfrm>
              <a:off x="1006231" y="2401605"/>
              <a:ext cx="922389" cy="523220"/>
            </a:xfrm>
            <a:prstGeom prst="rect">
              <a:avLst/>
            </a:prstGeom>
            <a:noFill/>
            <a:ln>
              <a:noFill/>
            </a:ln>
          </p:spPr>
          <p:txBody>
            <a:bodyPr wrap="square" lIns="0" rtlCol="0">
              <a:spAutoFit/>
            </a:bodyPr>
            <a:lstStyle>
              <a:defPPr>
                <a:defRPr lang="en-US"/>
              </a:defPPr>
              <a:lvl1pPr algn="r">
                <a:defRPr sz="6000">
                  <a:solidFill>
                    <a:schemeClr val="accent6">
                      <a:lumMod val="20000"/>
                      <a:lumOff val="80000"/>
                    </a:schemeClr>
                  </a:solidFill>
                  <a:latin typeface="Arial Narrow"/>
                  <a:cs typeface="Arial Narrow"/>
                </a:defRPr>
              </a:lvl1pPr>
            </a:lstStyle>
            <a:p>
              <a:r>
                <a:rPr lang="en-US" sz="2800" dirty="0"/>
                <a:t>01</a:t>
              </a:r>
            </a:p>
          </p:txBody>
        </p:sp>
      </p:grpSp>
      <p:grpSp>
        <p:nvGrpSpPr>
          <p:cNvPr id="20" name="Group 19"/>
          <p:cNvGrpSpPr/>
          <p:nvPr/>
        </p:nvGrpSpPr>
        <p:grpSpPr>
          <a:xfrm>
            <a:off x="1176879" y="3615007"/>
            <a:ext cx="7976278" cy="614136"/>
            <a:chOff x="889001" y="3858872"/>
            <a:chExt cx="7976278" cy="614136"/>
          </a:xfrm>
        </p:grpSpPr>
        <p:grpSp>
          <p:nvGrpSpPr>
            <p:cNvPr id="24" name="Group 23"/>
            <p:cNvGrpSpPr/>
            <p:nvPr/>
          </p:nvGrpSpPr>
          <p:grpSpPr>
            <a:xfrm>
              <a:off x="1006233" y="3858872"/>
              <a:ext cx="7859046" cy="614136"/>
              <a:chOff x="1782877" y="3053241"/>
              <a:chExt cx="7365996" cy="988260"/>
            </a:xfrm>
          </p:grpSpPr>
          <p:sp>
            <p:nvSpPr>
              <p:cNvPr id="26" name="Rectangle 25"/>
              <p:cNvSpPr/>
              <p:nvPr/>
            </p:nvSpPr>
            <p:spPr>
              <a:xfrm>
                <a:off x="1782877" y="3053241"/>
                <a:ext cx="7365996" cy="988260"/>
              </a:xfrm>
              <a:prstGeom prst="rect">
                <a:avLst/>
              </a:prstGeom>
              <a:solidFill>
                <a:schemeClr val="accent5">
                  <a:lumMod val="40000"/>
                  <a:lumOff val="6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TextBox 26"/>
              <p:cNvSpPr txBox="1"/>
              <p:nvPr/>
            </p:nvSpPr>
            <p:spPr>
              <a:xfrm>
                <a:off x="2645405" y="3181781"/>
                <a:ext cx="6375863" cy="594324"/>
              </a:xfrm>
              <a:prstGeom prst="rect">
                <a:avLst/>
              </a:prstGeom>
              <a:noFill/>
            </p:spPr>
            <p:txBody>
              <a:bodyPr wrap="square" lIns="0" tIns="0" rIns="108000" bIns="0" rtlCol="0" anchor="t" anchorCtr="0">
                <a:spAutoFit/>
              </a:bodyPr>
              <a:lstStyle/>
              <a:p>
                <a:pPr marL="180000"/>
                <a:r>
                  <a:rPr lang="en-US" sz="2400" dirty="0">
                    <a:solidFill>
                      <a:schemeClr val="accent5">
                        <a:lumMod val="75000"/>
                      </a:schemeClr>
                    </a:solidFill>
                    <a:latin typeface="Abadi MT Condensed Light"/>
                    <a:cs typeface="Abadi MT Condensed Light"/>
                  </a:rPr>
                  <a:t>CONTINUOUS INTEGRATION PIPELINES</a:t>
                </a:r>
                <a:endParaRPr lang="en-US" sz="2000" dirty="0">
                  <a:solidFill>
                    <a:schemeClr val="accent5">
                      <a:lumMod val="75000"/>
                    </a:schemeClr>
                  </a:solidFill>
                  <a:latin typeface="Abadi MT Condensed Light"/>
                  <a:cs typeface="Abadi MT Condensed Light"/>
                </a:endParaRPr>
              </a:p>
            </p:txBody>
          </p:sp>
        </p:grpSp>
        <p:sp>
          <p:nvSpPr>
            <p:cNvPr id="22" name="Rectangle 21"/>
            <p:cNvSpPr/>
            <p:nvPr/>
          </p:nvSpPr>
          <p:spPr>
            <a:xfrm>
              <a:off x="889001" y="3858872"/>
              <a:ext cx="1035537" cy="614136"/>
            </a:xfrm>
            <a:prstGeom prst="rect">
              <a:avLst/>
            </a:prstGeom>
            <a:solidFill>
              <a:schemeClr val="accent5">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TextBox 22"/>
            <p:cNvSpPr txBox="1"/>
            <p:nvPr/>
          </p:nvSpPr>
          <p:spPr>
            <a:xfrm>
              <a:off x="969336" y="3868635"/>
              <a:ext cx="922389" cy="523220"/>
            </a:xfrm>
            <a:prstGeom prst="rect">
              <a:avLst/>
            </a:prstGeom>
            <a:noFill/>
            <a:ln>
              <a:noFill/>
            </a:ln>
          </p:spPr>
          <p:txBody>
            <a:bodyPr wrap="square" lIns="0" rtlCol="0">
              <a:spAutoFit/>
            </a:bodyPr>
            <a:lstStyle/>
            <a:p>
              <a:pPr algn="r"/>
              <a:r>
                <a:rPr lang="en-US" sz="2800">
                  <a:solidFill>
                    <a:schemeClr val="accent5">
                      <a:lumMod val="40000"/>
                      <a:lumOff val="60000"/>
                    </a:schemeClr>
                  </a:solidFill>
                  <a:latin typeface="Arial Narrow"/>
                  <a:cs typeface="Arial Narrow"/>
                </a:rPr>
                <a:t>02</a:t>
              </a:r>
            </a:p>
          </p:txBody>
        </p:sp>
      </p:grpSp>
      <p:grpSp>
        <p:nvGrpSpPr>
          <p:cNvPr id="33" name="Group 32"/>
          <p:cNvGrpSpPr/>
          <p:nvPr/>
        </p:nvGrpSpPr>
        <p:grpSpPr>
          <a:xfrm>
            <a:off x="1176879" y="4289553"/>
            <a:ext cx="7976279" cy="599961"/>
            <a:chOff x="889001" y="5261580"/>
            <a:chExt cx="7976279" cy="599961"/>
          </a:xfrm>
        </p:grpSpPr>
        <p:grpSp>
          <p:nvGrpSpPr>
            <p:cNvPr id="34" name="Group 33"/>
            <p:cNvGrpSpPr/>
            <p:nvPr/>
          </p:nvGrpSpPr>
          <p:grpSpPr>
            <a:xfrm>
              <a:off x="1006232" y="5261581"/>
              <a:ext cx="7859048" cy="599960"/>
              <a:chOff x="3200399" y="4206121"/>
              <a:chExt cx="6377933" cy="1064712"/>
            </a:xfrm>
          </p:grpSpPr>
          <p:sp>
            <p:nvSpPr>
              <p:cNvPr id="37" name="Rectangle 36"/>
              <p:cNvSpPr/>
              <p:nvPr/>
            </p:nvSpPr>
            <p:spPr>
              <a:xfrm>
                <a:off x="3200399" y="4206121"/>
                <a:ext cx="6377933" cy="1064712"/>
              </a:xfrm>
              <a:prstGeom prst="rect">
                <a:avLst/>
              </a:prstGeom>
              <a:solidFill>
                <a:schemeClr val="tx2">
                  <a:lumMod val="20000"/>
                  <a:lumOff val="8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8" name="TextBox 37"/>
              <p:cNvSpPr txBox="1"/>
              <p:nvPr/>
            </p:nvSpPr>
            <p:spPr>
              <a:xfrm>
                <a:off x="3956007" y="4315787"/>
                <a:ext cx="5405336" cy="655431"/>
              </a:xfrm>
              <a:prstGeom prst="rect">
                <a:avLst/>
              </a:prstGeom>
              <a:noFill/>
            </p:spPr>
            <p:txBody>
              <a:bodyPr wrap="square" lIns="0" tIns="0" rIns="108000" bIns="0" rtlCol="0" anchor="t" anchorCtr="0">
                <a:spAutoFit/>
              </a:bodyPr>
              <a:lstStyle/>
              <a:p>
                <a:pPr marL="180000"/>
                <a:r>
                  <a:rPr lang="en-US" sz="2400" dirty="0">
                    <a:solidFill>
                      <a:schemeClr val="accent1">
                        <a:lumMod val="75000"/>
                      </a:schemeClr>
                    </a:solidFill>
                    <a:latin typeface="Abadi MT Condensed Light"/>
                    <a:cs typeface="Abadi MT Condensed Light"/>
                  </a:rPr>
                  <a:t>(AGILE) PROJECT MANAGEMENT SUPPORT</a:t>
                </a:r>
                <a:endParaRPr lang="en-US" sz="2000" dirty="0">
                  <a:solidFill>
                    <a:schemeClr val="accent1">
                      <a:lumMod val="75000"/>
                    </a:schemeClr>
                  </a:solidFill>
                  <a:latin typeface="Abadi MT Condensed Light"/>
                  <a:cs typeface="Abadi MT Condensed Light"/>
                </a:endParaRPr>
              </a:p>
            </p:txBody>
          </p:sp>
        </p:grpSp>
        <p:sp>
          <p:nvSpPr>
            <p:cNvPr id="35" name="Rectangle 34"/>
            <p:cNvSpPr/>
            <p:nvPr/>
          </p:nvSpPr>
          <p:spPr>
            <a:xfrm>
              <a:off x="889001" y="5261580"/>
              <a:ext cx="1035537" cy="599961"/>
            </a:xfrm>
            <a:prstGeom prst="rect">
              <a:avLst/>
            </a:prstGeom>
            <a:solidFill>
              <a:schemeClr val="accent1">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6" name="TextBox 35"/>
            <p:cNvSpPr txBox="1"/>
            <p:nvPr/>
          </p:nvSpPr>
          <p:spPr>
            <a:xfrm>
              <a:off x="967808" y="5266738"/>
              <a:ext cx="922389" cy="523220"/>
            </a:xfrm>
            <a:prstGeom prst="rect">
              <a:avLst/>
            </a:prstGeom>
            <a:noFill/>
            <a:ln>
              <a:noFill/>
            </a:ln>
          </p:spPr>
          <p:txBody>
            <a:bodyPr wrap="square" lIns="0" rtlCol="0">
              <a:spAutoFit/>
            </a:bodyPr>
            <a:lstStyle/>
            <a:p>
              <a:pPr algn="r"/>
              <a:r>
                <a:rPr lang="en-US" sz="2800">
                  <a:solidFill>
                    <a:schemeClr val="accent1">
                      <a:lumMod val="40000"/>
                      <a:lumOff val="60000"/>
                    </a:schemeClr>
                  </a:solidFill>
                  <a:latin typeface="Arial Narrow"/>
                  <a:cs typeface="Arial Narrow"/>
                </a:rPr>
                <a:t>03</a:t>
              </a:r>
            </a:p>
          </p:txBody>
        </p:sp>
      </p:grpSp>
      <p:grpSp>
        <p:nvGrpSpPr>
          <p:cNvPr id="39" name="Group 38"/>
          <p:cNvGrpSpPr/>
          <p:nvPr/>
        </p:nvGrpSpPr>
        <p:grpSpPr>
          <a:xfrm>
            <a:off x="1168400" y="4943916"/>
            <a:ext cx="7975600" cy="601200"/>
            <a:chOff x="1172644" y="4846539"/>
            <a:chExt cx="7975600" cy="601200"/>
          </a:xfrm>
        </p:grpSpPr>
        <p:sp>
          <p:nvSpPr>
            <p:cNvPr id="40" name="Rectangle 39"/>
            <p:cNvSpPr/>
            <p:nvPr/>
          </p:nvSpPr>
          <p:spPr>
            <a:xfrm>
              <a:off x="1574811" y="4846539"/>
              <a:ext cx="7573433" cy="601200"/>
            </a:xfrm>
            <a:prstGeom prst="rect">
              <a:avLst/>
            </a:prstGeom>
            <a:solidFill>
              <a:schemeClr val="accent4">
                <a:lumMod val="20000"/>
                <a:lumOff val="8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1" name="TextBox 40"/>
            <p:cNvSpPr txBox="1"/>
            <p:nvPr/>
          </p:nvSpPr>
          <p:spPr>
            <a:xfrm>
              <a:off x="2235276" y="4903790"/>
              <a:ext cx="6654735" cy="369332"/>
            </a:xfrm>
            <a:prstGeom prst="rect">
              <a:avLst/>
            </a:prstGeom>
            <a:noFill/>
          </p:spPr>
          <p:txBody>
            <a:bodyPr wrap="square" lIns="0" tIns="0" rIns="108000" bIns="0" rtlCol="0" anchor="t" anchorCtr="0">
              <a:spAutoFit/>
            </a:bodyPr>
            <a:lstStyle/>
            <a:p>
              <a:pPr marL="1440000" indent="-1285200"/>
              <a:r>
                <a:rPr lang="en-US" sz="2400" dirty="0">
                  <a:solidFill>
                    <a:schemeClr val="accent4">
                      <a:lumMod val="75000"/>
                    </a:schemeClr>
                  </a:solidFill>
                  <a:latin typeface="Abadi MT Condensed Light"/>
                  <a:cs typeface="Abadi MT Condensed Light"/>
                </a:rPr>
                <a:t>SPACES MANAGEMENT (PROD, DEV, TEST, …)</a:t>
              </a:r>
            </a:p>
          </p:txBody>
        </p:sp>
        <p:sp>
          <p:nvSpPr>
            <p:cNvPr id="42" name="Rectangle 41"/>
            <p:cNvSpPr/>
            <p:nvPr/>
          </p:nvSpPr>
          <p:spPr>
            <a:xfrm>
              <a:off x="1172644" y="4846539"/>
              <a:ext cx="1041391" cy="601200"/>
            </a:xfrm>
            <a:prstGeom prst="rect">
              <a:avLst/>
            </a:prstGeom>
            <a:solidFill>
              <a:schemeClr val="accent4">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3" name="TextBox 42"/>
            <p:cNvSpPr txBox="1"/>
            <p:nvPr/>
          </p:nvSpPr>
          <p:spPr>
            <a:xfrm>
              <a:off x="1680644" y="4847503"/>
              <a:ext cx="491055" cy="523220"/>
            </a:xfrm>
            <a:prstGeom prst="rect">
              <a:avLst/>
            </a:prstGeom>
            <a:noFill/>
            <a:ln>
              <a:noFill/>
            </a:ln>
          </p:spPr>
          <p:txBody>
            <a:bodyPr wrap="square" lIns="0" rtlCol="0">
              <a:spAutoFit/>
            </a:bodyPr>
            <a:lstStyle>
              <a:defPPr>
                <a:defRPr lang="en-US"/>
              </a:defPPr>
              <a:lvl1pPr algn="r">
                <a:defRPr sz="6000">
                  <a:solidFill>
                    <a:schemeClr val="accent1">
                      <a:lumMod val="40000"/>
                      <a:lumOff val="60000"/>
                    </a:schemeClr>
                  </a:solidFill>
                  <a:latin typeface="Arial Narrow"/>
                  <a:cs typeface="Arial Narrow"/>
                </a:defRPr>
              </a:lvl1pPr>
            </a:lstStyle>
            <a:p>
              <a:r>
                <a:rPr lang="en-US" sz="2800">
                  <a:solidFill>
                    <a:schemeClr val="accent4">
                      <a:lumMod val="20000"/>
                      <a:lumOff val="80000"/>
                    </a:schemeClr>
                  </a:solidFill>
                </a:rPr>
                <a:t>04</a:t>
              </a:r>
              <a:endParaRPr lang="en-US" sz="2400">
                <a:solidFill>
                  <a:schemeClr val="accent4">
                    <a:lumMod val="20000"/>
                    <a:lumOff val="80000"/>
                  </a:schemeClr>
                </a:solidFill>
              </a:endParaRPr>
            </a:p>
          </p:txBody>
        </p:sp>
      </p:grpSp>
      <p:grpSp>
        <p:nvGrpSpPr>
          <p:cNvPr id="49" name="Group 48"/>
          <p:cNvGrpSpPr/>
          <p:nvPr/>
        </p:nvGrpSpPr>
        <p:grpSpPr>
          <a:xfrm>
            <a:off x="1168400" y="5614887"/>
            <a:ext cx="7975600" cy="608113"/>
            <a:chOff x="1172643" y="4846539"/>
            <a:chExt cx="7975600" cy="608113"/>
          </a:xfrm>
        </p:grpSpPr>
        <p:sp>
          <p:nvSpPr>
            <p:cNvPr id="50" name="Rectangle 49"/>
            <p:cNvSpPr/>
            <p:nvPr/>
          </p:nvSpPr>
          <p:spPr>
            <a:xfrm>
              <a:off x="1566343" y="4846539"/>
              <a:ext cx="7581900" cy="608113"/>
            </a:xfrm>
            <a:prstGeom prst="rect">
              <a:avLst/>
            </a:prstGeom>
            <a:solidFill>
              <a:schemeClr val="accent2">
                <a:lumMod val="20000"/>
                <a:lumOff val="80000"/>
                <a:alpha val="80000"/>
              </a:schemeClr>
            </a:solidFill>
            <a:ln>
              <a:solidFill>
                <a:schemeClr val="accent2">
                  <a:lumMod val="20000"/>
                  <a:lumOff val="8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1" name="TextBox 50"/>
            <p:cNvSpPr txBox="1"/>
            <p:nvPr/>
          </p:nvSpPr>
          <p:spPr>
            <a:xfrm>
              <a:off x="2235276" y="4903790"/>
              <a:ext cx="6531967" cy="369332"/>
            </a:xfrm>
            <a:prstGeom prst="rect">
              <a:avLst/>
            </a:prstGeom>
            <a:noFill/>
          </p:spPr>
          <p:txBody>
            <a:bodyPr wrap="square" lIns="0" tIns="0" rIns="108000" bIns="0" rtlCol="0" anchor="t" anchorCtr="0">
              <a:spAutoFit/>
            </a:bodyPr>
            <a:lstStyle/>
            <a:p>
              <a:pPr marL="1440000" indent="-1285200"/>
              <a:r>
                <a:rPr lang="en-US" sz="2400" dirty="0">
                  <a:solidFill>
                    <a:schemeClr val="accent2">
                      <a:lumMod val="75000"/>
                    </a:schemeClr>
                  </a:solidFill>
                  <a:latin typeface="Abadi MT Condensed Light"/>
                  <a:cs typeface="Abadi MT Condensed Light"/>
                </a:rPr>
                <a:t>INTEGRATED MONITORING DASHBOARDS, SERVICE CATALOGS</a:t>
              </a:r>
            </a:p>
          </p:txBody>
        </p:sp>
        <p:sp>
          <p:nvSpPr>
            <p:cNvPr id="52" name="Rectangle 51"/>
            <p:cNvSpPr/>
            <p:nvPr/>
          </p:nvSpPr>
          <p:spPr>
            <a:xfrm>
              <a:off x="1172643" y="4846539"/>
              <a:ext cx="1041391" cy="601200"/>
            </a:xfrm>
            <a:prstGeom prst="rect">
              <a:avLst/>
            </a:prstGeom>
            <a:solidFill>
              <a:schemeClr val="accent2">
                <a:lumMod val="75000"/>
                <a:alpha val="80000"/>
              </a:schemeClr>
            </a:solidFill>
            <a:ln>
              <a:noFill/>
            </a:ln>
          </p:spPr>
          <p:txBody>
            <a:bodyPr wrap="square" lIns="0" rtlCol="0">
              <a:spAutoFit/>
            </a:bodyPr>
            <a:lstStyle/>
            <a:p>
              <a:pPr algn="r"/>
              <a:endParaRPr lang="en-US" sz="2400">
                <a:solidFill>
                  <a:schemeClr val="accent2">
                    <a:lumMod val="20000"/>
                    <a:lumOff val="80000"/>
                  </a:schemeClr>
                </a:solidFill>
                <a:latin typeface="Arial Narrow"/>
                <a:cs typeface="Arial Narrow"/>
              </a:endParaRPr>
            </a:p>
          </p:txBody>
        </p:sp>
        <p:sp>
          <p:nvSpPr>
            <p:cNvPr id="54" name="TextBox 53"/>
            <p:cNvSpPr txBox="1"/>
            <p:nvPr/>
          </p:nvSpPr>
          <p:spPr>
            <a:xfrm>
              <a:off x="1684876" y="4847503"/>
              <a:ext cx="486823" cy="523220"/>
            </a:xfrm>
            <a:prstGeom prst="rect">
              <a:avLst/>
            </a:prstGeom>
            <a:noFill/>
            <a:ln>
              <a:noFill/>
            </a:ln>
          </p:spPr>
          <p:txBody>
            <a:bodyPr wrap="square" lIns="0" rtlCol="0">
              <a:spAutoFit/>
            </a:bodyPr>
            <a:lstStyle>
              <a:defPPr>
                <a:defRPr lang="en-US"/>
              </a:defPPr>
              <a:lvl1pPr algn="r">
                <a:defRPr sz="6000">
                  <a:solidFill>
                    <a:schemeClr val="accent1">
                      <a:lumMod val="40000"/>
                      <a:lumOff val="60000"/>
                    </a:schemeClr>
                  </a:solidFill>
                  <a:latin typeface="Arial Narrow"/>
                  <a:cs typeface="Arial Narrow"/>
                </a:defRPr>
              </a:lvl1pPr>
            </a:lstStyle>
            <a:p>
              <a:r>
                <a:rPr lang="en-US" sz="2800">
                  <a:solidFill>
                    <a:schemeClr val="accent2">
                      <a:lumMod val="20000"/>
                      <a:lumOff val="80000"/>
                    </a:schemeClr>
                  </a:solidFill>
                </a:rPr>
                <a:t>05</a:t>
              </a:r>
            </a:p>
          </p:txBody>
        </p:sp>
      </p:grpSp>
    </p:spTree>
    <p:extLst>
      <p:ext uri="{BB962C8B-B14F-4D97-AF65-F5344CB8AC3E}">
        <p14:creationId xmlns:p14="http://schemas.microsoft.com/office/powerpoint/2010/main" val="424719601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18993BA-6AEC-CF41-A91F-3CF290392653}"/>
              </a:ext>
            </a:extLst>
          </p:cNvPr>
          <p:cNvSpPr>
            <a:spLocks noGrp="1"/>
          </p:cNvSpPr>
          <p:nvPr>
            <p:ph type="ctrTitle"/>
          </p:nvPr>
        </p:nvSpPr>
        <p:spPr/>
        <p:txBody>
          <a:bodyPr/>
          <a:lstStyle/>
          <a:p>
            <a:r>
              <a:rPr lang="en-US" dirty="0"/>
              <a:t>Comparing PaaS and IaaS</a:t>
            </a:r>
          </a:p>
        </p:txBody>
      </p:sp>
      <p:sp>
        <p:nvSpPr>
          <p:cNvPr id="8" name="Subtitle 7">
            <a:extLst>
              <a:ext uri="{FF2B5EF4-FFF2-40B4-BE49-F238E27FC236}">
                <a16:creationId xmlns:a16="http://schemas.microsoft.com/office/drawing/2014/main" id="{0C92F004-7012-A74A-8B46-BB14D538B529}"/>
              </a:ext>
            </a:extLst>
          </p:cNvPr>
          <p:cNvSpPr>
            <a:spLocks noGrp="1"/>
          </p:cNvSpPr>
          <p:nvPr>
            <p:ph type="subTitle" idx="1"/>
          </p:nvPr>
        </p:nvSpPr>
        <p:spPr/>
        <p:txBody>
          <a:bodyPr/>
          <a:lstStyle/>
          <a:p>
            <a:endParaRPr lang="en-US"/>
          </a:p>
        </p:txBody>
      </p:sp>
      <p:sp>
        <p:nvSpPr>
          <p:cNvPr id="4" name="Date Placeholder 3">
            <a:extLst>
              <a:ext uri="{FF2B5EF4-FFF2-40B4-BE49-F238E27FC236}">
                <a16:creationId xmlns:a16="http://schemas.microsoft.com/office/drawing/2014/main" id="{C9032EDC-F139-304D-9DF3-66ED40C08754}"/>
              </a:ext>
            </a:extLst>
          </p:cNvPr>
          <p:cNvSpPr>
            <a:spLocks noGrp="1"/>
          </p:cNvSpPr>
          <p:nvPr>
            <p:ph type="dt" sz="half" idx="10"/>
          </p:nvPr>
        </p:nvSpPr>
        <p:spPr/>
        <p:txBody>
          <a:bodyPr/>
          <a:lstStyle/>
          <a:p>
            <a:fld id="{3D204B18-9485-D74D-B2B3-6C26E88E40BB}" type="datetime1">
              <a:rPr lang="en-AU" smtClean="0"/>
              <a:pPr/>
              <a:t>23/3/18</a:t>
            </a:fld>
            <a:endParaRPr lang="en-US"/>
          </a:p>
        </p:txBody>
      </p:sp>
      <p:sp>
        <p:nvSpPr>
          <p:cNvPr id="5" name="Footer Placeholder 4">
            <a:extLst>
              <a:ext uri="{FF2B5EF4-FFF2-40B4-BE49-F238E27FC236}">
                <a16:creationId xmlns:a16="http://schemas.microsoft.com/office/drawing/2014/main" id="{785DEA55-8D20-904E-B111-57391C6BA404}"/>
              </a:ext>
            </a:extLst>
          </p:cNvPr>
          <p:cNvSpPr>
            <a:spLocks noGrp="1"/>
          </p:cNvSpPr>
          <p:nvPr>
            <p:ph type="ftr" sz="quarter" idx="11"/>
          </p:nvPr>
        </p:nvSpPr>
        <p:spPr/>
        <p:txBody>
          <a:bodyPr/>
          <a:lstStyle/>
          <a:p>
            <a:r>
              <a:rPr lang="en-US" dirty="0"/>
              <a:t>SIT737 Service Oriented Architecture </a:t>
            </a:r>
          </a:p>
        </p:txBody>
      </p:sp>
      <p:sp>
        <p:nvSpPr>
          <p:cNvPr id="6" name="Slide Number Placeholder 5">
            <a:extLst>
              <a:ext uri="{FF2B5EF4-FFF2-40B4-BE49-F238E27FC236}">
                <a16:creationId xmlns:a16="http://schemas.microsoft.com/office/drawing/2014/main" id="{A3E1D599-A6F0-7648-83D2-AAF6B82379CA}"/>
              </a:ext>
            </a:extLst>
          </p:cNvPr>
          <p:cNvSpPr>
            <a:spLocks noGrp="1"/>
          </p:cNvSpPr>
          <p:nvPr>
            <p:ph type="sldNum" sz="quarter" idx="12"/>
          </p:nvPr>
        </p:nvSpPr>
        <p:spPr/>
        <p:txBody>
          <a:bodyPr/>
          <a:lstStyle/>
          <a:p>
            <a:fld id="{BBE0A389-EB18-824A-A5ED-72ACC9A7FB5D}" type="slidenum">
              <a:rPr lang="en-US" smtClean="0"/>
              <a:pPr/>
              <a:t>24</a:t>
            </a:fld>
            <a:endParaRPr lang="en-US"/>
          </a:p>
        </p:txBody>
      </p:sp>
    </p:spTree>
    <p:extLst>
      <p:ext uri="{BB962C8B-B14F-4D97-AF65-F5344CB8AC3E}">
        <p14:creationId xmlns:p14="http://schemas.microsoft.com/office/powerpoint/2010/main" val="385950742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PaaS development</a:t>
            </a:r>
          </a:p>
        </p:txBody>
      </p:sp>
      <p:sp>
        <p:nvSpPr>
          <p:cNvPr id="4" name="Date Placeholder 3"/>
          <p:cNvSpPr>
            <a:spLocks noGrp="1"/>
          </p:cNvSpPr>
          <p:nvPr>
            <p:ph type="dt" sz="half" idx="10"/>
          </p:nvPr>
        </p:nvSpPr>
        <p:spPr/>
        <p:txBody>
          <a:bodyPr/>
          <a:lstStyle/>
          <a:p>
            <a:fld id="{3D204B18-9485-D74D-B2B3-6C26E88E40BB}" type="datetime1">
              <a:rPr lang="en-AU"/>
              <a:pPr/>
              <a:t>23/3/18</a:t>
            </a:fld>
            <a:endParaRPr lang="en-US"/>
          </a:p>
        </p:txBody>
      </p:sp>
      <p:sp>
        <p:nvSpPr>
          <p:cNvPr id="5" name="Footer Placeholder 4"/>
          <p:cNvSpPr>
            <a:spLocks noGrp="1"/>
          </p:cNvSpPr>
          <p:nvPr>
            <p:ph type="ftr" sz="quarter" idx="11"/>
          </p:nvPr>
        </p:nvSpPr>
        <p:spPr/>
        <p:txBody>
          <a:bodyPr/>
          <a:lstStyle/>
          <a:p>
            <a:r>
              <a:rPr lang="en-US" dirty="0"/>
              <a:t>SIT737 Service Oriented Architecture </a:t>
            </a:r>
          </a:p>
        </p:txBody>
      </p:sp>
      <p:sp>
        <p:nvSpPr>
          <p:cNvPr id="6" name="Slide Number Placeholder 5"/>
          <p:cNvSpPr>
            <a:spLocks noGrp="1"/>
          </p:cNvSpPr>
          <p:nvPr>
            <p:ph type="sldNum" sz="quarter" idx="12"/>
          </p:nvPr>
        </p:nvSpPr>
        <p:spPr/>
        <p:txBody>
          <a:bodyPr/>
          <a:lstStyle/>
          <a:p>
            <a:fld id="{BBE0A389-EB18-824A-A5ED-72ACC9A7FB5D}" type="slidenum">
              <a:rPr lang="en-US"/>
              <a:pPr/>
              <a:t>25</a:t>
            </a:fld>
            <a:endParaRPr lang="en-US"/>
          </a:p>
        </p:txBody>
      </p:sp>
      <p:sp>
        <p:nvSpPr>
          <p:cNvPr id="7" name="Rectangle 6"/>
          <p:cNvSpPr/>
          <p:nvPr/>
        </p:nvSpPr>
        <p:spPr>
          <a:xfrm>
            <a:off x="0" y="1498594"/>
            <a:ext cx="9153158" cy="4961473"/>
          </a:xfrm>
          <a:prstGeom prst="rect">
            <a:avLst/>
          </a:prstGeom>
          <a:solidFill>
            <a:schemeClr val="bg1">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 name="Straight Connector 7"/>
          <p:cNvCxnSpPr/>
          <p:nvPr/>
        </p:nvCxnSpPr>
        <p:spPr>
          <a:xfrm>
            <a:off x="2209800" y="1680624"/>
            <a:ext cx="0" cy="4656676"/>
          </a:xfrm>
          <a:prstGeom prst="line">
            <a:avLst/>
          </a:prstGeom>
          <a:ln w="3175" cmpd="sng">
            <a:solidFill>
              <a:schemeClr val="tx2">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0" y="1582120"/>
            <a:ext cx="2214880" cy="830997"/>
          </a:xfrm>
          <a:prstGeom prst="rect">
            <a:avLst/>
          </a:prstGeom>
          <a:noFill/>
        </p:spPr>
        <p:txBody>
          <a:bodyPr wrap="square" rtlCol="0">
            <a:spAutoFit/>
          </a:bodyPr>
          <a:lstStyle/>
          <a:p>
            <a:pPr algn="r"/>
            <a:r>
              <a:rPr lang="en-US" sz="2400" b="1">
                <a:solidFill>
                  <a:schemeClr val="tx2">
                    <a:lumMod val="75000"/>
                  </a:schemeClr>
                </a:solidFill>
                <a:latin typeface="Abadi MT Condensed Extra Bold"/>
                <a:cs typeface="Abadi MT Condensed Extra Bold"/>
              </a:rPr>
              <a:t>WHO IS A PaaS OFFERING FOR?</a:t>
            </a:r>
            <a:endParaRPr lang="en-US" sz="3600">
              <a:solidFill>
                <a:schemeClr val="tx2">
                  <a:lumMod val="75000"/>
                </a:schemeClr>
              </a:solidFill>
              <a:latin typeface="Abadi MT Condensed Extra Bold"/>
              <a:cs typeface="Abadi MT Condensed Extra Bold"/>
            </a:endParaRPr>
          </a:p>
        </p:txBody>
      </p:sp>
      <p:sp>
        <p:nvSpPr>
          <p:cNvPr id="10" name="TextBox 9"/>
          <p:cNvSpPr txBox="1"/>
          <p:nvPr/>
        </p:nvSpPr>
        <p:spPr>
          <a:xfrm>
            <a:off x="2294464" y="1553624"/>
            <a:ext cx="6769100" cy="1692771"/>
          </a:xfrm>
          <a:prstGeom prst="rect">
            <a:avLst/>
          </a:prstGeom>
          <a:noFill/>
        </p:spPr>
        <p:txBody>
          <a:bodyPr wrap="square" rtlCol="0">
            <a:spAutoFit/>
          </a:bodyPr>
          <a:lstStyle/>
          <a:p>
            <a:r>
              <a:rPr lang="en-US" sz="3000">
                <a:latin typeface="Abadi MT Condensed Light"/>
                <a:cs typeface="Abadi MT Condensed Light"/>
              </a:rPr>
              <a:t>Meet the protagonist, the developer..</a:t>
            </a:r>
          </a:p>
          <a:p>
            <a:pPr lvl="0">
              <a:spcBef>
                <a:spcPts val="600"/>
              </a:spcBef>
            </a:pPr>
            <a:r>
              <a:rPr lang="en-US" sz="2300" i="1">
                <a:solidFill>
                  <a:prstClr val="black">
                    <a:lumMod val="65000"/>
                    <a:lumOff val="35000"/>
                  </a:prstClr>
                </a:solidFill>
                <a:latin typeface="Abadi MT Condensed Light"/>
                <a:cs typeface="Abadi MT Condensed Light"/>
              </a:rPr>
              <a:t>Each of the three layers that we identified in the cloud computing reference model “targets” a different profile. Whom is the PaaS for?</a:t>
            </a:r>
          </a:p>
        </p:txBody>
      </p:sp>
      <p:grpSp>
        <p:nvGrpSpPr>
          <p:cNvPr id="11" name="Group 10"/>
          <p:cNvGrpSpPr/>
          <p:nvPr/>
        </p:nvGrpSpPr>
        <p:grpSpPr>
          <a:xfrm>
            <a:off x="685800" y="3235739"/>
            <a:ext cx="8467358" cy="1519141"/>
            <a:chOff x="397922" y="2388213"/>
            <a:chExt cx="8467358" cy="1519141"/>
          </a:xfrm>
        </p:grpSpPr>
        <p:grpSp>
          <p:nvGrpSpPr>
            <p:cNvPr id="12" name="Group 11"/>
            <p:cNvGrpSpPr/>
            <p:nvPr/>
          </p:nvGrpSpPr>
          <p:grpSpPr>
            <a:xfrm>
              <a:off x="1006232" y="2395087"/>
              <a:ext cx="7859048" cy="1512267"/>
              <a:chOff x="1006232" y="2570929"/>
              <a:chExt cx="7859048" cy="1512267"/>
            </a:xfrm>
          </p:grpSpPr>
          <p:sp>
            <p:nvSpPr>
              <p:cNvPr id="15" name="Rectangle 14"/>
              <p:cNvSpPr/>
              <p:nvPr/>
            </p:nvSpPr>
            <p:spPr>
              <a:xfrm>
                <a:off x="1006232" y="2570929"/>
                <a:ext cx="7859048" cy="1512267"/>
              </a:xfrm>
              <a:prstGeom prst="rect">
                <a:avLst/>
              </a:prstGeom>
              <a:solidFill>
                <a:schemeClr val="accent6">
                  <a:lumMod val="20000"/>
                  <a:lumOff val="8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TextBox 15"/>
              <p:cNvSpPr txBox="1"/>
              <p:nvPr/>
            </p:nvSpPr>
            <p:spPr>
              <a:xfrm>
                <a:off x="1934526" y="2670114"/>
                <a:ext cx="6830156" cy="1308050"/>
              </a:xfrm>
              <a:prstGeom prst="rect">
                <a:avLst/>
              </a:prstGeom>
              <a:noFill/>
            </p:spPr>
            <p:txBody>
              <a:bodyPr wrap="square" lIns="0" tIns="0" rIns="108000" bIns="0" rtlCol="0" anchor="t" anchorCtr="0">
                <a:spAutoFit/>
              </a:bodyPr>
              <a:lstStyle/>
              <a:p>
                <a:pPr marL="180000"/>
                <a:r>
                  <a:rPr lang="en-US" sz="2000" i="1" dirty="0">
                    <a:solidFill>
                      <a:srgbClr val="B27979"/>
                    </a:solidFill>
                    <a:latin typeface="Abadi MT Condensed Light"/>
                    <a:cs typeface="Abadi MT Condensed Light"/>
                  </a:rPr>
                  <a:t>IaaS solutions provide infrastructure on demand, therefore they support and facilitate those tasks that relate with the administration, deployment, and configuration of systems.</a:t>
                </a:r>
              </a:p>
              <a:p>
                <a:pPr marL="180000">
                  <a:spcBef>
                    <a:spcPts val="600"/>
                  </a:spcBef>
                </a:pPr>
                <a:r>
                  <a:rPr lang="en-US" sz="2000" i="1" dirty="0">
                    <a:solidFill>
                      <a:srgbClr val="B27979"/>
                    </a:solidFill>
                    <a:latin typeface="Abadi MT Condensed Light"/>
                    <a:cs typeface="Abadi MT Condensed Light"/>
                  </a:rPr>
                  <a:t>The role benefitting the most is the </a:t>
                </a:r>
                <a:r>
                  <a:rPr lang="en-US" sz="2000" i="1" u="sng" dirty="0">
                    <a:solidFill>
                      <a:srgbClr val="B27979"/>
                    </a:solidFill>
                    <a:latin typeface="Abadi MT Condensed Light"/>
                    <a:cs typeface="Abadi MT Condensed Light"/>
                  </a:rPr>
                  <a:t>system administrator</a:t>
                </a:r>
                <a:r>
                  <a:rPr lang="en-US" sz="2000" i="1" dirty="0">
                    <a:solidFill>
                      <a:srgbClr val="B27979"/>
                    </a:solidFill>
                    <a:latin typeface="Abadi MT Condensed Light"/>
                    <a:cs typeface="Abadi MT Condensed Light"/>
                  </a:rPr>
                  <a:t>.</a:t>
                </a:r>
              </a:p>
            </p:txBody>
          </p:sp>
        </p:grpSp>
        <p:sp>
          <p:nvSpPr>
            <p:cNvPr id="13" name="Rectangle 12"/>
            <p:cNvSpPr/>
            <p:nvPr/>
          </p:nvSpPr>
          <p:spPr>
            <a:xfrm>
              <a:off x="410622" y="2388213"/>
              <a:ext cx="1513917" cy="1519141"/>
            </a:xfrm>
            <a:prstGeom prst="rect">
              <a:avLst/>
            </a:prstGeom>
            <a:solidFill>
              <a:schemeClr val="accent6">
                <a:lumMod val="5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TextBox 13"/>
            <p:cNvSpPr txBox="1"/>
            <p:nvPr/>
          </p:nvSpPr>
          <p:spPr>
            <a:xfrm>
              <a:off x="397922" y="2401605"/>
              <a:ext cx="1530699" cy="461665"/>
            </a:xfrm>
            <a:prstGeom prst="rect">
              <a:avLst/>
            </a:prstGeom>
            <a:noFill/>
            <a:ln>
              <a:noFill/>
            </a:ln>
          </p:spPr>
          <p:txBody>
            <a:bodyPr wrap="square" lIns="0" rtlCol="0">
              <a:spAutoFit/>
            </a:bodyPr>
            <a:lstStyle>
              <a:defPPr>
                <a:defRPr lang="en-US"/>
              </a:defPPr>
              <a:lvl1pPr algn="r">
                <a:defRPr sz="6000">
                  <a:solidFill>
                    <a:schemeClr val="accent6">
                      <a:lumMod val="20000"/>
                      <a:lumOff val="80000"/>
                    </a:schemeClr>
                  </a:solidFill>
                  <a:latin typeface="Arial Narrow"/>
                  <a:cs typeface="Arial Narrow"/>
                </a:defRPr>
              </a:lvl1pPr>
            </a:lstStyle>
            <a:p>
              <a:r>
                <a:rPr lang="en-US" sz="2400"/>
                <a:t>IaaS</a:t>
              </a:r>
              <a:endParaRPr lang="en-US" sz="2800"/>
            </a:p>
          </p:txBody>
        </p:sp>
      </p:grpSp>
      <p:grpSp>
        <p:nvGrpSpPr>
          <p:cNvPr id="17" name="Group 16"/>
          <p:cNvGrpSpPr/>
          <p:nvPr/>
        </p:nvGrpSpPr>
        <p:grpSpPr>
          <a:xfrm>
            <a:off x="698500" y="4841237"/>
            <a:ext cx="8458210" cy="1508763"/>
            <a:chOff x="407069" y="3858869"/>
            <a:chExt cx="8458210" cy="1508763"/>
          </a:xfrm>
        </p:grpSpPr>
        <p:grpSp>
          <p:nvGrpSpPr>
            <p:cNvPr id="18" name="Group 17"/>
            <p:cNvGrpSpPr/>
            <p:nvPr/>
          </p:nvGrpSpPr>
          <p:grpSpPr>
            <a:xfrm>
              <a:off x="1006233" y="3858869"/>
              <a:ext cx="7859046" cy="1508763"/>
              <a:chOff x="1782877" y="3053239"/>
              <a:chExt cx="7365996" cy="2427885"/>
            </a:xfrm>
          </p:grpSpPr>
          <p:sp>
            <p:nvSpPr>
              <p:cNvPr id="21" name="Rectangle 20"/>
              <p:cNvSpPr/>
              <p:nvPr/>
            </p:nvSpPr>
            <p:spPr>
              <a:xfrm>
                <a:off x="1782877" y="3053239"/>
                <a:ext cx="7365996" cy="2427885"/>
              </a:xfrm>
              <a:prstGeom prst="rect">
                <a:avLst/>
              </a:prstGeom>
              <a:solidFill>
                <a:schemeClr val="accent5">
                  <a:lumMod val="40000"/>
                  <a:lumOff val="6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TextBox 21"/>
              <p:cNvSpPr txBox="1"/>
              <p:nvPr/>
            </p:nvSpPr>
            <p:spPr>
              <a:xfrm>
                <a:off x="2645406" y="3140908"/>
                <a:ext cx="6358239" cy="2104900"/>
              </a:xfrm>
              <a:prstGeom prst="rect">
                <a:avLst/>
              </a:prstGeom>
              <a:noFill/>
            </p:spPr>
            <p:txBody>
              <a:bodyPr wrap="square" lIns="0" tIns="0" rIns="108000" bIns="0" rtlCol="0" anchor="t" anchorCtr="0">
                <a:spAutoFit/>
              </a:bodyPr>
              <a:lstStyle/>
              <a:p>
                <a:pPr marL="180000"/>
                <a:r>
                  <a:rPr lang="en-US" sz="2000" i="1" dirty="0">
                    <a:solidFill>
                      <a:schemeClr val="accent5">
                        <a:lumMod val="75000"/>
                      </a:schemeClr>
                    </a:solidFill>
                    <a:latin typeface="Abadi MT Condensed Light"/>
                    <a:cs typeface="Abadi MT Condensed Light"/>
                  </a:rPr>
                  <a:t>PaaS solutions constitute a step upwards in the IT stack, and offer runtime environments and development support services. These are functions more related to the application.</a:t>
                </a:r>
              </a:p>
              <a:p>
                <a:pPr marL="180000">
                  <a:spcBef>
                    <a:spcPts val="600"/>
                  </a:spcBef>
                </a:pPr>
                <a:r>
                  <a:rPr lang="en-US" sz="2000" i="1" dirty="0">
                    <a:solidFill>
                      <a:schemeClr val="accent5">
                        <a:lumMod val="75000"/>
                      </a:schemeClr>
                    </a:solidFill>
                    <a:latin typeface="Abadi MT Condensed Light"/>
                    <a:cs typeface="Abadi MT Condensed Light"/>
                  </a:rPr>
                  <a:t>Therefore, the role benefitting the most is the </a:t>
                </a:r>
                <a:r>
                  <a:rPr lang="en-US" i="1" u="sng" dirty="0">
                    <a:solidFill>
                      <a:schemeClr val="accent5">
                        <a:lumMod val="75000"/>
                      </a:schemeClr>
                    </a:solidFill>
                    <a:latin typeface="Arial Narrow"/>
                    <a:cs typeface="Arial Narrow"/>
                  </a:rPr>
                  <a:t>software engineer/developer</a:t>
                </a:r>
                <a:r>
                  <a:rPr lang="en-US" sz="2000" i="1" dirty="0">
                    <a:solidFill>
                      <a:schemeClr val="accent5">
                        <a:lumMod val="75000"/>
                      </a:schemeClr>
                    </a:solidFill>
                    <a:latin typeface="Abadi MT Condensed Light"/>
                    <a:cs typeface="Abadi MT Condensed Light"/>
                  </a:rPr>
                  <a:t>.</a:t>
                </a:r>
              </a:p>
            </p:txBody>
          </p:sp>
        </p:grpSp>
        <p:sp>
          <p:nvSpPr>
            <p:cNvPr id="19" name="Rectangle 18"/>
            <p:cNvSpPr/>
            <p:nvPr/>
          </p:nvSpPr>
          <p:spPr>
            <a:xfrm>
              <a:off x="407069" y="3858872"/>
              <a:ext cx="1517469" cy="1508760"/>
            </a:xfrm>
            <a:prstGeom prst="rect">
              <a:avLst/>
            </a:prstGeom>
            <a:solidFill>
              <a:schemeClr val="accent5">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extBox 19"/>
            <p:cNvSpPr txBox="1"/>
            <p:nvPr/>
          </p:nvSpPr>
          <p:spPr>
            <a:xfrm>
              <a:off x="483270" y="3868635"/>
              <a:ext cx="1421156" cy="461665"/>
            </a:xfrm>
            <a:prstGeom prst="rect">
              <a:avLst/>
            </a:prstGeom>
            <a:noFill/>
            <a:ln>
              <a:noFill/>
            </a:ln>
          </p:spPr>
          <p:txBody>
            <a:bodyPr wrap="square" lIns="0" rtlCol="0">
              <a:spAutoFit/>
            </a:bodyPr>
            <a:lstStyle/>
            <a:p>
              <a:pPr algn="r"/>
              <a:r>
                <a:rPr lang="en-US" sz="2400">
                  <a:solidFill>
                    <a:schemeClr val="accent5">
                      <a:lumMod val="40000"/>
                      <a:lumOff val="60000"/>
                    </a:schemeClr>
                  </a:solidFill>
                  <a:latin typeface="Arial Narrow"/>
                  <a:cs typeface="Arial Narrow"/>
                </a:rPr>
                <a:t>PaaS</a:t>
              </a:r>
            </a:p>
          </p:txBody>
        </p:sp>
      </p:grpSp>
    </p:spTree>
    <p:extLst>
      <p:ext uri="{BB962C8B-B14F-4D97-AF65-F5344CB8AC3E}">
        <p14:creationId xmlns:p14="http://schemas.microsoft.com/office/powerpoint/2010/main" val="250573835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Rectangle 52"/>
          <p:cNvSpPr/>
          <p:nvPr/>
        </p:nvSpPr>
        <p:spPr>
          <a:xfrm>
            <a:off x="0" y="1498594"/>
            <a:ext cx="9153158" cy="4961473"/>
          </a:xfrm>
          <a:prstGeom prst="rect">
            <a:avLst/>
          </a:prstGeom>
          <a:solidFill>
            <a:schemeClr val="bg1">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0" y="3515360"/>
            <a:ext cx="9144000" cy="1513840"/>
          </a:xfrm>
          <a:prstGeom prst="rect">
            <a:avLst/>
          </a:prstGeom>
          <a:solidFill>
            <a:schemeClr val="accent4">
              <a:lumMod val="20000"/>
              <a:lumOff val="80000"/>
              <a:alpha val="60000"/>
            </a:schemeClr>
          </a:solidFill>
          <a:ln>
            <a:noFill/>
            <a:headEnd type="oval"/>
            <a:tailEnd type="ova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 name="Title 1"/>
          <p:cNvSpPr>
            <a:spLocks noGrp="1"/>
          </p:cNvSpPr>
          <p:nvPr>
            <p:ph type="title"/>
          </p:nvPr>
        </p:nvSpPr>
        <p:spPr/>
        <p:txBody>
          <a:bodyPr/>
          <a:lstStyle/>
          <a:p>
            <a:r>
              <a:rPr lang="en-US" b="0"/>
              <a:t>PaaS development</a:t>
            </a:r>
          </a:p>
        </p:txBody>
      </p:sp>
      <p:sp>
        <p:nvSpPr>
          <p:cNvPr id="4" name="Date Placeholder 3"/>
          <p:cNvSpPr>
            <a:spLocks noGrp="1"/>
          </p:cNvSpPr>
          <p:nvPr>
            <p:ph type="dt" sz="half" idx="10"/>
          </p:nvPr>
        </p:nvSpPr>
        <p:spPr/>
        <p:txBody>
          <a:bodyPr/>
          <a:lstStyle/>
          <a:p>
            <a:fld id="{3D204B18-9485-D74D-B2B3-6C26E88E40BB}" type="datetime1">
              <a:rPr lang="en-AU"/>
              <a:pPr/>
              <a:t>23/3/18</a:t>
            </a:fld>
            <a:endParaRPr lang="en-US"/>
          </a:p>
        </p:txBody>
      </p:sp>
      <p:sp>
        <p:nvSpPr>
          <p:cNvPr id="5" name="Footer Placeholder 4"/>
          <p:cNvSpPr>
            <a:spLocks noGrp="1"/>
          </p:cNvSpPr>
          <p:nvPr>
            <p:ph type="ftr" sz="quarter" idx="11"/>
          </p:nvPr>
        </p:nvSpPr>
        <p:spPr/>
        <p:txBody>
          <a:bodyPr/>
          <a:lstStyle/>
          <a:p>
            <a:r>
              <a:rPr lang="en-US" dirty="0"/>
              <a:t>SIT737 Service Oriented Architecture </a:t>
            </a:r>
          </a:p>
        </p:txBody>
      </p:sp>
      <p:sp>
        <p:nvSpPr>
          <p:cNvPr id="6" name="Slide Number Placeholder 5"/>
          <p:cNvSpPr>
            <a:spLocks noGrp="1"/>
          </p:cNvSpPr>
          <p:nvPr>
            <p:ph type="sldNum" sz="quarter" idx="12"/>
          </p:nvPr>
        </p:nvSpPr>
        <p:spPr/>
        <p:txBody>
          <a:bodyPr/>
          <a:lstStyle/>
          <a:p>
            <a:fld id="{BBE0A389-EB18-824A-A5ED-72ACC9A7FB5D}" type="slidenum">
              <a:rPr lang="en-US"/>
              <a:pPr/>
              <a:t>26</a:t>
            </a:fld>
            <a:endParaRPr lang="en-US"/>
          </a:p>
        </p:txBody>
      </p:sp>
      <p:cxnSp>
        <p:nvCxnSpPr>
          <p:cNvPr id="55" name="Straight Connector 54"/>
          <p:cNvCxnSpPr/>
          <p:nvPr/>
        </p:nvCxnSpPr>
        <p:spPr>
          <a:xfrm>
            <a:off x="2209800" y="1680624"/>
            <a:ext cx="0" cy="727296"/>
          </a:xfrm>
          <a:prstGeom prst="line">
            <a:avLst/>
          </a:prstGeom>
          <a:ln w="3175" cmpd="sng">
            <a:solidFill>
              <a:schemeClr val="tx2">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56" name="TextBox 55"/>
          <p:cNvSpPr txBox="1"/>
          <p:nvPr/>
        </p:nvSpPr>
        <p:spPr>
          <a:xfrm>
            <a:off x="23068" y="1526240"/>
            <a:ext cx="2187017" cy="584776"/>
          </a:xfrm>
          <a:prstGeom prst="rect">
            <a:avLst/>
          </a:prstGeom>
          <a:noFill/>
        </p:spPr>
        <p:txBody>
          <a:bodyPr wrap="none" rtlCol="0">
            <a:spAutoFit/>
          </a:bodyPr>
          <a:lstStyle/>
          <a:p>
            <a:pPr algn="r"/>
            <a:r>
              <a:rPr lang="en-US" sz="3200" b="1">
                <a:solidFill>
                  <a:schemeClr val="tx2">
                    <a:lumMod val="75000"/>
                  </a:schemeClr>
                </a:solidFill>
                <a:latin typeface="Abadi MT Condensed Extra Bold"/>
                <a:cs typeface="Abadi MT Condensed Extra Bold"/>
              </a:rPr>
              <a:t>COMPARISON</a:t>
            </a:r>
            <a:endParaRPr lang="en-US" sz="4000">
              <a:solidFill>
                <a:schemeClr val="tx2">
                  <a:lumMod val="75000"/>
                </a:schemeClr>
              </a:solidFill>
              <a:latin typeface="Abadi MT Condensed Extra Bold"/>
              <a:cs typeface="Abadi MT Condensed Extra Bold"/>
            </a:endParaRPr>
          </a:p>
        </p:txBody>
      </p:sp>
      <p:sp>
        <p:nvSpPr>
          <p:cNvPr id="58" name="TextBox 57"/>
          <p:cNvSpPr txBox="1"/>
          <p:nvPr/>
        </p:nvSpPr>
        <p:spPr>
          <a:xfrm>
            <a:off x="2294464" y="1553624"/>
            <a:ext cx="6769100" cy="553998"/>
          </a:xfrm>
          <a:prstGeom prst="rect">
            <a:avLst/>
          </a:prstGeom>
          <a:noFill/>
        </p:spPr>
        <p:txBody>
          <a:bodyPr wrap="square" rtlCol="0">
            <a:spAutoFit/>
          </a:bodyPr>
          <a:lstStyle/>
          <a:p>
            <a:r>
              <a:rPr lang="en-US" sz="3000">
                <a:latin typeface="Abadi MT Condensed Light"/>
                <a:cs typeface="Abadi MT Condensed Light"/>
              </a:rPr>
              <a:t>Comparing PaaS with IaaS</a:t>
            </a:r>
          </a:p>
        </p:txBody>
      </p:sp>
      <p:grpSp>
        <p:nvGrpSpPr>
          <p:cNvPr id="44" name="Group 43"/>
          <p:cNvGrpSpPr/>
          <p:nvPr/>
        </p:nvGrpSpPr>
        <p:grpSpPr>
          <a:xfrm>
            <a:off x="238751" y="3510463"/>
            <a:ext cx="1336675" cy="2534728"/>
            <a:chOff x="364067" y="3180272"/>
            <a:chExt cx="1336675" cy="2534728"/>
          </a:xfrm>
        </p:grpSpPr>
        <p:cxnSp>
          <p:nvCxnSpPr>
            <p:cNvPr id="45" name="Straight Connector 44"/>
            <p:cNvCxnSpPr/>
            <p:nvPr/>
          </p:nvCxnSpPr>
          <p:spPr>
            <a:xfrm>
              <a:off x="1695449" y="3183467"/>
              <a:ext cx="0" cy="2531533"/>
            </a:xfrm>
            <a:prstGeom prst="line">
              <a:avLst/>
            </a:prstGeom>
            <a:ln w="3175" cmpd="sng">
              <a:solidFill>
                <a:schemeClr val="accent1">
                  <a:lumMod val="5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46" name="Straight Connector 45"/>
            <p:cNvCxnSpPr/>
            <p:nvPr/>
          </p:nvCxnSpPr>
          <p:spPr>
            <a:xfrm rot="16200000">
              <a:off x="1193801" y="2675446"/>
              <a:ext cx="2116" cy="1011767"/>
            </a:xfrm>
            <a:prstGeom prst="line">
              <a:avLst/>
            </a:prstGeom>
            <a:ln w="3175" cmpd="sng">
              <a:solidFill>
                <a:schemeClr val="accent1">
                  <a:lumMod val="5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47" name="Rectangle 46"/>
            <p:cNvSpPr/>
            <p:nvPr/>
          </p:nvSpPr>
          <p:spPr>
            <a:xfrm>
              <a:off x="364067" y="3193851"/>
              <a:ext cx="1329249" cy="461665"/>
            </a:xfrm>
            <a:prstGeom prst="rect">
              <a:avLst/>
            </a:prstGeom>
          </p:spPr>
          <p:txBody>
            <a:bodyPr wrap="square">
              <a:spAutoFit/>
            </a:bodyPr>
            <a:lstStyle/>
            <a:p>
              <a:pPr algn="r">
                <a:spcBef>
                  <a:spcPts val="300"/>
                </a:spcBef>
                <a:spcAft>
                  <a:spcPts val="300"/>
                </a:spcAft>
              </a:pPr>
              <a:r>
                <a:rPr lang="en-AU" sz="1200" b="1" dirty="0">
                  <a:solidFill>
                    <a:schemeClr val="tx1">
                      <a:lumMod val="95000"/>
                      <a:lumOff val="5000"/>
                    </a:schemeClr>
                  </a:solidFill>
                  <a:latin typeface="Abadi MT Condensed Light"/>
                  <a:cs typeface="Abadi MT Condensed Light"/>
                </a:rPr>
                <a:t>RUNTIME ENVIRONMENT</a:t>
              </a:r>
            </a:p>
          </p:txBody>
        </p:sp>
      </p:grpSp>
      <p:grpSp>
        <p:nvGrpSpPr>
          <p:cNvPr id="48" name="Group 47"/>
          <p:cNvGrpSpPr/>
          <p:nvPr/>
        </p:nvGrpSpPr>
        <p:grpSpPr>
          <a:xfrm>
            <a:off x="247218" y="2650058"/>
            <a:ext cx="1331382" cy="776850"/>
            <a:chOff x="372534" y="2319867"/>
            <a:chExt cx="1331382" cy="776850"/>
          </a:xfrm>
        </p:grpSpPr>
        <p:cxnSp>
          <p:nvCxnSpPr>
            <p:cNvPr id="57" name="Straight Connector 56"/>
            <p:cNvCxnSpPr/>
            <p:nvPr/>
          </p:nvCxnSpPr>
          <p:spPr>
            <a:xfrm>
              <a:off x="1703916" y="2319867"/>
              <a:ext cx="0" cy="762000"/>
            </a:xfrm>
            <a:prstGeom prst="line">
              <a:avLst/>
            </a:prstGeom>
            <a:ln w="3175" cmpd="sng">
              <a:solidFill>
                <a:schemeClr val="accent1">
                  <a:lumMod val="5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59" name="Straight Connector 58"/>
            <p:cNvCxnSpPr/>
            <p:nvPr/>
          </p:nvCxnSpPr>
          <p:spPr>
            <a:xfrm rot="16200000">
              <a:off x="1193802" y="2569611"/>
              <a:ext cx="2116" cy="1011767"/>
            </a:xfrm>
            <a:prstGeom prst="line">
              <a:avLst/>
            </a:prstGeom>
            <a:ln w="3175" cmpd="sng">
              <a:solidFill>
                <a:schemeClr val="accent1">
                  <a:lumMod val="5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60" name="Rectangle 59"/>
            <p:cNvSpPr/>
            <p:nvPr/>
          </p:nvSpPr>
          <p:spPr>
            <a:xfrm>
              <a:off x="372534" y="2635052"/>
              <a:ext cx="1329249" cy="461665"/>
            </a:xfrm>
            <a:prstGeom prst="rect">
              <a:avLst/>
            </a:prstGeom>
          </p:spPr>
          <p:txBody>
            <a:bodyPr wrap="square">
              <a:spAutoFit/>
            </a:bodyPr>
            <a:lstStyle/>
            <a:p>
              <a:pPr algn="r">
                <a:spcBef>
                  <a:spcPts val="300"/>
                </a:spcBef>
                <a:spcAft>
                  <a:spcPts val="300"/>
                </a:spcAft>
              </a:pPr>
              <a:r>
                <a:rPr lang="en-AU" sz="1200" b="1" dirty="0">
                  <a:solidFill>
                    <a:schemeClr val="tx1">
                      <a:lumMod val="95000"/>
                      <a:lumOff val="5000"/>
                    </a:schemeClr>
                  </a:solidFill>
                  <a:latin typeface="Abadi MT Condensed Light"/>
                  <a:cs typeface="Abadi MT Condensed Light"/>
                </a:rPr>
                <a:t>APPLICATION PACKAGE</a:t>
              </a:r>
            </a:p>
          </p:txBody>
        </p:sp>
      </p:grpSp>
      <p:grpSp>
        <p:nvGrpSpPr>
          <p:cNvPr id="61" name="Group 60"/>
          <p:cNvGrpSpPr/>
          <p:nvPr/>
        </p:nvGrpSpPr>
        <p:grpSpPr>
          <a:xfrm>
            <a:off x="7706367" y="2641591"/>
            <a:ext cx="1329249" cy="2387600"/>
            <a:chOff x="7416800" y="2311400"/>
            <a:chExt cx="1329249" cy="2387600"/>
          </a:xfrm>
        </p:grpSpPr>
        <p:cxnSp>
          <p:nvCxnSpPr>
            <p:cNvPr id="62" name="Straight Connector 61"/>
            <p:cNvCxnSpPr/>
            <p:nvPr/>
          </p:nvCxnSpPr>
          <p:spPr>
            <a:xfrm>
              <a:off x="7418916" y="2311400"/>
              <a:ext cx="0" cy="2387600"/>
            </a:xfrm>
            <a:prstGeom prst="line">
              <a:avLst/>
            </a:prstGeom>
            <a:ln w="3175" cmpd="sng">
              <a:solidFill>
                <a:schemeClr val="accent1">
                  <a:lumMod val="5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63" name="Rectangle 62"/>
            <p:cNvSpPr/>
            <p:nvPr/>
          </p:nvSpPr>
          <p:spPr>
            <a:xfrm>
              <a:off x="7416800" y="4235273"/>
              <a:ext cx="1329249" cy="461665"/>
            </a:xfrm>
            <a:prstGeom prst="rect">
              <a:avLst/>
            </a:prstGeom>
          </p:spPr>
          <p:txBody>
            <a:bodyPr wrap="square">
              <a:spAutoFit/>
            </a:bodyPr>
            <a:lstStyle/>
            <a:p>
              <a:pPr>
                <a:spcBef>
                  <a:spcPts val="300"/>
                </a:spcBef>
                <a:spcAft>
                  <a:spcPts val="300"/>
                </a:spcAft>
              </a:pPr>
              <a:r>
                <a:rPr lang="en-AU" sz="1200" b="1" dirty="0">
                  <a:solidFill>
                    <a:schemeClr val="tx1">
                      <a:lumMod val="95000"/>
                      <a:lumOff val="5000"/>
                    </a:schemeClr>
                  </a:solidFill>
                  <a:latin typeface="Abadi MT Condensed Light"/>
                  <a:cs typeface="Abadi MT Condensed Light"/>
                </a:rPr>
                <a:t>SYSTEM INSTALLATION</a:t>
              </a:r>
            </a:p>
          </p:txBody>
        </p:sp>
        <p:cxnSp>
          <p:nvCxnSpPr>
            <p:cNvPr id="64" name="Straight Connector 63"/>
            <p:cNvCxnSpPr/>
            <p:nvPr/>
          </p:nvCxnSpPr>
          <p:spPr>
            <a:xfrm>
              <a:off x="7419977" y="4697944"/>
              <a:ext cx="1216027" cy="0"/>
            </a:xfrm>
            <a:prstGeom prst="line">
              <a:avLst/>
            </a:prstGeom>
            <a:ln w="3175" cmpd="sng">
              <a:solidFill>
                <a:schemeClr val="accent1">
                  <a:lumMod val="5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grpSp>
      <p:grpSp>
        <p:nvGrpSpPr>
          <p:cNvPr id="65" name="Group 64"/>
          <p:cNvGrpSpPr/>
          <p:nvPr/>
        </p:nvGrpSpPr>
        <p:grpSpPr>
          <a:xfrm>
            <a:off x="7708483" y="5122324"/>
            <a:ext cx="1335599" cy="922867"/>
            <a:chOff x="7418916" y="4792133"/>
            <a:chExt cx="1335599" cy="922867"/>
          </a:xfrm>
        </p:grpSpPr>
        <p:cxnSp>
          <p:nvCxnSpPr>
            <p:cNvPr id="66" name="Straight Connector 65"/>
            <p:cNvCxnSpPr/>
            <p:nvPr/>
          </p:nvCxnSpPr>
          <p:spPr>
            <a:xfrm>
              <a:off x="7428443" y="4799544"/>
              <a:ext cx="1216027" cy="0"/>
            </a:xfrm>
            <a:prstGeom prst="line">
              <a:avLst/>
            </a:prstGeom>
            <a:ln w="3175" cmpd="sng">
              <a:solidFill>
                <a:schemeClr val="accent1">
                  <a:lumMod val="5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67" name="Rectangle 66"/>
            <p:cNvSpPr/>
            <p:nvPr/>
          </p:nvSpPr>
          <p:spPr>
            <a:xfrm>
              <a:off x="7425266" y="4802539"/>
              <a:ext cx="1329249" cy="461665"/>
            </a:xfrm>
            <a:prstGeom prst="rect">
              <a:avLst/>
            </a:prstGeom>
          </p:spPr>
          <p:txBody>
            <a:bodyPr wrap="square">
              <a:spAutoFit/>
            </a:bodyPr>
            <a:lstStyle/>
            <a:p>
              <a:pPr>
                <a:spcBef>
                  <a:spcPts val="300"/>
                </a:spcBef>
                <a:spcAft>
                  <a:spcPts val="300"/>
                </a:spcAft>
              </a:pPr>
              <a:r>
                <a:rPr lang="en-AU" sz="1200" b="1" dirty="0">
                  <a:solidFill>
                    <a:schemeClr val="tx1">
                      <a:lumMod val="95000"/>
                      <a:lumOff val="5000"/>
                    </a:schemeClr>
                  </a:solidFill>
                  <a:latin typeface="Abadi MT Condensed Light"/>
                  <a:cs typeface="Abadi MT Condensed Light"/>
                </a:rPr>
                <a:t>OPERATING SYSTEM (VM)</a:t>
              </a:r>
            </a:p>
          </p:txBody>
        </p:sp>
        <p:cxnSp>
          <p:nvCxnSpPr>
            <p:cNvPr id="68" name="Straight Connector 67"/>
            <p:cNvCxnSpPr/>
            <p:nvPr/>
          </p:nvCxnSpPr>
          <p:spPr>
            <a:xfrm>
              <a:off x="7418916" y="4792133"/>
              <a:ext cx="0" cy="922867"/>
            </a:xfrm>
            <a:prstGeom prst="line">
              <a:avLst/>
            </a:prstGeom>
            <a:ln w="3175" cmpd="sng">
              <a:solidFill>
                <a:schemeClr val="accent1">
                  <a:lumMod val="5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grpSp>
      <p:grpSp>
        <p:nvGrpSpPr>
          <p:cNvPr id="69" name="Group 68"/>
          <p:cNvGrpSpPr/>
          <p:nvPr/>
        </p:nvGrpSpPr>
        <p:grpSpPr>
          <a:xfrm>
            <a:off x="5378026" y="5113858"/>
            <a:ext cx="2226733" cy="931336"/>
            <a:chOff x="5088459" y="4783667"/>
            <a:chExt cx="2226733" cy="931336"/>
          </a:xfrm>
        </p:grpSpPr>
        <p:sp>
          <p:nvSpPr>
            <p:cNvPr id="70" name="Rectangle 69"/>
            <p:cNvSpPr/>
            <p:nvPr/>
          </p:nvSpPr>
          <p:spPr>
            <a:xfrm>
              <a:off x="5088459" y="4783667"/>
              <a:ext cx="2226733" cy="931336"/>
            </a:xfrm>
            <a:prstGeom prst="rect">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sp>
          <p:nvSpPr>
            <p:cNvPr id="71" name="TextBox 70"/>
            <p:cNvSpPr txBox="1"/>
            <p:nvPr/>
          </p:nvSpPr>
          <p:spPr>
            <a:xfrm>
              <a:off x="5190066" y="5335256"/>
              <a:ext cx="2032001" cy="307777"/>
            </a:xfrm>
            <a:prstGeom prst="rect">
              <a:avLst/>
            </a:prstGeom>
            <a:solidFill>
              <a:schemeClr val="tx2">
                <a:lumMod val="60000"/>
                <a:lumOff val="40000"/>
              </a:schemeClr>
            </a:solidFill>
            <a:ln>
              <a:solidFill>
                <a:schemeClr val="tx2">
                  <a:lumMod val="60000"/>
                  <a:lumOff val="40000"/>
                </a:schemeClr>
              </a:solidFill>
            </a:ln>
          </p:spPr>
          <p:txBody>
            <a:bodyPr wrap="square" rtlCol="0">
              <a:spAutoFit/>
            </a:bodyPr>
            <a:lstStyle/>
            <a:p>
              <a:pPr algn="ctr"/>
              <a:r>
                <a:rPr lang="en-US" sz="1400" dirty="0">
                  <a:solidFill>
                    <a:schemeClr val="bg1"/>
                  </a:solidFill>
                  <a:latin typeface="Abadi MT Condensed Light"/>
                  <a:cs typeface="Abadi MT Condensed Light"/>
                </a:rPr>
                <a:t>IMAGE PREPARATION</a:t>
              </a:r>
            </a:p>
          </p:txBody>
        </p:sp>
        <p:sp>
          <p:nvSpPr>
            <p:cNvPr id="72" name="TextBox 71"/>
            <p:cNvSpPr txBox="1"/>
            <p:nvPr/>
          </p:nvSpPr>
          <p:spPr>
            <a:xfrm>
              <a:off x="5190066" y="4920388"/>
              <a:ext cx="2032001" cy="307777"/>
            </a:xfrm>
            <a:prstGeom prst="rect">
              <a:avLst/>
            </a:prstGeom>
            <a:solidFill>
              <a:schemeClr val="tx2">
                <a:lumMod val="60000"/>
                <a:lumOff val="40000"/>
              </a:schemeClr>
            </a:solidFill>
            <a:ln>
              <a:solidFill>
                <a:schemeClr val="tx2">
                  <a:lumMod val="60000"/>
                  <a:lumOff val="40000"/>
                </a:schemeClr>
              </a:solidFill>
            </a:ln>
          </p:spPr>
          <p:txBody>
            <a:bodyPr wrap="square" rtlCol="0">
              <a:spAutoFit/>
            </a:bodyPr>
            <a:lstStyle/>
            <a:p>
              <a:pPr algn="ctr"/>
              <a:r>
                <a:rPr lang="en-US" sz="1400" dirty="0">
                  <a:solidFill>
                    <a:schemeClr val="bg1"/>
                  </a:solidFill>
                  <a:latin typeface="Abadi MT Condensed Light"/>
                  <a:cs typeface="Abadi MT Condensed Light"/>
                </a:rPr>
                <a:t>OS INSTALLATION</a:t>
              </a:r>
            </a:p>
          </p:txBody>
        </p:sp>
      </p:grpSp>
      <p:grpSp>
        <p:nvGrpSpPr>
          <p:cNvPr id="73" name="Group 72"/>
          <p:cNvGrpSpPr/>
          <p:nvPr/>
        </p:nvGrpSpPr>
        <p:grpSpPr>
          <a:xfrm>
            <a:off x="1648442" y="3505191"/>
            <a:ext cx="2226733" cy="2540004"/>
            <a:chOff x="1773758" y="3175000"/>
            <a:chExt cx="2226733" cy="2540004"/>
          </a:xfrm>
        </p:grpSpPr>
        <p:sp>
          <p:nvSpPr>
            <p:cNvPr id="74" name="Rectangle 73"/>
            <p:cNvSpPr/>
            <p:nvPr/>
          </p:nvSpPr>
          <p:spPr>
            <a:xfrm>
              <a:off x="1773758" y="3175000"/>
              <a:ext cx="2226733" cy="2540004"/>
            </a:xfrm>
            <a:prstGeom prst="rect">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sp>
          <p:nvSpPr>
            <p:cNvPr id="75" name="TextBox 74"/>
            <p:cNvSpPr txBox="1"/>
            <p:nvPr/>
          </p:nvSpPr>
          <p:spPr>
            <a:xfrm>
              <a:off x="1862666" y="5334000"/>
              <a:ext cx="2032001" cy="307777"/>
            </a:xfrm>
            <a:prstGeom prst="rect">
              <a:avLst/>
            </a:prstGeom>
            <a:solidFill>
              <a:schemeClr val="tx2">
                <a:lumMod val="60000"/>
                <a:lumOff val="40000"/>
              </a:schemeClr>
            </a:solidFill>
            <a:ln>
              <a:solidFill>
                <a:schemeClr val="tx2">
                  <a:lumMod val="60000"/>
                  <a:lumOff val="40000"/>
                </a:schemeClr>
              </a:solidFill>
            </a:ln>
          </p:spPr>
          <p:txBody>
            <a:bodyPr wrap="square" rtlCol="0">
              <a:spAutoFit/>
            </a:bodyPr>
            <a:lstStyle/>
            <a:p>
              <a:pPr algn="ctr"/>
              <a:r>
                <a:rPr lang="en-US" sz="1400" dirty="0">
                  <a:solidFill>
                    <a:schemeClr val="bg1"/>
                  </a:solidFill>
                  <a:latin typeface="Abadi MT Condensed Light"/>
                  <a:cs typeface="Abadi MT Condensed Light"/>
                </a:rPr>
                <a:t>IMAGE PREPARATION</a:t>
              </a:r>
            </a:p>
          </p:txBody>
        </p:sp>
        <p:sp>
          <p:nvSpPr>
            <p:cNvPr id="76" name="TextBox 75"/>
            <p:cNvSpPr txBox="1"/>
            <p:nvPr/>
          </p:nvSpPr>
          <p:spPr>
            <a:xfrm>
              <a:off x="1862666" y="4911923"/>
              <a:ext cx="2032001" cy="307777"/>
            </a:xfrm>
            <a:prstGeom prst="rect">
              <a:avLst/>
            </a:prstGeom>
            <a:solidFill>
              <a:schemeClr val="tx2">
                <a:lumMod val="60000"/>
                <a:lumOff val="40000"/>
              </a:schemeClr>
            </a:solidFill>
            <a:ln>
              <a:solidFill>
                <a:schemeClr val="tx2">
                  <a:lumMod val="60000"/>
                  <a:lumOff val="40000"/>
                </a:schemeClr>
              </a:solidFill>
            </a:ln>
          </p:spPr>
          <p:txBody>
            <a:bodyPr wrap="square" rtlCol="0">
              <a:spAutoFit/>
            </a:bodyPr>
            <a:lstStyle/>
            <a:p>
              <a:pPr algn="ctr"/>
              <a:r>
                <a:rPr lang="en-US" sz="1400" dirty="0">
                  <a:solidFill>
                    <a:schemeClr val="bg1"/>
                  </a:solidFill>
                  <a:latin typeface="Abadi MT Condensed Light"/>
                  <a:cs typeface="Abadi MT Condensed Light"/>
                </a:rPr>
                <a:t>OS INSTALLATION</a:t>
              </a:r>
            </a:p>
          </p:txBody>
        </p:sp>
        <p:sp>
          <p:nvSpPr>
            <p:cNvPr id="77" name="TextBox 76"/>
            <p:cNvSpPr txBox="1"/>
            <p:nvPr/>
          </p:nvSpPr>
          <p:spPr>
            <a:xfrm>
              <a:off x="1862666" y="4488587"/>
              <a:ext cx="2032001" cy="307777"/>
            </a:xfrm>
            <a:prstGeom prst="rect">
              <a:avLst/>
            </a:prstGeom>
            <a:solidFill>
              <a:schemeClr val="tx2">
                <a:lumMod val="60000"/>
                <a:lumOff val="40000"/>
              </a:schemeClr>
            </a:solidFill>
            <a:ln>
              <a:solidFill>
                <a:schemeClr val="tx2">
                  <a:lumMod val="60000"/>
                  <a:lumOff val="40000"/>
                </a:schemeClr>
              </a:solidFill>
            </a:ln>
          </p:spPr>
          <p:txBody>
            <a:bodyPr wrap="square" rtlCol="0">
              <a:spAutoFit/>
            </a:bodyPr>
            <a:lstStyle>
              <a:defPPr>
                <a:defRPr lang="en-US"/>
              </a:defPPr>
              <a:lvl1pPr algn="ctr">
                <a:defRPr sz="1400">
                  <a:solidFill>
                    <a:schemeClr val="bg1"/>
                  </a:solidFill>
                  <a:latin typeface="Abadi MT Condensed Light"/>
                  <a:cs typeface="Abadi MT Condensed Light"/>
                </a:defRPr>
              </a:lvl1pPr>
            </a:lstStyle>
            <a:p>
              <a:r>
                <a:rPr lang="en-US" dirty="0"/>
                <a:t>OS MAINTENANCE</a:t>
              </a:r>
            </a:p>
          </p:txBody>
        </p:sp>
        <p:sp>
          <p:nvSpPr>
            <p:cNvPr id="78" name="TextBox 77"/>
            <p:cNvSpPr txBox="1"/>
            <p:nvPr/>
          </p:nvSpPr>
          <p:spPr>
            <a:xfrm>
              <a:off x="1871133" y="4090653"/>
              <a:ext cx="2032001" cy="307777"/>
            </a:xfrm>
            <a:prstGeom prst="rect">
              <a:avLst/>
            </a:prstGeom>
            <a:solidFill>
              <a:schemeClr val="tx2">
                <a:lumMod val="60000"/>
                <a:lumOff val="40000"/>
              </a:schemeClr>
            </a:solidFill>
            <a:ln>
              <a:solidFill>
                <a:schemeClr val="tx2">
                  <a:lumMod val="60000"/>
                  <a:lumOff val="40000"/>
                </a:schemeClr>
              </a:solidFill>
            </a:ln>
          </p:spPr>
          <p:txBody>
            <a:bodyPr wrap="square" rtlCol="0">
              <a:spAutoFit/>
            </a:bodyPr>
            <a:lstStyle>
              <a:defPPr>
                <a:defRPr lang="en-US"/>
              </a:defPPr>
              <a:lvl1pPr algn="ctr">
                <a:defRPr sz="1400">
                  <a:solidFill>
                    <a:schemeClr val="bg1"/>
                  </a:solidFill>
                  <a:latin typeface="Abadi MT Condensed Light"/>
                  <a:cs typeface="Abadi MT Condensed Light"/>
                </a:defRPr>
              </a:lvl1pPr>
            </a:lstStyle>
            <a:p>
              <a:r>
                <a:rPr lang="en-US" dirty="0"/>
                <a:t>RUNTIME INSTALLATION</a:t>
              </a:r>
            </a:p>
          </p:txBody>
        </p:sp>
        <p:sp>
          <p:nvSpPr>
            <p:cNvPr id="79" name="TextBox 78"/>
            <p:cNvSpPr txBox="1"/>
            <p:nvPr/>
          </p:nvSpPr>
          <p:spPr>
            <a:xfrm>
              <a:off x="1871133" y="3692720"/>
              <a:ext cx="2032001" cy="307777"/>
            </a:xfrm>
            <a:prstGeom prst="rect">
              <a:avLst/>
            </a:prstGeom>
            <a:solidFill>
              <a:schemeClr val="tx2">
                <a:lumMod val="60000"/>
                <a:lumOff val="40000"/>
              </a:schemeClr>
            </a:solidFill>
            <a:ln>
              <a:solidFill>
                <a:schemeClr val="tx2">
                  <a:lumMod val="60000"/>
                  <a:lumOff val="40000"/>
                </a:schemeClr>
              </a:solidFill>
            </a:ln>
          </p:spPr>
          <p:txBody>
            <a:bodyPr wrap="square" rtlCol="0">
              <a:spAutoFit/>
            </a:bodyPr>
            <a:lstStyle>
              <a:defPPr>
                <a:defRPr lang="en-US"/>
              </a:defPPr>
              <a:lvl1pPr algn="ctr">
                <a:defRPr sz="1400">
                  <a:solidFill>
                    <a:schemeClr val="bg1"/>
                  </a:solidFill>
                  <a:latin typeface="Abadi MT Condensed Light"/>
                  <a:cs typeface="Abadi MT Condensed Light"/>
                </a:defRPr>
              </a:lvl1pPr>
            </a:lstStyle>
            <a:p>
              <a:r>
                <a:rPr lang="en-US" dirty="0"/>
                <a:t>SECURITY (e.g. </a:t>
              </a:r>
              <a:r>
                <a:rPr lang="en-US" sz="1200" dirty="0"/>
                <a:t>PORT MAPPING</a:t>
              </a:r>
              <a:r>
                <a:rPr lang="en-US" dirty="0"/>
                <a:t>)</a:t>
              </a:r>
            </a:p>
          </p:txBody>
        </p:sp>
        <p:sp>
          <p:nvSpPr>
            <p:cNvPr id="80" name="TextBox 79"/>
            <p:cNvSpPr txBox="1"/>
            <p:nvPr/>
          </p:nvSpPr>
          <p:spPr>
            <a:xfrm>
              <a:off x="1871133" y="3294787"/>
              <a:ext cx="2032001" cy="307777"/>
            </a:xfrm>
            <a:prstGeom prst="rect">
              <a:avLst/>
            </a:prstGeom>
            <a:solidFill>
              <a:schemeClr val="tx2">
                <a:lumMod val="60000"/>
                <a:lumOff val="40000"/>
              </a:schemeClr>
            </a:solidFill>
            <a:ln>
              <a:solidFill>
                <a:schemeClr val="tx2">
                  <a:lumMod val="60000"/>
                  <a:lumOff val="40000"/>
                </a:schemeClr>
              </a:solidFill>
            </a:ln>
          </p:spPr>
          <p:txBody>
            <a:bodyPr wrap="square" rtlCol="0">
              <a:spAutoFit/>
            </a:bodyPr>
            <a:lstStyle>
              <a:defPPr>
                <a:defRPr lang="en-US"/>
              </a:defPPr>
              <a:lvl1pPr algn="ctr">
                <a:defRPr sz="1400">
                  <a:solidFill>
                    <a:schemeClr val="bg1"/>
                  </a:solidFill>
                  <a:latin typeface="Abadi MT Condensed Light"/>
                  <a:cs typeface="Abadi MT Condensed Light"/>
                </a:defRPr>
              </a:lvl1pPr>
            </a:lstStyle>
            <a:p>
              <a:r>
                <a:rPr lang="en-US" dirty="0"/>
                <a:t>INSTANCE MONITORING</a:t>
              </a:r>
            </a:p>
          </p:txBody>
        </p:sp>
      </p:grpSp>
      <p:grpSp>
        <p:nvGrpSpPr>
          <p:cNvPr id="81" name="Group 80"/>
          <p:cNvGrpSpPr/>
          <p:nvPr/>
        </p:nvGrpSpPr>
        <p:grpSpPr>
          <a:xfrm>
            <a:off x="1652676" y="2641591"/>
            <a:ext cx="2226733" cy="770467"/>
            <a:chOff x="1777992" y="2311400"/>
            <a:chExt cx="2226733" cy="770467"/>
          </a:xfrm>
        </p:grpSpPr>
        <p:sp>
          <p:nvSpPr>
            <p:cNvPr id="82" name="Rectangle 81"/>
            <p:cNvSpPr/>
            <p:nvPr/>
          </p:nvSpPr>
          <p:spPr>
            <a:xfrm>
              <a:off x="1777992" y="2311400"/>
              <a:ext cx="2226733" cy="770467"/>
            </a:xfrm>
            <a:prstGeom prst="rect">
              <a:avLst/>
            </a:prstGeom>
            <a:ln/>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a:p>
          </p:txBody>
        </p:sp>
        <p:sp>
          <p:nvSpPr>
            <p:cNvPr id="83" name="TextBox 82"/>
            <p:cNvSpPr txBox="1"/>
            <p:nvPr/>
          </p:nvSpPr>
          <p:spPr>
            <a:xfrm>
              <a:off x="1871133" y="2431177"/>
              <a:ext cx="2032001" cy="523220"/>
            </a:xfrm>
            <a:prstGeom prst="rect">
              <a:avLst/>
            </a:prstGeom>
            <a:ln/>
          </p:spPr>
          <p:style>
            <a:lnRef idx="1">
              <a:schemeClr val="accent2"/>
            </a:lnRef>
            <a:fillRef idx="2">
              <a:schemeClr val="accent2"/>
            </a:fillRef>
            <a:effectRef idx="1">
              <a:schemeClr val="accent2"/>
            </a:effectRef>
            <a:fontRef idx="minor">
              <a:schemeClr val="dk1"/>
            </a:fontRef>
          </p:style>
          <p:txBody>
            <a:bodyPr wrap="square" rtlCol="0">
              <a:spAutoFit/>
            </a:bodyPr>
            <a:lstStyle/>
            <a:p>
              <a:pPr algn="ctr"/>
              <a:r>
                <a:rPr lang="en-US" sz="1400" dirty="0">
                  <a:solidFill>
                    <a:srgbClr val="800000"/>
                  </a:solidFill>
                  <a:latin typeface="Abadi MT Condensed Light"/>
                  <a:cs typeface="Abadi MT Condensed Light"/>
                </a:rPr>
                <a:t>APPLICATION LOGIC</a:t>
              </a:r>
            </a:p>
            <a:p>
              <a:pPr algn="ctr"/>
              <a:r>
                <a:rPr lang="en-US" sz="1400" dirty="0">
                  <a:solidFill>
                    <a:srgbClr val="800000"/>
                  </a:solidFill>
                  <a:latin typeface="Abadi MT Condensed Light"/>
                  <a:cs typeface="Abadi MT Condensed Light"/>
                </a:rPr>
                <a:t>(</a:t>
              </a:r>
              <a:r>
                <a:rPr lang="en-US" sz="1100" dirty="0">
                  <a:solidFill>
                    <a:srgbClr val="800000"/>
                  </a:solidFill>
                  <a:latin typeface="Abadi MT Condensed Light"/>
                  <a:cs typeface="Abadi MT Condensed Light"/>
                </a:rPr>
                <a:t>YOUR IDEA</a:t>
              </a:r>
              <a:r>
                <a:rPr lang="en-US" sz="1400" dirty="0">
                  <a:solidFill>
                    <a:srgbClr val="800000"/>
                  </a:solidFill>
                  <a:latin typeface="Abadi MT Condensed Light"/>
                  <a:cs typeface="Abadi MT Condensed Light"/>
                </a:rPr>
                <a:t>)</a:t>
              </a:r>
            </a:p>
          </p:txBody>
        </p:sp>
      </p:grpSp>
      <p:grpSp>
        <p:nvGrpSpPr>
          <p:cNvPr id="84" name="Group 83"/>
          <p:cNvGrpSpPr/>
          <p:nvPr/>
        </p:nvGrpSpPr>
        <p:grpSpPr>
          <a:xfrm>
            <a:off x="5378025" y="2641591"/>
            <a:ext cx="2226733" cy="2387603"/>
            <a:chOff x="5088458" y="2311400"/>
            <a:chExt cx="2226733" cy="2387603"/>
          </a:xfrm>
        </p:grpSpPr>
        <p:sp>
          <p:nvSpPr>
            <p:cNvPr id="85" name="Rectangle 84"/>
            <p:cNvSpPr/>
            <p:nvPr/>
          </p:nvSpPr>
          <p:spPr>
            <a:xfrm>
              <a:off x="5088458" y="2311400"/>
              <a:ext cx="2226733" cy="2387603"/>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a:p>
          </p:txBody>
        </p:sp>
        <p:sp>
          <p:nvSpPr>
            <p:cNvPr id="86" name="TextBox 85"/>
            <p:cNvSpPr txBox="1"/>
            <p:nvPr/>
          </p:nvSpPr>
          <p:spPr>
            <a:xfrm>
              <a:off x="5190066" y="4293854"/>
              <a:ext cx="2032001" cy="307777"/>
            </a:xfrm>
            <a:prstGeom prst="rect">
              <a:avLst/>
            </a:prstGeom>
            <a:solidFill>
              <a:schemeClr val="accent4">
                <a:lumMod val="75000"/>
              </a:schemeClr>
            </a:solidFill>
            <a:ln>
              <a:solidFill>
                <a:schemeClr val="accent4">
                  <a:lumMod val="75000"/>
                </a:schemeClr>
              </a:solidFill>
            </a:ln>
          </p:spPr>
          <p:txBody>
            <a:bodyPr wrap="square" rtlCol="0">
              <a:spAutoFit/>
            </a:bodyPr>
            <a:lstStyle/>
            <a:p>
              <a:pPr algn="ctr"/>
              <a:r>
                <a:rPr lang="en-US" sz="1400" dirty="0">
                  <a:solidFill>
                    <a:schemeClr val="bg1"/>
                  </a:solidFill>
                  <a:latin typeface="Abadi MT Condensed Light"/>
                  <a:cs typeface="Abadi MT Condensed Light"/>
                </a:rPr>
                <a:t>OS MAINTENANCE</a:t>
              </a:r>
            </a:p>
          </p:txBody>
        </p:sp>
        <p:sp>
          <p:nvSpPr>
            <p:cNvPr id="87" name="TextBox 86"/>
            <p:cNvSpPr txBox="1"/>
            <p:nvPr/>
          </p:nvSpPr>
          <p:spPr>
            <a:xfrm>
              <a:off x="5198533" y="3895920"/>
              <a:ext cx="2032001" cy="307777"/>
            </a:xfrm>
            <a:prstGeom prst="rect">
              <a:avLst/>
            </a:prstGeom>
            <a:solidFill>
              <a:schemeClr val="accent4">
                <a:lumMod val="75000"/>
              </a:schemeClr>
            </a:solidFill>
            <a:ln>
              <a:solidFill>
                <a:schemeClr val="accent4">
                  <a:lumMod val="75000"/>
                </a:schemeClr>
              </a:solidFill>
            </a:ln>
          </p:spPr>
          <p:txBody>
            <a:bodyPr wrap="square" rtlCol="0">
              <a:spAutoFit/>
            </a:bodyPr>
            <a:lstStyle/>
            <a:p>
              <a:pPr algn="ctr"/>
              <a:r>
                <a:rPr lang="en-US" sz="1400" dirty="0">
                  <a:solidFill>
                    <a:schemeClr val="bg1"/>
                  </a:solidFill>
                  <a:latin typeface="Abadi MT Condensed Light"/>
                  <a:cs typeface="Abadi MT Condensed Light"/>
                </a:rPr>
                <a:t>RUNTIME INSTALLATION</a:t>
              </a:r>
            </a:p>
          </p:txBody>
        </p:sp>
        <p:sp>
          <p:nvSpPr>
            <p:cNvPr id="88" name="TextBox 87"/>
            <p:cNvSpPr txBox="1"/>
            <p:nvPr/>
          </p:nvSpPr>
          <p:spPr>
            <a:xfrm>
              <a:off x="5198533" y="3497987"/>
              <a:ext cx="2032001" cy="307777"/>
            </a:xfrm>
            <a:prstGeom prst="rect">
              <a:avLst/>
            </a:prstGeom>
            <a:solidFill>
              <a:schemeClr val="accent4">
                <a:lumMod val="75000"/>
              </a:schemeClr>
            </a:solidFill>
            <a:ln>
              <a:solidFill>
                <a:schemeClr val="accent4">
                  <a:lumMod val="75000"/>
                </a:schemeClr>
              </a:solidFill>
            </a:ln>
          </p:spPr>
          <p:txBody>
            <a:bodyPr wrap="square" rtlCol="0">
              <a:spAutoFit/>
            </a:bodyPr>
            <a:lstStyle/>
            <a:p>
              <a:pPr algn="ctr"/>
              <a:r>
                <a:rPr lang="en-US" sz="1400" dirty="0">
                  <a:solidFill>
                    <a:schemeClr val="bg1"/>
                  </a:solidFill>
                  <a:latin typeface="Abadi MT Condensed Light"/>
                  <a:cs typeface="Abadi MT Condensed Light"/>
                </a:rPr>
                <a:t>SECURITY (e.g. </a:t>
              </a:r>
              <a:r>
                <a:rPr lang="en-US" sz="1200" dirty="0">
                  <a:solidFill>
                    <a:schemeClr val="bg1"/>
                  </a:solidFill>
                  <a:latin typeface="Abadi MT Condensed Light"/>
                  <a:cs typeface="Abadi MT Condensed Light"/>
                </a:rPr>
                <a:t>PORT MAPPING</a:t>
              </a:r>
              <a:r>
                <a:rPr lang="en-US" sz="1400" dirty="0">
                  <a:solidFill>
                    <a:schemeClr val="bg1"/>
                  </a:solidFill>
                  <a:latin typeface="Abadi MT Condensed Light"/>
                  <a:cs typeface="Abadi MT Condensed Light"/>
                </a:rPr>
                <a:t>)</a:t>
              </a:r>
            </a:p>
          </p:txBody>
        </p:sp>
        <p:sp>
          <p:nvSpPr>
            <p:cNvPr id="89" name="TextBox 88"/>
            <p:cNvSpPr txBox="1"/>
            <p:nvPr/>
          </p:nvSpPr>
          <p:spPr>
            <a:xfrm>
              <a:off x="5198533" y="3100054"/>
              <a:ext cx="2032001" cy="307777"/>
            </a:xfrm>
            <a:prstGeom prst="rect">
              <a:avLst/>
            </a:prstGeom>
            <a:solidFill>
              <a:schemeClr val="accent4">
                <a:lumMod val="75000"/>
              </a:schemeClr>
            </a:solidFill>
            <a:ln>
              <a:solidFill>
                <a:schemeClr val="accent4">
                  <a:lumMod val="75000"/>
                </a:schemeClr>
              </a:solidFill>
            </a:ln>
          </p:spPr>
          <p:txBody>
            <a:bodyPr wrap="square" rtlCol="0">
              <a:spAutoFit/>
            </a:bodyPr>
            <a:lstStyle/>
            <a:p>
              <a:pPr algn="ctr"/>
              <a:r>
                <a:rPr lang="en-US" sz="1400" dirty="0">
                  <a:solidFill>
                    <a:schemeClr val="bg1"/>
                  </a:solidFill>
                  <a:latin typeface="Abadi MT Condensed Light"/>
                  <a:cs typeface="Abadi MT Condensed Light"/>
                </a:rPr>
                <a:t>INSTANCE MONITORING</a:t>
              </a:r>
            </a:p>
          </p:txBody>
        </p:sp>
        <p:sp>
          <p:nvSpPr>
            <p:cNvPr id="90" name="TextBox 89"/>
            <p:cNvSpPr txBox="1"/>
            <p:nvPr/>
          </p:nvSpPr>
          <p:spPr>
            <a:xfrm>
              <a:off x="5198533" y="2439643"/>
              <a:ext cx="2032001" cy="523220"/>
            </a:xfrm>
            <a:prstGeom prst="rect">
              <a:avLst/>
            </a:prstGeom>
            <a:ln/>
          </p:spPr>
          <p:style>
            <a:lnRef idx="1">
              <a:schemeClr val="accent2"/>
            </a:lnRef>
            <a:fillRef idx="2">
              <a:schemeClr val="accent2"/>
            </a:fillRef>
            <a:effectRef idx="1">
              <a:schemeClr val="accent2"/>
            </a:effectRef>
            <a:fontRef idx="minor">
              <a:schemeClr val="dk1"/>
            </a:fontRef>
          </p:style>
          <p:txBody>
            <a:bodyPr wrap="square" rtlCol="0">
              <a:spAutoFit/>
            </a:bodyPr>
            <a:lstStyle>
              <a:defPPr>
                <a:defRPr lang="en-US"/>
              </a:defPPr>
              <a:lvl1pPr algn="ctr">
                <a:defRPr sz="1400">
                  <a:solidFill>
                    <a:srgbClr val="800000"/>
                  </a:solidFill>
                  <a:latin typeface="Abadi MT Condensed Light"/>
                  <a:cs typeface="Abadi MT Condensed Light"/>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pPr lvl="0"/>
              <a:r>
                <a:rPr lang="en-US" dirty="0"/>
                <a:t>APPLICATION LOGIC</a:t>
              </a:r>
            </a:p>
            <a:p>
              <a:pPr lvl="0"/>
              <a:r>
                <a:rPr lang="en-US" dirty="0"/>
                <a:t>(</a:t>
              </a:r>
              <a:r>
                <a:rPr lang="en-US" sz="1100" dirty="0"/>
                <a:t>YOUR IDEA</a:t>
              </a:r>
              <a:r>
                <a:rPr lang="en-US" dirty="0"/>
                <a:t>)</a:t>
              </a:r>
            </a:p>
          </p:txBody>
        </p:sp>
      </p:grpSp>
      <p:sp>
        <p:nvSpPr>
          <p:cNvPr id="91" name="Rectangle 90"/>
          <p:cNvSpPr/>
          <p:nvPr/>
        </p:nvSpPr>
        <p:spPr>
          <a:xfrm>
            <a:off x="1669618" y="6165643"/>
            <a:ext cx="2201342" cy="276999"/>
          </a:xfrm>
          <a:prstGeom prst="rect">
            <a:avLst/>
          </a:prstGeom>
        </p:spPr>
        <p:txBody>
          <a:bodyPr wrap="square">
            <a:spAutoFit/>
          </a:bodyPr>
          <a:lstStyle/>
          <a:p>
            <a:pPr algn="ctr">
              <a:spcBef>
                <a:spcPts val="300"/>
              </a:spcBef>
              <a:spcAft>
                <a:spcPts val="300"/>
              </a:spcAft>
            </a:pPr>
            <a:r>
              <a:rPr lang="en-AU" sz="1200" b="1" dirty="0">
                <a:solidFill>
                  <a:schemeClr val="tx1">
                    <a:lumMod val="95000"/>
                    <a:lumOff val="5000"/>
                  </a:schemeClr>
                </a:solidFill>
                <a:latin typeface="Abadi MT Condensed Light"/>
                <a:cs typeface="Abadi MT Condensed Light"/>
              </a:rPr>
              <a:t>PLATFORM AS A SERVICE</a:t>
            </a:r>
          </a:p>
        </p:txBody>
      </p:sp>
      <p:sp>
        <p:nvSpPr>
          <p:cNvPr id="92" name="Rectangle 91"/>
          <p:cNvSpPr/>
          <p:nvPr/>
        </p:nvSpPr>
        <p:spPr>
          <a:xfrm>
            <a:off x="5394952" y="6165643"/>
            <a:ext cx="2201342" cy="276999"/>
          </a:xfrm>
          <a:prstGeom prst="rect">
            <a:avLst/>
          </a:prstGeom>
        </p:spPr>
        <p:txBody>
          <a:bodyPr wrap="square">
            <a:spAutoFit/>
          </a:bodyPr>
          <a:lstStyle/>
          <a:p>
            <a:pPr algn="ctr">
              <a:spcBef>
                <a:spcPts val="300"/>
              </a:spcBef>
              <a:spcAft>
                <a:spcPts val="300"/>
              </a:spcAft>
            </a:pPr>
            <a:r>
              <a:rPr lang="en-AU" sz="1200" b="1" dirty="0">
                <a:solidFill>
                  <a:schemeClr val="tx1">
                    <a:lumMod val="95000"/>
                    <a:lumOff val="5000"/>
                  </a:schemeClr>
                </a:solidFill>
                <a:latin typeface="Abadi MT Condensed Light"/>
                <a:cs typeface="Abadi MT Condensed Light"/>
              </a:rPr>
              <a:t>INFRASTRUCTURE AS A SERVICE</a:t>
            </a:r>
          </a:p>
        </p:txBody>
      </p:sp>
      <p:grpSp>
        <p:nvGrpSpPr>
          <p:cNvPr id="93" name="Group 92"/>
          <p:cNvGrpSpPr/>
          <p:nvPr/>
        </p:nvGrpSpPr>
        <p:grpSpPr>
          <a:xfrm>
            <a:off x="4116497" y="3505192"/>
            <a:ext cx="448731" cy="2540000"/>
            <a:chOff x="4004737" y="2946392"/>
            <a:chExt cx="448731" cy="2540000"/>
          </a:xfrm>
        </p:grpSpPr>
        <p:sp>
          <p:nvSpPr>
            <p:cNvPr id="94" name="Rectangle 93"/>
            <p:cNvSpPr/>
            <p:nvPr/>
          </p:nvSpPr>
          <p:spPr>
            <a:xfrm>
              <a:off x="4004737" y="2946392"/>
              <a:ext cx="448731" cy="2540000"/>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95" name="Rectangle 94"/>
            <p:cNvSpPr/>
            <p:nvPr/>
          </p:nvSpPr>
          <p:spPr>
            <a:xfrm rot="16200000">
              <a:off x="3920049" y="3048455"/>
              <a:ext cx="618067" cy="430887"/>
            </a:xfrm>
            <a:prstGeom prst="rect">
              <a:avLst/>
            </a:prstGeom>
          </p:spPr>
          <p:txBody>
            <a:bodyPr wrap="square">
              <a:spAutoFit/>
            </a:bodyPr>
            <a:lstStyle/>
            <a:p>
              <a:pPr algn="r">
                <a:spcBef>
                  <a:spcPts val="300"/>
                </a:spcBef>
                <a:spcAft>
                  <a:spcPts val="300"/>
                </a:spcAft>
              </a:pPr>
              <a:r>
                <a:rPr lang="en-AU" sz="1100" b="1" dirty="0">
                  <a:solidFill>
                    <a:schemeClr val="accent3">
                      <a:lumMod val="50000"/>
                    </a:schemeClr>
                  </a:solidFill>
                  <a:latin typeface="Abadi MT Condensed Light"/>
                  <a:cs typeface="Abadi MT Condensed Light"/>
                </a:rPr>
                <a:t>SERVICE OFFERED</a:t>
              </a:r>
            </a:p>
          </p:txBody>
        </p:sp>
      </p:grpSp>
      <p:grpSp>
        <p:nvGrpSpPr>
          <p:cNvPr id="96" name="Group 95"/>
          <p:cNvGrpSpPr/>
          <p:nvPr/>
        </p:nvGrpSpPr>
        <p:grpSpPr>
          <a:xfrm>
            <a:off x="4692227" y="5122324"/>
            <a:ext cx="448731" cy="922868"/>
            <a:chOff x="4580467" y="4563524"/>
            <a:chExt cx="448731" cy="922868"/>
          </a:xfrm>
        </p:grpSpPr>
        <p:sp>
          <p:nvSpPr>
            <p:cNvPr id="97" name="Rectangle 96"/>
            <p:cNvSpPr/>
            <p:nvPr/>
          </p:nvSpPr>
          <p:spPr>
            <a:xfrm>
              <a:off x="4580467" y="4563524"/>
              <a:ext cx="448731" cy="922868"/>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98" name="Rectangle 97"/>
            <p:cNvSpPr/>
            <p:nvPr/>
          </p:nvSpPr>
          <p:spPr>
            <a:xfrm rot="16200000">
              <a:off x="4495782" y="4665588"/>
              <a:ext cx="618067" cy="430887"/>
            </a:xfrm>
            <a:prstGeom prst="rect">
              <a:avLst/>
            </a:prstGeom>
          </p:spPr>
          <p:txBody>
            <a:bodyPr wrap="square">
              <a:spAutoFit/>
            </a:bodyPr>
            <a:lstStyle/>
            <a:p>
              <a:pPr algn="r">
                <a:spcBef>
                  <a:spcPts val="300"/>
                </a:spcBef>
                <a:spcAft>
                  <a:spcPts val="300"/>
                </a:spcAft>
              </a:pPr>
              <a:r>
                <a:rPr lang="en-AU" sz="1100" b="1" dirty="0">
                  <a:solidFill>
                    <a:schemeClr val="accent3">
                      <a:lumMod val="50000"/>
                    </a:schemeClr>
                  </a:solidFill>
                  <a:latin typeface="Abadi MT Condensed Light"/>
                  <a:cs typeface="Abadi MT Condensed Light"/>
                </a:rPr>
                <a:t>SERVICE OFFERED</a:t>
              </a:r>
            </a:p>
          </p:txBody>
        </p:sp>
      </p:grpSp>
      <p:grpSp>
        <p:nvGrpSpPr>
          <p:cNvPr id="99" name="Group 98"/>
          <p:cNvGrpSpPr/>
          <p:nvPr/>
        </p:nvGrpSpPr>
        <p:grpSpPr>
          <a:xfrm>
            <a:off x="4116495" y="2641591"/>
            <a:ext cx="448731" cy="762001"/>
            <a:chOff x="4004735" y="2082791"/>
            <a:chExt cx="448731" cy="762001"/>
          </a:xfrm>
        </p:grpSpPr>
        <p:sp>
          <p:nvSpPr>
            <p:cNvPr id="100" name="Rectangle 99"/>
            <p:cNvSpPr/>
            <p:nvPr/>
          </p:nvSpPr>
          <p:spPr>
            <a:xfrm>
              <a:off x="4004735" y="2082791"/>
              <a:ext cx="448731" cy="762001"/>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a:p>
          </p:txBody>
        </p:sp>
        <p:sp>
          <p:nvSpPr>
            <p:cNvPr id="101" name="Rectangle 100"/>
            <p:cNvSpPr/>
            <p:nvPr/>
          </p:nvSpPr>
          <p:spPr>
            <a:xfrm rot="16200000">
              <a:off x="3873483" y="2257594"/>
              <a:ext cx="711200" cy="446276"/>
            </a:xfrm>
            <a:prstGeom prst="rect">
              <a:avLst/>
            </a:prstGeom>
          </p:spPr>
          <p:txBody>
            <a:bodyPr wrap="square">
              <a:spAutoFit/>
            </a:bodyPr>
            <a:lstStyle/>
            <a:p>
              <a:pPr>
                <a:spcBef>
                  <a:spcPts val="300"/>
                </a:spcBef>
                <a:spcAft>
                  <a:spcPts val="300"/>
                </a:spcAft>
              </a:pPr>
              <a:r>
                <a:rPr lang="en-AU" sz="1100" b="1" dirty="0">
                  <a:solidFill>
                    <a:schemeClr val="accent5">
                      <a:lumMod val="75000"/>
                    </a:schemeClr>
                  </a:solidFill>
                  <a:latin typeface="Abadi MT Condensed Light"/>
                  <a:cs typeface="Abadi MT Condensed Light"/>
                </a:rPr>
                <a:t>EFFORT  CONTROL</a:t>
              </a:r>
            </a:p>
          </p:txBody>
        </p:sp>
      </p:grpSp>
      <p:grpSp>
        <p:nvGrpSpPr>
          <p:cNvPr id="102" name="Group 101"/>
          <p:cNvGrpSpPr/>
          <p:nvPr/>
        </p:nvGrpSpPr>
        <p:grpSpPr>
          <a:xfrm>
            <a:off x="4692228" y="2641591"/>
            <a:ext cx="448731" cy="2387608"/>
            <a:chOff x="4580468" y="2082791"/>
            <a:chExt cx="448731" cy="2387608"/>
          </a:xfrm>
        </p:grpSpPr>
        <p:sp>
          <p:nvSpPr>
            <p:cNvPr id="103" name="Rectangle 102"/>
            <p:cNvSpPr/>
            <p:nvPr/>
          </p:nvSpPr>
          <p:spPr>
            <a:xfrm>
              <a:off x="4580468" y="2082791"/>
              <a:ext cx="448731" cy="2387600"/>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a:p>
          </p:txBody>
        </p:sp>
        <p:sp>
          <p:nvSpPr>
            <p:cNvPr id="104" name="Rectangle 103"/>
            <p:cNvSpPr/>
            <p:nvPr/>
          </p:nvSpPr>
          <p:spPr>
            <a:xfrm rot="16200000">
              <a:off x="4449217" y="3891661"/>
              <a:ext cx="711200" cy="446276"/>
            </a:xfrm>
            <a:prstGeom prst="rect">
              <a:avLst/>
            </a:prstGeom>
          </p:spPr>
          <p:txBody>
            <a:bodyPr wrap="square">
              <a:spAutoFit/>
            </a:bodyPr>
            <a:lstStyle/>
            <a:p>
              <a:pPr>
                <a:spcBef>
                  <a:spcPts val="300"/>
                </a:spcBef>
                <a:spcAft>
                  <a:spcPts val="300"/>
                </a:spcAft>
              </a:pPr>
              <a:r>
                <a:rPr lang="en-AU" sz="1100" b="1" dirty="0">
                  <a:solidFill>
                    <a:schemeClr val="accent5">
                      <a:lumMod val="75000"/>
                    </a:schemeClr>
                  </a:solidFill>
                  <a:latin typeface="Abadi MT Condensed Light"/>
                  <a:cs typeface="Abadi MT Condensed Light"/>
                </a:rPr>
                <a:t>EFFORT  CONTROL</a:t>
              </a:r>
            </a:p>
          </p:txBody>
        </p:sp>
      </p:grpSp>
    </p:spTree>
    <p:extLst>
      <p:ext uri="{BB962C8B-B14F-4D97-AF65-F5344CB8AC3E}">
        <p14:creationId xmlns:p14="http://schemas.microsoft.com/office/powerpoint/2010/main" val="7005428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3"/>
                                        </p:tgtEl>
                                        <p:attrNameLst>
                                          <p:attrName>style.visibility</p:attrName>
                                        </p:attrNameLst>
                                      </p:cBhvr>
                                      <p:to>
                                        <p:strVal val="visible"/>
                                      </p:to>
                                    </p:set>
                                    <p:animEffect transition="in" filter="fade">
                                      <p:cBhvr>
                                        <p:cTn id="7" dur="500"/>
                                        <p:tgtEl>
                                          <p:spTgt spid="73"/>
                                        </p:tgtEl>
                                      </p:cBhvr>
                                    </p:animEffect>
                                  </p:childTnLst>
                                </p:cTn>
                              </p:par>
                              <p:par>
                                <p:cTn id="8" presetID="2" presetClass="entr" presetSubtype="8" fill="hold" nodeType="withEffect">
                                  <p:stCondLst>
                                    <p:cond delay="0"/>
                                  </p:stCondLst>
                                  <p:childTnLst>
                                    <p:set>
                                      <p:cBhvr>
                                        <p:cTn id="9" dur="1" fill="hold">
                                          <p:stCondLst>
                                            <p:cond delay="0"/>
                                          </p:stCondLst>
                                        </p:cTn>
                                        <p:tgtEl>
                                          <p:spTgt spid="44"/>
                                        </p:tgtEl>
                                        <p:attrNameLst>
                                          <p:attrName>style.visibility</p:attrName>
                                        </p:attrNameLst>
                                      </p:cBhvr>
                                      <p:to>
                                        <p:strVal val="visible"/>
                                      </p:to>
                                    </p:set>
                                    <p:anim calcmode="lin" valueType="num">
                                      <p:cBhvr additive="base">
                                        <p:cTn id="10" dur="500" fill="hold"/>
                                        <p:tgtEl>
                                          <p:spTgt spid="44"/>
                                        </p:tgtEl>
                                        <p:attrNameLst>
                                          <p:attrName>ppt_x</p:attrName>
                                        </p:attrNameLst>
                                      </p:cBhvr>
                                      <p:tavLst>
                                        <p:tav tm="0">
                                          <p:val>
                                            <p:strVal val="0-#ppt_w/2"/>
                                          </p:val>
                                        </p:tav>
                                        <p:tav tm="100000">
                                          <p:val>
                                            <p:strVal val="#ppt_x"/>
                                          </p:val>
                                        </p:tav>
                                      </p:tavLst>
                                    </p:anim>
                                    <p:anim calcmode="lin" valueType="num">
                                      <p:cBhvr additive="base">
                                        <p:cTn id="11" dur="500" fill="hold"/>
                                        <p:tgtEl>
                                          <p:spTgt spid="44"/>
                                        </p:tgtEl>
                                        <p:attrNameLst>
                                          <p:attrName>ppt_y</p:attrName>
                                        </p:attrNameLst>
                                      </p:cBhvr>
                                      <p:tavLst>
                                        <p:tav tm="0">
                                          <p:val>
                                            <p:strVal val="#ppt_y"/>
                                          </p:val>
                                        </p:tav>
                                        <p:tav tm="100000">
                                          <p:val>
                                            <p:strVal val="#ppt_y"/>
                                          </p:val>
                                        </p:tav>
                                      </p:tavLst>
                                    </p:anim>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81"/>
                                        </p:tgtEl>
                                        <p:attrNameLst>
                                          <p:attrName>style.visibility</p:attrName>
                                        </p:attrNameLst>
                                      </p:cBhvr>
                                      <p:to>
                                        <p:strVal val="visible"/>
                                      </p:to>
                                    </p:set>
                                    <p:animEffect transition="in" filter="fade">
                                      <p:cBhvr>
                                        <p:cTn id="16" dur="500"/>
                                        <p:tgtEl>
                                          <p:spTgt spid="81"/>
                                        </p:tgtEl>
                                      </p:cBhvr>
                                    </p:animEffect>
                                  </p:childTnLst>
                                </p:cTn>
                              </p:par>
                              <p:par>
                                <p:cTn id="17" presetID="2" presetClass="entr" presetSubtype="8" fill="hold" nodeType="withEffect">
                                  <p:stCondLst>
                                    <p:cond delay="0"/>
                                  </p:stCondLst>
                                  <p:childTnLst>
                                    <p:set>
                                      <p:cBhvr>
                                        <p:cTn id="18" dur="1" fill="hold">
                                          <p:stCondLst>
                                            <p:cond delay="0"/>
                                          </p:stCondLst>
                                        </p:cTn>
                                        <p:tgtEl>
                                          <p:spTgt spid="48"/>
                                        </p:tgtEl>
                                        <p:attrNameLst>
                                          <p:attrName>style.visibility</p:attrName>
                                        </p:attrNameLst>
                                      </p:cBhvr>
                                      <p:to>
                                        <p:strVal val="visible"/>
                                      </p:to>
                                    </p:set>
                                    <p:anim calcmode="lin" valueType="num">
                                      <p:cBhvr additive="base">
                                        <p:cTn id="19" dur="500" fill="hold"/>
                                        <p:tgtEl>
                                          <p:spTgt spid="48"/>
                                        </p:tgtEl>
                                        <p:attrNameLst>
                                          <p:attrName>ppt_x</p:attrName>
                                        </p:attrNameLst>
                                      </p:cBhvr>
                                      <p:tavLst>
                                        <p:tav tm="0">
                                          <p:val>
                                            <p:strVal val="0-#ppt_w/2"/>
                                          </p:val>
                                        </p:tav>
                                        <p:tav tm="100000">
                                          <p:val>
                                            <p:strVal val="#ppt_x"/>
                                          </p:val>
                                        </p:tav>
                                      </p:tavLst>
                                    </p:anim>
                                    <p:anim calcmode="lin" valueType="num">
                                      <p:cBhvr additive="base">
                                        <p:cTn id="20" dur="500" fill="hold"/>
                                        <p:tgtEl>
                                          <p:spTgt spid="48"/>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69"/>
                                        </p:tgtEl>
                                        <p:attrNameLst>
                                          <p:attrName>style.visibility</p:attrName>
                                        </p:attrNameLst>
                                      </p:cBhvr>
                                      <p:to>
                                        <p:strVal val="visible"/>
                                      </p:to>
                                    </p:set>
                                    <p:animEffect transition="in" filter="fade">
                                      <p:cBhvr>
                                        <p:cTn id="25" dur="500"/>
                                        <p:tgtEl>
                                          <p:spTgt spid="69"/>
                                        </p:tgtEl>
                                      </p:cBhvr>
                                    </p:animEffect>
                                  </p:childTnLst>
                                </p:cTn>
                              </p:par>
                              <p:par>
                                <p:cTn id="26" presetID="2" presetClass="entr" presetSubtype="2" fill="hold" nodeType="withEffect">
                                  <p:stCondLst>
                                    <p:cond delay="0"/>
                                  </p:stCondLst>
                                  <p:childTnLst>
                                    <p:set>
                                      <p:cBhvr>
                                        <p:cTn id="27" dur="1" fill="hold">
                                          <p:stCondLst>
                                            <p:cond delay="0"/>
                                          </p:stCondLst>
                                        </p:cTn>
                                        <p:tgtEl>
                                          <p:spTgt spid="65"/>
                                        </p:tgtEl>
                                        <p:attrNameLst>
                                          <p:attrName>style.visibility</p:attrName>
                                        </p:attrNameLst>
                                      </p:cBhvr>
                                      <p:to>
                                        <p:strVal val="visible"/>
                                      </p:to>
                                    </p:set>
                                    <p:anim calcmode="lin" valueType="num">
                                      <p:cBhvr additive="base">
                                        <p:cTn id="28" dur="500" fill="hold"/>
                                        <p:tgtEl>
                                          <p:spTgt spid="65"/>
                                        </p:tgtEl>
                                        <p:attrNameLst>
                                          <p:attrName>ppt_x</p:attrName>
                                        </p:attrNameLst>
                                      </p:cBhvr>
                                      <p:tavLst>
                                        <p:tav tm="0">
                                          <p:val>
                                            <p:strVal val="1+#ppt_w/2"/>
                                          </p:val>
                                        </p:tav>
                                        <p:tav tm="100000">
                                          <p:val>
                                            <p:strVal val="#ppt_x"/>
                                          </p:val>
                                        </p:tav>
                                      </p:tavLst>
                                    </p:anim>
                                    <p:anim calcmode="lin" valueType="num">
                                      <p:cBhvr additive="base">
                                        <p:cTn id="29" dur="500" fill="hold"/>
                                        <p:tgtEl>
                                          <p:spTgt spid="65"/>
                                        </p:tgtEl>
                                        <p:attrNameLst>
                                          <p:attrName>ppt_y</p:attrName>
                                        </p:attrNameLst>
                                      </p:cBhvr>
                                      <p:tavLst>
                                        <p:tav tm="0">
                                          <p:val>
                                            <p:strVal val="#ppt_y"/>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84"/>
                                        </p:tgtEl>
                                        <p:attrNameLst>
                                          <p:attrName>style.visibility</p:attrName>
                                        </p:attrNameLst>
                                      </p:cBhvr>
                                      <p:to>
                                        <p:strVal val="visible"/>
                                      </p:to>
                                    </p:set>
                                    <p:animEffect transition="in" filter="fade">
                                      <p:cBhvr>
                                        <p:cTn id="34" dur="500"/>
                                        <p:tgtEl>
                                          <p:spTgt spid="84"/>
                                        </p:tgtEl>
                                      </p:cBhvr>
                                    </p:animEffect>
                                  </p:childTnLst>
                                </p:cTn>
                              </p:par>
                              <p:par>
                                <p:cTn id="35" presetID="2" presetClass="entr" presetSubtype="2" fill="hold" nodeType="withEffect">
                                  <p:stCondLst>
                                    <p:cond delay="0"/>
                                  </p:stCondLst>
                                  <p:childTnLst>
                                    <p:set>
                                      <p:cBhvr>
                                        <p:cTn id="36" dur="1" fill="hold">
                                          <p:stCondLst>
                                            <p:cond delay="0"/>
                                          </p:stCondLst>
                                        </p:cTn>
                                        <p:tgtEl>
                                          <p:spTgt spid="61"/>
                                        </p:tgtEl>
                                        <p:attrNameLst>
                                          <p:attrName>style.visibility</p:attrName>
                                        </p:attrNameLst>
                                      </p:cBhvr>
                                      <p:to>
                                        <p:strVal val="visible"/>
                                      </p:to>
                                    </p:set>
                                    <p:anim calcmode="lin" valueType="num">
                                      <p:cBhvr additive="base">
                                        <p:cTn id="37" dur="500" fill="hold"/>
                                        <p:tgtEl>
                                          <p:spTgt spid="61"/>
                                        </p:tgtEl>
                                        <p:attrNameLst>
                                          <p:attrName>ppt_x</p:attrName>
                                        </p:attrNameLst>
                                      </p:cBhvr>
                                      <p:tavLst>
                                        <p:tav tm="0">
                                          <p:val>
                                            <p:strVal val="1+#ppt_w/2"/>
                                          </p:val>
                                        </p:tav>
                                        <p:tav tm="100000">
                                          <p:val>
                                            <p:strVal val="#ppt_x"/>
                                          </p:val>
                                        </p:tav>
                                      </p:tavLst>
                                    </p:anim>
                                    <p:anim calcmode="lin" valueType="num">
                                      <p:cBhvr additive="base">
                                        <p:cTn id="38" dur="500" fill="hold"/>
                                        <p:tgtEl>
                                          <p:spTgt spid="61"/>
                                        </p:tgtEl>
                                        <p:attrNameLst>
                                          <p:attrName>ppt_y</p:attrName>
                                        </p:attrNameLst>
                                      </p:cBhvr>
                                      <p:tavLst>
                                        <p:tav tm="0">
                                          <p:val>
                                            <p:strVal val="#ppt_y"/>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12" presetClass="entr" presetSubtype="1" fill="hold" nodeType="clickEffect">
                                  <p:stCondLst>
                                    <p:cond delay="0"/>
                                  </p:stCondLst>
                                  <p:childTnLst>
                                    <p:set>
                                      <p:cBhvr>
                                        <p:cTn id="42" dur="1" fill="hold">
                                          <p:stCondLst>
                                            <p:cond delay="0"/>
                                          </p:stCondLst>
                                        </p:cTn>
                                        <p:tgtEl>
                                          <p:spTgt spid="93"/>
                                        </p:tgtEl>
                                        <p:attrNameLst>
                                          <p:attrName>style.visibility</p:attrName>
                                        </p:attrNameLst>
                                      </p:cBhvr>
                                      <p:to>
                                        <p:strVal val="visible"/>
                                      </p:to>
                                    </p:set>
                                    <p:anim calcmode="lin" valueType="num">
                                      <p:cBhvr additive="base">
                                        <p:cTn id="43" dur="500"/>
                                        <p:tgtEl>
                                          <p:spTgt spid="93"/>
                                        </p:tgtEl>
                                        <p:attrNameLst>
                                          <p:attrName>ppt_y</p:attrName>
                                        </p:attrNameLst>
                                      </p:cBhvr>
                                      <p:tavLst>
                                        <p:tav tm="0">
                                          <p:val>
                                            <p:strVal val="#ppt_y-#ppt_h*1.125000"/>
                                          </p:val>
                                        </p:tav>
                                        <p:tav tm="100000">
                                          <p:val>
                                            <p:strVal val="#ppt_y"/>
                                          </p:val>
                                        </p:tav>
                                      </p:tavLst>
                                    </p:anim>
                                    <p:animEffect transition="in" filter="wipe(down)">
                                      <p:cBhvr>
                                        <p:cTn id="44" dur="500"/>
                                        <p:tgtEl>
                                          <p:spTgt spid="93"/>
                                        </p:tgtEl>
                                      </p:cBhvr>
                                    </p:animEffect>
                                  </p:childTnLst>
                                </p:cTn>
                              </p:par>
                              <p:par>
                                <p:cTn id="45" presetID="12" presetClass="entr" presetSubtype="4" fill="hold" nodeType="withEffect">
                                  <p:stCondLst>
                                    <p:cond delay="0"/>
                                  </p:stCondLst>
                                  <p:childTnLst>
                                    <p:set>
                                      <p:cBhvr>
                                        <p:cTn id="46" dur="1" fill="hold">
                                          <p:stCondLst>
                                            <p:cond delay="0"/>
                                          </p:stCondLst>
                                        </p:cTn>
                                        <p:tgtEl>
                                          <p:spTgt spid="99"/>
                                        </p:tgtEl>
                                        <p:attrNameLst>
                                          <p:attrName>style.visibility</p:attrName>
                                        </p:attrNameLst>
                                      </p:cBhvr>
                                      <p:to>
                                        <p:strVal val="visible"/>
                                      </p:to>
                                    </p:set>
                                    <p:anim calcmode="lin" valueType="num">
                                      <p:cBhvr additive="base">
                                        <p:cTn id="47" dur="500"/>
                                        <p:tgtEl>
                                          <p:spTgt spid="99"/>
                                        </p:tgtEl>
                                        <p:attrNameLst>
                                          <p:attrName>ppt_y</p:attrName>
                                        </p:attrNameLst>
                                      </p:cBhvr>
                                      <p:tavLst>
                                        <p:tav tm="0">
                                          <p:val>
                                            <p:strVal val="#ppt_y+#ppt_h*1.125000"/>
                                          </p:val>
                                        </p:tav>
                                        <p:tav tm="100000">
                                          <p:val>
                                            <p:strVal val="#ppt_y"/>
                                          </p:val>
                                        </p:tav>
                                      </p:tavLst>
                                    </p:anim>
                                    <p:animEffect transition="in" filter="wipe(up)">
                                      <p:cBhvr>
                                        <p:cTn id="48" dur="500"/>
                                        <p:tgtEl>
                                          <p:spTgt spid="99"/>
                                        </p:tgtEl>
                                      </p:cBhvr>
                                    </p:animEffect>
                                  </p:childTnLst>
                                </p:cTn>
                              </p:par>
                            </p:childTnLst>
                          </p:cTn>
                        </p:par>
                      </p:childTnLst>
                    </p:cTn>
                  </p:par>
                  <p:par>
                    <p:cTn id="49" fill="hold">
                      <p:stCondLst>
                        <p:cond delay="indefinite"/>
                      </p:stCondLst>
                      <p:childTnLst>
                        <p:par>
                          <p:cTn id="50" fill="hold">
                            <p:stCondLst>
                              <p:cond delay="0"/>
                            </p:stCondLst>
                            <p:childTnLst>
                              <p:par>
                                <p:cTn id="51" presetID="12" presetClass="entr" presetSubtype="1" fill="hold" nodeType="clickEffect">
                                  <p:stCondLst>
                                    <p:cond delay="0"/>
                                  </p:stCondLst>
                                  <p:childTnLst>
                                    <p:set>
                                      <p:cBhvr>
                                        <p:cTn id="52" dur="1" fill="hold">
                                          <p:stCondLst>
                                            <p:cond delay="0"/>
                                          </p:stCondLst>
                                        </p:cTn>
                                        <p:tgtEl>
                                          <p:spTgt spid="96"/>
                                        </p:tgtEl>
                                        <p:attrNameLst>
                                          <p:attrName>style.visibility</p:attrName>
                                        </p:attrNameLst>
                                      </p:cBhvr>
                                      <p:to>
                                        <p:strVal val="visible"/>
                                      </p:to>
                                    </p:set>
                                    <p:anim calcmode="lin" valueType="num">
                                      <p:cBhvr additive="base">
                                        <p:cTn id="53" dur="500"/>
                                        <p:tgtEl>
                                          <p:spTgt spid="96"/>
                                        </p:tgtEl>
                                        <p:attrNameLst>
                                          <p:attrName>ppt_y</p:attrName>
                                        </p:attrNameLst>
                                      </p:cBhvr>
                                      <p:tavLst>
                                        <p:tav tm="0">
                                          <p:val>
                                            <p:strVal val="#ppt_y-#ppt_h*1.125000"/>
                                          </p:val>
                                        </p:tav>
                                        <p:tav tm="100000">
                                          <p:val>
                                            <p:strVal val="#ppt_y"/>
                                          </p:val>
                                        </p:tav>
                                      </p:tavLst>
                                    </p:anim>
                                    <p:animEffect transition="in" filter="wipe(down)">
                                      <p:cBhvr>
                                        <p:cTn id="54" dur="500"/>
                                        <p:tgtEl>
                                          <p:spTgt spid="96"/>
                                        </p:tgtEl>
                                      </p:cBhvr>
                                    </p:animEffect>
                                  </p:childTnLst>
                                </p:cTn>
                              </p:par>
                              <p:par>
                                <p:cTn id="55" presetID="12" presetClass="entr" presetSubtype="4" fill="hold" nodeType="withEffect">
                                  <p:stCondLst>
                                    <p:cond delay="0"/>
                                  </p:stCondLst>
                                  <p:childTnLst>
                                    <p:set>
                                      <p:cBhvr>
                                        <p:cTn id="56" dur="1" fill="hold">
                                          <p:stCondLst>
                                            <p:cond delay="0"/>
                                          </p:stCondLst>
                                        </p:cTn>
                                        <p:tgtEl>
                                          <p:spTgt spid="102"/>
                                        </p:tgtEl>
                                        <p:attrNameLst>
                                          <p:attrName>style.visibility</p:attrName>
                                        </p:attrNameLst>
                                      </p:cBhvr>
                                      <p:to>
                                        <p:strVal val="visible"/>
                                      </p:to>
                                    </p:set>
                                    <p:anim calcmode="lin" valueType="num">
                                      <p:cBhvr additive="base">
                                        <p:cTn id="57" dur="500"/>
                                        <p:tgtEl>
                                          <p:spTgt spid="102"/>
                                        </p:tgtEl>
                                        <p:attrNameLst>
                                          <p:attrName>ppt_y</p:attrName>
                                        </p:attrNameLst>
                                      </p:cBhvr>
                                      <p:tavLst>
                                        <p:tav tm="0">
                                          <p:val>
                                            <p:strVal val="#ppt_y+#ppt_h*1.125000"/>
                                          </p:val>
                                        </p:tav>
                                        <p:tav tm="100000">
                                          <p:val>
                                            <p:strVal val="#ppt_y"/>
                                          </p:val>
                                        </p:tav>
                                      </p:tavLst>
                                    </p:anim>
                                    <p:animEffect transition="in" filter="wipe(up)">
                                      <p:cBhvr>
                                        <p:cTn id="58" dur="500"/>
                                        <p:tgtEl>
                                          <p:spTgt spid="102"/>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grpId="0" nodeType="clickEffect">
                                  <p:stCondLst>
                                    <p:cond delay="0"/>
                                  </p:stCondLst>
                                  <p:childTnLst>
                                    <p:set>
                                      <p:cBhvr>
                                        <p:cTn id="62" dur="1" fill="hold">
                                          <p:stCondLst>
                                            <p:cond delay="0"/>
                                          </p:stCondLst>
                                        </p:cTn>
                                        <p:tgtEl>
                                          <p:spTgt spid="7"/>
                                        </p:tgtEl>
                                        <p:attrNameLst>
                                          <p:attrName>style.visibility</p:attrName>
                                        </p:attrNameLst>
                                      </p:cBhvr>
                                      <p:to>
                                        <p:strVal val="visible"/>
                                      </p:to>
                                    </p:set>
                                    <p:animEffect transition="in" filter="fade">
                                      <p:cBhvr>
                                        <p:cTn id="6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0" y="1498594"/>
            <a:ext cx="9153158" cy="4961473"/>
          </a:xfrm>
          <a:prstGeom prst="rect">
            <a:avLst/>
          </a:prstGeom>
          <a:solidFill>
            <a:schemeClr val="bg1">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40" name="Group 39"/>
          <p:cNvGrpSpPr/>
          <p:nvPr/>
        </p:nvGrpSpPr>
        <p:grpSpPr>
          <a:xfrm>
            <a:off x="5537200" y="2305368"/>
            <a:ext cx="497840" cy="2215832"/>
            <a:chOff x="5689600" y="2305368"/>
            <a:chExt cx="497840" cy="2215832"/>
          </a:xfrm>
        </p:grpSpPr>
        <p:sp>
          <p:nvSpPr>
            <p:cNvPr id="37" name="Right Triangle 36"/>
            <p:cNvSpPr/>
            <p:nvPr/>
          </p:nvSpPr>
          <p:spPr>
            <a:xfrm rot="16200000">
              <a:off x="5633244" y="2361724"/>
              <a:ext cx="610552" cy="497840"/>
            </a:xfrm>
            <a:prstGeom prst="rtTriangle">
              <a:avLst/>
            </a:prstGeom>
            <a:solidFill>
              <a:schemeClr val="accent4">
                <a:lumMod val="20000"/>
                <a:lumOff val="80000"/>
                <a:alpha val="80000"/>
              </a:schemeClr>
            </a:solidFill>
            <a:ln w="19050" cmpd="sng">
              <a:solidFill>
                <a:schemeClr val="accent4">
                  <a:lumMod val="20000"/>
                  <a:lumOff val="80000"/>
                  <a:alpha val="8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lt1"/>
                </a:solidFill>
              </a:endParaRPr>
            </a:p>
          </p:txBody>
        </p:sp>
        <p:sp>
          <p:nvSpPr>
            <p:cNvPr id="38" name="Rectangle 37"/>
            <p:cNvSpPr/>
            <p:nvPr/>
          </p:nvSpPr>
          <p:spPr>
            <a:xfrm>
              <a:off x="5689600" y="2926080"/>
              <a:ext cx="497840" cy="833120"/>
            </a:xfrm>
            <a:prstGeom prst="rect">
              <a:avLst/>
            </a:prstGeom>
            <a:solidFill>
              <a:schemeClr val="accent4">
                <a:lumMod val="20000"/>
                <a:lumOff val="80000"/>
                <a:alpha val="80000"/>
              </a:schemeClr>
            </a:solidFill>
            <a:ln w="19050" cmpd="sng">
              <a:solidFill>
                <a:schemeClr val="accent4">
                  <a:lumMod val="20000"/>
                  <a:lumOff val="80000"/>
                  <a:alpha val="8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lt1"/>
                </a:solidFill>
              </a:endParaRPr>
            </a:p>
          </p:txBody>
        </p:sp>
        <p:sp>
          <p:nvSpPr>
            <p:cNvPr id="39" name="Right Triangle 38"/>
            <p:cNvSpPr/>
            <p:nvPr/>
          </p:nvSpPr>
          <p:spPr>
            <a:xfrm rot="5400000" flipV="1">
              <a:off x="5567204" y="3900964"/>
              <a:ext cx="742632" cy="497840"/>
            </a:xfrm>
            <a:prstGeom prst="rtTriangle">
              <a:avLst/>
            </a:prstGeom>
            <a:solidFill>
              <a:schemeClr val="accent4">
                <a:lumMod val="20000"/>
                <a:lumOff val="80000"/>
                <a:alpha val="80000"/>
              </a:schemeClr>
            </a:solidFill>
            <a:ln w="19050" cmpd="sng">
              <a:solidFill>
                <a:schemeClr val="accent4">
                  <a:lumMod val="20000"/>
                  <a:lumOff val="80000"/>
                  <a:alpha val="8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lt1"/>
                </a:solidFill>
              </a:endParaRPr>
            </a:p>
          </p:txBody>
        </p:sp>
      </p:grpSp>
      <p:grpSp>
        <p:nvGrpSpPr>
          <p:cNvPr id="41" name="Group 40"/>
          <p:cNvGrpSpPr/>
          <p:nvPr/>
        </p:nvGrpSpPr>
        <p:grpSpPr>
          <a:xfrm flipH="1">
            <a:off x="5006385" y="2285048"/>
            <a:ext cx="513050" cy="3894847"/>
            <a:chOff x="5697205" y="2305368"/>
            <a:chExt cx="513050" cy="3894847"/>
          </a:xfrm>
          <a:solidFill>
            <a:schemeClr val="accent1">
              <a:lumMod val="40000"/>
              <a:lumOff val="60000"/>
              <a:alpha val="80000"/>
            </a:schemeClr>
          </a:solidFill>
        </p:grpSpPr>
        <p:sp>
          <p:nvSpPr>
            <p:cNvPr id="42" name="Right Triangle 41"/>
            <p:cNvSpPr/>
            <p:nvPr/>
          </p:nvSpPr>
          <p:spPr>
            <a:xfrm rot="16200000">
              <a:off x="5640849" y="2361724"/>
              <a:ext cx="610552" cy="497840"/>
            </a:xfrm>
            <a:prstGeom prst="rtTriangle">
              <a:avLst/>
            </a:prstGeom>
            <a:grpFill/>
            <a:ln w="190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lt1"/>
                </a:solidFill>
              </a:endParaRPr>
            </a:p>
          </p:txBody>
        </p:sp>
        <p:sp>
          <p:nvSpPr>
            <p:cNvPr id="43" name="Rectangle 42"/>
            <p:cNvSpPr/>
            <p:nvPr/>
          </p:nvSpPr>
          <p:spPr>
            <a:xfrm>
              <a:off x="5712415" y="2910870"/>
              <a:ext cx="497840" cy="833120"/>
            </a:xfrm>
            <a:prstGeom prst="rect">
              <a:avLst/>
            </a:prstGeom>
            <a:grpFill/>
            <a:ln w="190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lt1"/>
                </a:solidFill>
              </a:endParaRPr>
            </a:p>
          </p:txBody>
        </p:sp>
        <p:sp>
          <p:nvSpPr>
            <p:cNvPr id="44" name="Right Triangle 43"/>
            <p:cNvSpPr/>
            <p:nvPr/>
          </p:nvSpPr>
          <p:spPr>
            <a:xfrm rot="5400000" flipV="1">
              <a:off x="4723894" y="4721459"/>
              <a:ext cx="2459672" cy="497840"/>
            </a:xfrm>
            <a:prstGeom prst="rtTriangle">
              <a:avLst/>
            </a:prstGeom>
            <a:grpFill/>
            <a:ln w="190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lt1"/>
                </a:solidFill>
              </a:endParaRPr>
            </a:p>
          </p:txBody>
        </p:sp>
      </p:grpSp>
      <p:sp>
        <p:nvSpPr>
          <p:cNvPr id="2" name="Title 1"/>
          <p:cNvSpPr>
            <a:spLocks noGrp="1"/>
          </p:cNvSpPr>
          <p:nvPr>
            <p:ph type="title"/>
          </p:nvPr>
        </p:nvSpPr>
        <p:spPr/>
        <p:txBody>
          <a:bodyPr/>
          <a:lstStyle/>
          <a:p>
            <a:r>
              <a:rPr lang="en-US"/>
              <a:t>PaaS development</a:t>
            </a:r>
          </a:p>
        </p:txBody>
      </p:sp>
      <p:sp>
        <p:nvSpPr>
          <p:cNvPr id="4" name="Date Placeholder 3"/>
          <p:cNvSpPr>
            <a:spLocks noGrp="1"/>
          </p:cNvSpPr>
          <p:nvPr>
            <p:ph type="dt" sz="half" idx="10"/>
          </p:nvPr>
        </p:nvSpPr>
        <p:spPr/>
        <p:txBody>
          <a:bodyPr/>
          <a:lstStyle/>
          <a:p>
            <a:fld id="{3D204B18-9485-D74D-B2B3-6C26E88E40BB}" type="datetime1">
              <a:rPr lang="en-AU"/>
              <a:pPr/>
              <a:t>23/3/18</a:t>
            </a:fld>
            <a:endParaRPr lang="en-US"/>
          </a:p>
        </p:txBody>
      </p:sp>
      <p:sp>
        <p:nvSpPr>
          <p:cNvPr id="5" name="Footer Placeholder 4"/>
          <p:cNvSpPr>
            <a:spLocks noGrp="1"/>
          </p:cNvSpPr>
          <p:nvPr>
            <p:ph type="ftr" sz="quarter" idx="11"/>
          </p:nvPr>
        </p:nvSpPr>
        <p:spPr/>
        <p:txBody>
          <a:bodyPr/>
          <a:lstStyle/>
          <a:p>
            <a:r>
              <a:rPr lang="en-US" dirty="0"/>
              <a:t>SIT737 Service Oriented Architecture </a:t>
            </a:r>
          </a:p>
        </p:txBody>
      </p:sp>
      <p:sp>
        <p:nvSpPr>
          <p:cNvPr id="6" name="Slide Number Placeholder 5"/>
          <p:cNvSpPr>
            <a:spLocks noGrp="1"/>
          </p:cNvSpPr>
          <p:nvPr>
            <p:ph type="sldNum" sz="quarter" idx="12"/>
          </p:nvPr>
        </p:nvSpPr>
        <p:spPr/>
        <p:txBody>
          <a:bodyPr/>
          <a:lstStyle/>
          <a:p>
            <a:fld id="{BBE0A389-EB18-824A-A5ED-72ACC9A7FB5D}" type="slidenum">
              <a:rPr lang="en-US"/>
              <a:pPr/>
              <a:t>27</a:t>
            </a:fld>
            <a:endParaRPr lang="en-US"/>
          </a:p>
        </p:txBody>
      </p:sp>
      <p:cxnSp>
        <p:nvCxnSpPr>
          <p:cNvPr id="8" name="Straight Connector 7"/>
          <p:cNvCxnSpPr/>
          <p:nvPr/>
        </p:nvCxnSpPr>
        <p:spPr>
          <a:xfrm>
            <a:off x="1915160" y="1680624"/>
            <a:ext cx="0" cy="4656676"/>
          </a:xfrm>
          <a:prstGeom prst="line">
            <a:avLst/>
          </a:prstGeom>
          <a:ln w="3175" cmpd="sng">
            <a:solidFill>
              <a:schemeClr val="tx2">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0" y="1582120"/>
            <a:ext cx="1920240" cy="830997"/>
          </a:xfrm>
          <a:prstGeom prst="rect">
            <a:avLst/>
          </a:prstGeom>
          <a:noFill/>
        </p:spPr>
        <p:txBody>
          <a:bodyPr wrap="square" rtlCol="0">
            <a:spAutoFit/>
          </a:bodyPr>
          <a:lstStyle/>
          <a:p>
            <a:pPr algn="r"/>
            <a:r>
              <a:rPr lang="en-US" sz="2400" b="1">
                <a:solidFill>
                  <a:schemeClr val="tx2">
                    <a:lumMod val="75000"/>
                  </a:schemeClr>
                </a:solidFill>
                <a:latin typeface="Abadi MT Condensed Extra Bold"/>
                <a:cs typeface="Abadi MT Condensed Extra Bold"/>
              </a:rPr>
              <a:t>DEVELOPER’S PERSPECTIVE</a:t>
            </a:r>
            <a:endParaRPr lang="en-US" sz="3600">
              <a:solidFill>
                <a:schemeClr val="tx2">
                  <a:lumMod val="75000"/>
                </a:schemeClr>
              </a:solidFill>
              <a:latin typeface="Abadi MT Condensed Extra Bold"/>
              <a:cs typeface="Abadi MT Condensed Extra Bold"/>
            </a:endParaRPr>
          </a:p>
        </p:txBody>
      </p:sp>
      <p:sp>
        <p:nvSpPr>
          <p:cNvPr id="10" name="TextBox 9"/>
          <p:cNvSpPr txBox="1"/>
          <p:nvPr/>
        </p:nvSpPr>
        <p:spPr>
          <a:xfrm>
            <a:off x="1999824" y="1553624"/>
            <a:ext cx="6769100" cy="553998"/>
          </a:xfrm>
          <a:prstGeom prst="rect">
            <a:avLst/>
          </a:prstGeom>
          <a:noFill/>
        </p:spPr>
        <p:txBody>
          <a:bodyPr wrap="square" rtlCol="0">
            <a:spAutoFit/>
          </a:bodyPr>
          <a:lstStyle/>
          <a:p>
            <a:r>
              <a:rPr lang="en-US" sz="3000">
                <a:latin typeface="Abadi MT Condensed Light"/>
                <a:cs typeface="Abadi MT Condensed Light"/>
              </a:rPr>
              <a:t>How developers can benefit from PaaS?</a:t>
            </a:r>
          </a:p>
        </p:txBody>
      </p:sp>
      <p:grpSp>
        <p:nvGrpSpPr>
          <p:cNvPr id="3" name="Group 2"/>
          <p:cNvGrpSpPr/>
          <p:nvPr/>
        </p:nvGrpSpPr>
        <p:grpSpPr>
          <a:xfrm>
            <a:off x="5073015" y="2875280"/>
            <a:ext cx="911225" cy="883919"/>
            <a:chOff x="5184775" y="3525520"/>
            <a:chExt cx="911225" cy="883919"/>
          </a:xfrm>
        </p:grpSpPr>
        <p:sp>
          <p:nvSpPr>
            <p:cNvPr id="24" name="Oval 23"/>
            <p:cNvSpPr/>
            <p:nvPr/>
          </p:nvSpPr>
          <p:spPr>
            <a:xfrm>
              <a:off x="5392421" y="4208023"/>
              <a:ext cx="490220" cy="201416"/>
            </a:xfrm>
            <a:prstGeom prst="ellipse">
              <a:avLst/>
            </a:prstGeom>
            <a:gradFill>
              <a:gsLst>
                <a:gs pos="0">
                  <a:schemeClr val="tx2">
                    <a:lumMod val="20000"/>
                    <a:lumOff val="80000"/>
                  </a:schemeClr>
                </a:gs>
                <a:gs pos="100000">
                  <a:schemeClr val="bg1"/>
                </a:gs>
              </a:gsLst>
            </a:gradFill>
            <a:ln>
              <a:solidFill>
                <a:schemeClr val="tx2">
                  <a:lumMod val="40000"/>
                  <a:lumOff val="6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AU"/>
            </a:p>
          </p:txBody>
        </p:sp>
        <p:pic>
          <p:nvPicPr>
            <p:cNvPr id="25" name="Picture 24" descr="Light Bulb.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84775" y="3525520"/>
              <a:ext cx="911225" cy="860217"/>
            </a:xfrm>
            <a:prstGeom prst="rect">
              <a:avLst/>
            </a:prstGeom>
          </p:spPr>
        </p:pic>
      </p:grpSp>
      <p:sp>
        <p:nvSpPr>
          <p:cNvPr id="26" name="Rectangle 25"/>
          <p:cNvSpPr/>
          <p:nvPr/>
        </p:nvSpPr>
        <p:spPr>
          <a:xfrm>
            <a:off x="5212191" y="3703532"/>
            <a:ext cx="633507" cy="461665"/>
          </a:xfrm>
          <a:prstGeom prst="rect">
            <a:avLst/>
          </a:prstGeom>
        </p:spPr>
        <p:txBody>
          <a:bodyPr wrap="none">
            <a:spAutoFit/>
          </a:bodyPr>
          <a:lstStyle/>
          <a:p>
            <a:pPr algn="r">
              <a:spcBef>
                <a:spcPts val="600"/>
              </a:spcBef>
            </a:pPr>
            <a:r>
              <a:rPr lang="en-AU" sz="2400" b="1" dirty="0">
                <a:solidFill>
                  <a:srgbClr val="070B60"/>
                </a:solidFill>
                <a:latin typeface="Abadi MT Condensed Light"/>
                <a:cs typeface="Abadi MT Condensed Light"/>
              </a:rPr>
              <a:t>Idea</a:t>
            </a:r>
          </a:p>
        </p:txBody>
      </p:sp>
      <p:grpSp>
        <p:nvGrpSpPr>
          <p:cNvPr id="35" name="Group 34"/>
          <p:cNvGrpSpPr/>
          <p:nvPr/>
        </p:nvGrpSpPr>
        <p:grpSpPr>
          <a:xfrm>
            <a:off x="2049780" y="2297733"/>
            <a:ext cx="2979420" cy="3910027"/>
            <a:chOff x="2202180" y="2297733"/>
            <a:chExt cx="2979420" cy="3910027"/>
          </a:xfrm>
        </p:grpSpPr>
        <p:sp>
          <p:nvSpPr>
            <p:cNvPr id="28" name="Rectangle 27"/>
            <p:cNvSpPr/>
            <p:nvPr/>
          </p:nvSpPr>
          <p:spPr>
            <a:xfrm>
              <a:off x="2208510" y="2297733"/>
              <a:ext cx="2962930" cy="3910027"/>
            </a:xfrm>
            <a:prstGeom prst="rect">
              <a:avLst/>
            </a:prstGeom>
            <a:solidFill>
              <a:schemeClr val="accent1">
                <a:lumMod val="40000"/>
                <a:lumOff val="6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Rectangle 28"/>
            <p:cNvSpPr/>
            <p:nvPr/>
          </p:nvSpPr>
          <p:spPr>
            <a:xfrm>
              <a:off x="2202180" y="2301019"/>
              <a:ext cx="2979420" cy="503141"/>
            </a:xfrm>
            <a:prstGeom prst="rect">
              <a:avLst/>
            </a:prstGeom>
            <a:solidFill>
              <a:schemeClr val="accent1">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TextBox 22"/>
            <p:cNvSpPr txBox="1"/>
            <p:nvPr/>
          </p:nvSpPr>
          <p:spPr>
            <a:xfrm>
              <a:off x="2252416" y="2862372"/>
              <a:ext cx="2849809" cy="3293209"/>
            </a:xfrm>
            <a:prstGeom prst="rect">
              <a:avLst/>
            </a:prstGeom>
            <a:noFill/>
          </p:spPr>
          <p:txBody>
            <a:bodyPr wrap="square" rtlCol="0">
              <a:spAutoFit/>
            </a:bodyPr>
            <a:lstStyle/>
            <a:p>
              <a:pPr marL="266700" indent="-177800">
                <a:buFont typeface="Lucida Grande"/>
                <a:buChar char="-"/>
              </a:pPr>
              <a:r>
                <a:rPr lang="en-AU" sz="1600" dirty="0">
                  <a:solidFill>
                    <a:schemeClr val="accent1">
                      <a:lumMod val="75000"/>
                    </a:schemeClr>
                  </a:solidFill>
                  <a:latin typeface="Abadi MT Condensed Light"/>
                  <a:cs typeface="Abadi MT Condensed Light"/>
                </a:rPr>
                <a:t>Select a development environment</a:t>
              </a:r>
            </a:p>
            <a:p>
              <a:pPr marL="266700" indent="-177800">
                <a:buFont typeface="Lucida Grande"/>
                <a:buChar char="-"/>
              </a:pPr>
              <a:r>
                <a:rPr lang="en-AU" sz="1600" dirty="0">
                  <a:solidFill>
                    <a:schemeClr val="accent1">
                      <a:lumMod val="75000"/>
                    </a:schemeClr>
                  </a:solidFill>
                  <a:latin typeface="Abadi MT Condensed Light"/>
                  <a:cs typeface="Abadi MT Condensed Light"/>
                </a:rPr>
                <a:t>Install the required tooling</a:t>
              </a:r>
            </a:p>
            <a:p>
              <a:pPr marL="266700" indent="-177800">
                <a:buFont typeface="Lucida Grande"/>
                <a:buChar char="-"/>
              </a:pPr>
              <a:r>
                <a:rPr lang="en-AU" sz="1600" dirty="0">
                  <a:solidFill>
                    <a:schemeClr val="accent1">
                      <a:lumMod val="75000"/>
                    </a:schemeClr>
                  </a:solidFill>
                  <a:latin typeface="Abadi MT Condensed Light"/>
                  <a:cs typeface="Abadi MT Condensed Light"/>
                </a:rPr>
                <a:t>Develop the application</a:t>
              </a:r>
            </a:p>
            <a:p>
              <a:pPr marL="266700" indent="-177800">
                <a:buFont typeface="Lucida Grande"/>
                <a:buChar char="-"/>
              </a:pPr>
              <a:r>
                <a:rPr lang="en-AU" sz="1600" dirty="0">
                  <a:solidFill>
                    <a:schemeClr val="accent1">
                      <a:lumMod val="75000"/>
                    </a:schemeClr>
                  </a:solidFill>
                  <a:latin typeface="Abadi MT Condensed Light"/>
                  <a:cs typeface="Abadi MT Condensed Light"/>
                </a:rPr>
                <a:t>Select and install the accessory componentry</a:t>
              </a:r>
            </a:p>
            <a:p>
              <a:pPr marL="266700" indent="-177800">
                <a:buFont typeface="Lucida Grande"/>
                <a:buChar char="-"/>
              </a:pPr>
              <a:r>
                <a:rPr lang="en-AU" sz="1600" dirty="0">
                  <a:solidFill>
                    <a:schemeClr val="accent1">
                      <a:lumMod val="75000"/>
                    </a:schemeClr>
                  </a:solidFill>
                  <a:latin typeface="Abadi MT Condensed Light"/>
                  <a:cs typeface="Abadi MT Condensed Light"/>
                </a:rPr>
                <a:t>Install and setup a build (CI) environment</a:t>
              </a:r>
            </a:p>
            <a:p>
              <a:pPr marL="266700" indent="-177800">
                <a:buFont typeface="Lucida Grande"/>
                <a:buChar char="-"/>
              </a:pPr>
              <a:r>
                <a:rPr lang="en-AU" sz="1600" dirty="0">
                  <a:solidFill>
                    <a:schemeClr val="accent1">
                      <a:lumMod val="75000"/>
                    </a:schemeClr>
                  </a:solidFill>
                  <a:latin typeface="Abadi MT Condensed Light"/>
                  <a:cs typeface="Abadi MT Condensed Light"/>
                </a:rPr>
                <a:t>Select/install a deployment environment</a:t>
              </a:r>
            </a:p>
            <a:p>
              <a:pPr marL="266700" indent="-177800">
                <a:buFont typeface="Lucida Grande"/>
                <a:buChar char="-"/>
              </a:pPr>
              <a:r>
                <a:rPr lang="en-AU" sz="1600" dirty="0">
                  <a:solidFill>
                    <a:schemeClr val="accent1">
                      <a:lumMod val="75000"/>
                    </a:schemeClr>
                  </a:solidFill>
                  <a:latin typeface="Abadi MT Condensed Light"/>
                  <a:cs typeface="Abadi MT Condensed Light"/>
                </a:rPr>
                <a:t>Deploy the application</a:t>
              </a:r>
            </a:p>
            <a:p>
              <a:pPr marL="266700" indent="-177800">
                <a:buFont typeface="Lucida Grande"/>
                <a:buChar char="-"/>
              </a:pPr>
              <a:r>
                <a:rPr lang="en-AU" sz="1600" dirty="0">
                  <a:solidFill>
                    <a:schemeClr val="accent1">
                      <a:lumMod val="75000"/>
                    </a:schemeClr>
                  </a:solidFill>
                  <a:latin typeface="Abadi MT Condensed Light"/>
                  <a:cs typeface="Abadi MT Condensed Light"/>
                </a:rPr>
                <a:t>Maintain componentry and environment</a:t>
              </a:r>
            </a:p>
            <a:p>
              <a:pPr marL="266700" indent="-177800">
                <a:buFont typeface="Lucida Grande"/>
                <a:buChar char="-"/>
              </a:pPr>
              <a:r>
                <a:rPr lang="en-AU" sz="1600" dirty="0">
                  <a:solidFill>
                    <a:schemeClr val="accent1">
                      <a:lumMod val="75000"/>
                    </a:schemeClr>
                  </a:solidFill>
                  <a:latin typeface="Abadi MT Condensed Light"/>
                  <a:cs typeface="Abadi MT Condensed Light"/>
                </a:rPr>
                <a:t>Get feedback and improve</a:t>
              </a:r>
            </a:p>
          </p:txBody>
        </p:sp>
        <p:sp>
          <p:nvSpPr>
            <p:cNvPr id="30" name="TextBox 29"/>
            <p:cNvSpPr txBox="1"/>
            <p:nvPr/>
          </p:nvSpPr>
          <p:spPr>
            <a:xfrm>
              <a:off x="2262576" y="2354372"/>
              <a:ext cx="2849809" cy="400110"/>
            </a:xfrm>
            <a:prstGeom prst="rect">
              <a:avLst/>
            </a:prstGeom>
            <a:noFill/>
          </p:spPr>
          <p:txBody>
            <a:bodyPr wrap="square" rtlCol="0">
              <a:spAutoFit/>
            </a:bodyPr>
            <a:lstStyle/>
            <a:p>
              <a:pPr marL="88900" algn="ctr"/>
              <a:r>
                <a:rPr lang="en-AU" sz="2000" dirty="0">
                  <a:solidFill>
                    <a:schemeClr val="accent1">
                      <a:lumMod val="40000"/>
                      <a:lumOff val="60000"/>
                    </a:schemeClr>
                  </a:solidFill>
                  <a:latin typeface="Abadi MT Condensed Light"/>
                  <a:cs typeface="Abadi MT Condensed Light"/>
                </a:rPr>
                <a:t>TRADITIONAL DEVELOPMENT</a:t>
              </a:r>
            </a:p>
          </p:txBody>
        </p:sp>
      </p:grpSp>
      <p:grpSp>
        <p:nvGrpSpPr>
          <p:cNvPr id="34" name="Group 33"/>
          <p:cNvGrpSpPr/>
          <p:nvPr/>
        </p:nvGrpSpPr>
        <p:grpSpPr>
          <a:xfrm>
            <a:off x="6033348" y="2296107"/>
            <a:ext cx="2958252" cy="2245413"/>
            <a:chOff x="6185748" y="2296107"/>
            <a:chExt cx="2958252" cy="2245413"/>
          </a:xfrm>
        </p:grpSpPr>
        <p:sp>
          <p:nvSpPr>
            <p:cNvPr id="31" name="Rectangle 30"/>
            <p:cNvSpPr/>
            <p:nvPr/>
          </p:nvSpPr>
          <p:spPr>
            <a:xfrm>
              <a:off x="6187440" y="2296161"/>
              <a:ext cx="2956560" cy="2245359"/>
            </a:xfrm>
            <a:prstGeom prst="rect">
              <a:avLst/>
            </a:prstGeom>
            <a:solidFill>
              <a:schemeClr val="accent4">
                <a:lumMod val="20000"/>
                <a:lumOff val="8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TextBox 26"/>
            <p:cNvSpPr txBox="1"/>
            <p:nvPr/>
          </p:nvSpPr>
          <p:spPr>
            <a:xfrm>
              <a:off x="6185952" y="2857292"/>
              <a:ext cx="2938063" cy="1569660"/>
            </a:xfrm>
            <a:prstGeom prst="rect">
              <a:avLst/>
            </a:prstGeom>
            <a:noFill/>
          </p:spPr>
          <p:txBody>
            <a:bodyPr wrap="square" rtlCol="0">
              <a:spAutoFit/>
            </a:bodyPr>
            <a:lstStyle/>
            <a:p>
              <a:pPr marL="266700" indent="-177800">
                <a:buFont typeface="Lucida Grande"/>
                <a:buChar char="-"/>
              </a:pPr>
              <a:r>
                <a:rPr lang="en-AU" sz="1600" dirty="0">
                  <a:solidFill>
                    <a:schemeClr val="accent4">
                      <a:lumMod val="75000"/>
                    </a:schemeClr>
                  </a:solidFill>
                  <a:latin typeface="Abadi MT Condensed Light"/>
                  <a:cs typeface="Abadi MT Condensed Light"/>
                </a:rPr>
                <a:t>Develop the application</a:t>
              </a:r>
            </a:p>
            <a:p>
              <a:pPr marL="266700" indent="-177800">
                <a:buFont typeface="Lucida Grande"/>
                <a:buChar char="-"/>
              </a:pPr>
              <a:r>
                <a:rPr lang="en-AU" sz="1600" dirty="0">
                  <a:solidFill>
                    <a:schemeClr val="accent4">
                      <a:lumMod val="75000"/>
                    </a:schemeClr>
                  </a:solidFill>
                  <a:latin typeface="Abadi MT Condensed Light"/>
                  <a:cs typeface="Abadi MT Condensed Light"/>
                </a:rPr>
                <a:t>Connect the necessary componentry</a:t>
              </a:r>
            </a:p>
            <a:p>
              <a:pPr marL="266700" indent="-177800">
                <a:buFont typeface="Lucida Grande"/>
                <a:buChar char="-"/>
              </a:pPr>
              <a:r>
                <a:rPr lang="en-AU" sz="1600" dirty="0">
                  <a:solidFill>
                    <a:schemeClr val="accent4">
                      <a:lumMod val="75000"/>
                    </a:schemeClr>
                  </a:solidFill>
                  <a:latin typeface="Abadi MT Condensed Light"/>
                  <a:cs typeface="Abadi MT Condensed Light"/>
                </a:rPr>
                <a:t>Configure and plug CI services</a:t>
              </a:r>
            </a:p>
            <a:p>
              <a:pPr marL="266700" indent="-177800">
                <a:buFont typeface="Lucida Grande"/>
                <a:buChar char="-"/>
              </a:pPr>
              <a:r>
                <a:rPr lang="en-AU" sz="1600" dirty="0">
                  <a:solidFill>
                    <a:schemeClr val="accent4">
                      <a:lumMod val="75000"/>
                    </a:schemeClr>
                  </a:solidFill>
                  <a:latin typeface="Abadi MT Condensed Light"/>
                  <a:cs typeface="Abadi MT Condensed Light"/>
                </a:rPr>
                <a:t>Deploy with a click</a:t>
              </a:r>
            </a:p>
            <a:p>
              <a:pPr marL="266700" indent="-177800">
                <a:buFont typeface="Lucida Grande"/>
                <a:buChar char="-"/>
              </a:pPr>
              <a:r>
                <a:rPr lang="en-AU" sz="1600" dirty="0">
                  <a:solidFill>
                    <a:schemeClr val="accent4">
                      <a:lumMod val="75000"/>
                    </a:schemeClr>
                  </a:solidFill>
                  <a:latin typeface="Abadi MT Condensed Light"/>
                  <a:cs typeface="Abadi MT Condensed Light"/>
                </a:rPr>
                <a:t>Get feedback and improve</a:t>
              </a:r>
            </a:p>
            <a:p>
              <a:pPr marL="266700" indent="-177800">
                <a:buFont typeface="Lucida Grande"/>
                <a:buChar char="-"/>
              </a:pPr>
              <a:r>
                <a:rPr lang="en-AU" sz="1600" dirty="0">
                  <a:solidFill>
                    <a:schemeClr val="accent4">
                      <a:lumMod val="75000"/>
                    </a:schemeClr>
                  </a:solidFill>
                  <a:latin typeface="Abadi MT Condensed Light"/>
                  <a:cs typeface="Abadi MT Condensed Light"/>
                </a:rPr>
                <a:t>Monitor application health</a:t>
              </a:r>
            </a:p>
          </p:txBody>
        </p:sp>
        <p:sp>
          <p:nvSpPr>
            <p:cNvPr id="32" name="Rectangle 31"/>
            <p:cNvSpPr/>
            <p:nvPr/>
          </p:nvSpPr>
          <p:spPr>
            <a:xfrm>
              <a:off x="6185748" y="2296107"/>
              <a:ext cx="2958252" cy="496306"/>
            </a:xfrm>
            <a:prstGeom prst="rect">
              <a:avLst/>
            </a:prstGeom>
            <a:solidFill>
              <a:schemeClr val="accent4">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 name="TextBox 32"/>
            <p:cNvSpPr txBox="1"/>
            <p:nvPr/>
          </p:nvSpPr>
          <p:spPr>
            <a:xfrm>
              <a:off x="6243391" y="2344212"/>
              <a:ext cx="2849809" cy="400110"/>
            </a:xfrm>
            <a:prstGeom prst="rect">
              <a:avLst/>
            </a:prstGeom>
            <a:noFill/>
          </p:spPr>
          <p:txBody>
            <a:bodyPr wrap="square" rtlCol="0">
              <a:spAutoFit/>
            </a:bodyPr>
            <a:lstStyle/>
            <a:p>
              <a:pPr marL="88900" algn="ctr"/>
              <a:r>
                <a:rPr lang="en-AU" sz="2000" dirty="0">
                  <a:solidFill>
                    <a:schemeClr val="accent4">
                      <a:lumMod val="20000"/>
                      <a:lumOff val="80000"/>
                    </a:schemeClr>
                  </a:solidFill>
                  <a:latin typeface="Abadi MT Condensed Light"/>
                  <a:cs typeface="Abadi MT Condensed Light"/>
                </a:rPr>
                <a:t>CLOUD (PaaS) DEVELOPMENT</a:t>
              </a:r>
            </a:p>
          </p:txBody>
        </p:sp>
      </p:grpSp>
      <p:pic>
        <p:nvPicPr>
          <p:cNvPr id="45" name="Picture 34" descr="C:\Users\IBM_ADMIN\AppData\Local\Microsoft\Windows\Temporary Internet Files\Content.IE5\Z8175RZN\MC900433959[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22640" y="3886384"/>
            <a:ext cx="620172" cy="620172"/>
          </a:xfrm>
          <a:prstGeom prst="rect">
            <a:avLst/>
          </a:prstGeom>
          <a:noFill/>
          <a:extLst>
            <a:ext uri="{909E8E84-426E-40dd-AFC4-6F175D3DCCD1}">
              <a14:hiddenFill xmlns:a14="http://schemas.microsoft.com/office/drawing/2010/main" xmlns="">
                <a:solidFill>
                  <a:srgbClr val="FFFFFF"/>
                </a:solidFill>
              </a14:hiddenFill>
            </a:ext>
          </a:extLst>
        </p:spPr>
      </p:pic>
      <p:pic>
        <p:nvPicPr>
          <p:cNvPr id="46" name="Picture 41" descr="C:\Users\IBM_ADMIN\AppData\Local\Microsoft\Windows\Temporary Internet Files\Content.IE5\D56UKS8A\MC900433949[1].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71825" y="5656373"/>
            <a:ext cx="551388" cy="551388"/>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val="2576975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nodeType="click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wipe(right)">
                                      <p:cBhvr>
                                        <p:cTn id="7" dur="500"/>
                                        <p:tgtEl>
                                          <p:spTgt spid="41"/>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5"/>
                                        </p:tgtEl>
                                        <p:attrNameLst>
                                          <p:attrName>style.visibility</p:attrName>
                                        </p:attrNameLst>
                                      </p:cBhvr>
                                      <p:to>
                                        <p:strVal val="visible"/>
                                      </p:to>
                                    </p:set>
                                    <p:animEffect transition="in" filter="fade">
                                      <p:cBhvr>
                                        <p:cTn id="11" dur="500"/>
                                        <p:tgtEl>
                                          <p:spTgt spid="35"/>
                                        </p:tgtEl>
                                      </p:cBhvr>
                                    </p:animEffect>
                                  </p:childTnLst>
                                </p:cTn>
                              </p:par>
                              <p:par>
                                <p:cTn id="12" presetID="10" presetClass="entr" presetSubtype="0" fill="hold" nodeType="withEffect">
                                  <p:stCondLst>
                                    <p:cond delay="0"/>
                                  </p:stCondLst>
                                  <p:childTnLst>
                                    <p:set>
                                      <p:cBhvr>
                                        <p:cTn id="13" dur="1" fill="hold">
                                          <p:stCondLst>
                                            <p:cond delay="0"/>
                                          </p:stCondLst>
                                        </p:cTn>
                                        <p:tgtEl>
                                          <p:spTgt spid="46"/>
                                        </p:tgtEl>
                                        <p:attrNameLst>
                                          <p:attrName>style.visibility</p:attrName>
                                        </p:attrNameLst>
                                      </p:cBhvr>
                                      <p:to>
                                        <p:strVal val="visible"/>
                                      </p:to>
                                    </p:set>
                                    <p:animEffect transition="in" filter="fade">
                                      <p:cBhvr>
                                        <p:cTn id="14" dur="500"/>
                                        <p:tgtEl>
                                          <p:spTgt spid="46"/>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8" fill="hold" nodeType="clickEffect">
                                  <p:stCondLst>
                                    <p:cond delay="0"/>
                                  </p:stCondLst>
                                  <p:childTnLst>
                                    <p:set>
                                      <p:cBhvr>
                                        <p:cTn id="18" dur="1" fill="hold">
                                          <p:stCondLst>
                                            <p:cond delay="0"/>
                                          </p:stCondLst>
                                        </p:cTn>
                                        <p:tgtEl>
                                          <p:spTgt spid="40"/>
                                        </p:tgtEl>
                                        <p:attrNameLst>
                                          <p:attrName>style.visibility</p:attrName>
                                        </p:attrNameLst>
                                      </p:cBhvr>
                                      <p:to>
                                        <p:strVal val="visible"/>
                                      </p:to>
                                    </p:set>
                                    <p:animEffect transition="in" filter="wipe(left)">
                                      <p:cBhvr>
                                        <p:cTn id="19" dur="500"/>
                                        <p:tgtEl>
                                          <p:spTgt spid="40"/>
                                        </p:tgtEl>
                                      </p:cBhvr>
                                    </p:animEffect>
                                  </p:childTnLst>
                                </p:cTn>
                              </p:par>
                            </p:childTnLst>
                          </p:cTn>
                        </p:par>
                        <p:par>
                          <p:cTn id="20" fill="hold">
                            <p:stCondLst>
                              <p:cond delay="500"/>
                            </p:stCondLst>
                            <p:childTnLst>
                              <p:par>
                                <p:cTn id="21" presetID="10" presetClass="entr" presetSubtype="0" fill="hold" nodeType="afterEffect">
                                  <p:stCondLst>
                                    <p:cond delay="0"/>
                                  </p:stCondLst>
                                  <p:childTnLst>
                                    <p:set>
                                      <p:cBhvr>
                                        <p:cTn id="22" dur="1" fill="hold">
                                          <p:stCondLst>
                                            <p:cond delay="0"/>
                                          </p:stCondLst>
                                        </p:cTn>
                                        <p:tgtEl>
                                          <p:spTgt spid="34"/>
                                        </p:tgtEl>
                                        <p:attrNameLst>
                                          <p:attrName>style.visibility</p:attrName>
                                        </p:attrNameLst>
                                      </p:cBhvr>
                                      <p:to>
                                        <p:strVal val="visible"/>
                                      </p:to>
                                    </p:set>
                                    <p:animEffect transition="in" filter="fade">
                                      <p:cBhvr>
                                        <p:cTn id="23" dur="500"/>
                                        <p:tgtEl>
                                          <p:spTgt spid="34"/>
                                        </p:tgtEl>
                                      </p:cBhvr>
                                    </p:animEffect>
                                  </p:childTnLst>
                                </p:cTn>
                              </p:par>
                              <p:par>
                                <p:cTn id="24" presetID="10" presetClass="entr" presetSubtype="0" fill="hold" nodeType="withEffect">
                                  <p:stCondLst>
                                    <p:cond delay="0"/>
                                  </p:stCondLst>
                                  <p:childTnLst>
                                    <p:set>
                                      <p:cBhvr>
                                        <p:cTn id="25" dur="1" fill="hold">
                                          <p:stCondLst>
                                            <p:cond delay="0"/>
                                          </p:stCondLst>
                                        </p:cTn>
                                        <p:tgtEl>
                                          <p:spTgt spid="45"/>
                                        </p:tgtEl>
                                        <p:attrNameLst>
                                          <p:attrName>style.visibility</p:attrName>
                                        </p:attrNameLst>
                                      </p:cBhvr>
                                      <p:to>
                                        <p:strVal val="visible"/>
                                      </p:to>
                                    </p:set>
                                    <p:animEffect transition="in" filter="fade">
                                      <p:cBhvr>
                                        <p:cTn id="26"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0" y="1498594"/>
            <a:ext cx="9153158" cy="4961473"/>
          </a:xfrm>
          <a:prstGeom prst="rect">
            <a:avLst/>
          </a:prstGeom>
          <a:solidFill>
            <a:schemeClr val="bg1">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a:t>PaaS development</a:t>
            </a:r>
          </a:p>
        </p:txBody>
      </p:sp>
      <p:sp>
        <p:nvSpPr>
          <p:cNvPr id="4" name="Date Placeholder 3"/>
          <p:cNvSpPr>
            <a:spLocks noGrp="1"/>
          </p:cNvSpPr>
          <p:nvPr>
            <p:ph type="dt" sz="half" idx="10"/>
          </p:nvPr>
        </p:nvSpPr>
        <p:spPr/>
        <p:txBody>
          <a:bodyPr/>
          <a:lstStyle/>
          <a:p>
            <a:fld id="{3D204B18-9485-D74D-B2B3-6C26E88E40BB}" type="datetime1">
              <a:rPr lang="en-AU"/>
              <a:pPr/>
              <a:t>23/3/18</a:t>
            </a:fld>
            <a:endParaRPr lang="en-US"/>
          </a:p>
        </p:txBody>
      </p:sp>
      <p:sp>
        <p:nvSpPr>
          <p:cNvPr id="5" name="Footer Placeholder 4"/>
          <p:cNvSpPr>
            <a:spLocks noGrp="1"/>
          </p:cNvSpPr>
          <p:nvPr>
            <p:ph type="ftr" sz="quarter" idx="11"/>
          </p:nvPr>
        </p:nvSpPr>
        <p:spPr/>
        <p:txBody>
          <a:bodyPr/>
          <a:lstStyle/>
          <a:p>
            <a:r>
              <a:rPr lang="en-US" dirty="0"/>
              <a:t>SIT737 Service Oriented Architecture </a:t>
            </a:r>
          </a:p>
        </p:txBody>
      </p:sp>
      <p:sp>
        <p:nvSpPr>
          <p:cNvPr id="6" name="Slide Number Placeholder 5"/>
          <p:cNvSpPr>
            <a:spLocks noGrp="1"/>
          </p:cNvSpPr>
          <p:nvPr>
            <p:ph type="sldNum" sz="quarter" idx="12"/>
          </p:nvPr>
        </p:nvSpPr>
        <p:spPr/>
        <p:txBody>
          <a:bodyPr/>
          <a:lstStyle/>
          <a:p>
            <a:fld id="{BBE0A389-EB18-824A-A5ED-72ACC9A7FB5D}" type="slidenum">
              <a:rPr lang="en-US"/>
              <a:pPr/>
              <a:t>28</a:t>
            </a:fld>
            <a:endParaRPr lang="en-US"/>
          </a:p>
        </p:txBody>
      </p:sp>
      <p:cxnSp>
        <p:nvCxnSpPr>
          <p:cNvPr id="8" name="Straight Connector 7"/>
          <p:cNvCxnSpPr/>
          <p:nvPr/>
        </p:nvCxnSpPr>
        <p:spPr>
          <a:xfrm>
            <a:off x="1915160" y="1680624"/>
            <a:ext cx="0" cy="4656676"/>
          </a:xfrm>
          <a:prstGeom prst="line">
            <a:avLst/>
          </a:prstGeom>
          <a:ln w="3175" cmpd="sng">
            <a:solidFill>
              <a:schemeClr val="tx2">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0" y="1582120"/>
            <a:ext cx="1920240" cy="830997"/>
          </a:xfrm>
          <a:prstGeom prst="rect">
            <a:avLst/>
          </a:prstGeom>
          <a:noFill/>
        </p:spPr>
        <p:txBody>
          <a:bodyPr wrap="square" rtlCol="0">
            <a:spAutoFit/>
          </a:bodyPr>
          <a:lstStyle/>
          <a:p>
            <a:pPr algn="r"/>
            <a:r>
              <a:rPr lang="en-US" sz="2400" b="1">
                <a:solidFill>
                  <a:schemeClr val="tx2">
                    <a:lumMod val="75000"/>
                  </a:schemeClr>
                </a:solidFill>
                <a:latin typeface="Abadi MT Condensed Extra Bold"/>
                <a:cs typeface="Abadi MT Condensed Extra Bold"/>
              </a:rPr>
              <a:t>DEVELOPER’S PERSPECTIVE</a:t>
            </a:r>
            <a:endParaRPr lang="en-US" sz="3600">
              <a:solidFill>
                <a:schemeClr val="tx2">
                  <a:lumMod val="75000"/>
                </a:schemeClr>
              </a:solidFill>
              <a:latin typeface="Abadi MT Condensed Extra Bold"/>
              <a:cs typeface="Abadi MT Condensed Extra Bold"/>
            </a:endParaRPr>
          </a:p>
        </p:txBody>
      </p:sp>
      <p:sp>
        <p:nvSpPr>
          <p:cNvPr id="10" name="TextBox 9"/>
          <p:cNvSpPr txBox="1"/>
          <p:nvPr/>
        </p:nvSpPr>
        <p:spPr>
          <a:xfrm>
            <a:off x="1999824" y="1553624"/>
            <a:ext cx="6769100" cy="553998"/>
          </a:xfrm>
          <a:prstGeom prst="rect">
            <a:avLst/>
          </a:prstGeom>
          <a:noFill/>
        </p:spPr>
        <p:txBody>
          <a:bodyPr wrap="square" rtlCol="0">
            <a:spAutoFit/>
          </a:bodyPr>
          <a:lstStyle/>
          <a:p>
            <a:r>
              <a:rPr lang="en-US" sz="3000">
                <a:latin typeface="Abadi MT Condensed Light"/>
                <a:cs typeface="Abadi MT Condensed Light"/>
              </a:rPr>
              <a:t>When it is not appropriate to use PaaS ?</a:t>
            </a:r>
          </a:p>
        </p:txBody>
      </p:sp>
      <p:grpSp>
        <p:nvGrpSpPr>
          <p:cNvPr id="36" name="Group 35"/>
          <p:cNvGrpSpPr/>
          <p:nvPr/>
        </p:nvGrpSpPr>
        <p:grpSpPr>
          <a:xfrm>
            <a:off x="995343" y="2590632"/>
            <a:ext cx="8152324" cy="1093666"/>
            <a:chOff x="995339" y="2367279"/>
            <a:chExt cx="8152324" cy="1093666"/>
          </a:xfrm>
        </p:grpSpPr>
        <p:grpSp>
          <p:nvGrpSpPr>
            <p:cNvPr id="47" name="Group 46"/>
            <p:cNvGrpSpPr/>
            <p:nvPr/>
          </p:nvGrpSpPr>
          <p:grpSpPr>
            <a:xfrm>
              <a:off x="1006232" y="2395088"/>
              <a:ext cx="8141431" cy="1065857"/>
              <a:chOff x="1006232" y="2570930"/>
              <a:chExt cx="8141431" cy="1065857"/>
            </a:xfrm>
          </p:grpSpPr>
          <p:sp>
            <p:nvSpPr>
              <p:cNvPr id="50" name="Rectangle 49"/>
              <p:cNvSpPr/>
              <p:nvPr/>
            </p:nvSpPr>
            <p:spPr>
              <a:xfrm>
                <a:off x="1006232" y="2570930"/>
                <a:ext cx="8137764" cy="1065857"/>
              </a:xfrm>
              <a:prstGeom prst="rect">
                <a:avLst/>
              </a:prstGeom>
              <a:solidFill>
                <a:schemeClr val="accent6">
                  <a:lumMod val="20000"/>
                  <a:lumOff val="8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1" name="TextBox 50"/>
              <p:cNvSpPr txBox="1"/>
              <p:nvPr/>
            </p:nvSpPr>
            <p:spPr>
              <a:xfrm>
                <a:off x="1853246" y="2621830"/>
                <a:ext cx="7290750" cy="307777"/>
              </a:xfrm>
              <a:prstGeom prst="rect">
                <a:avLst/>
              </a:prstGeom>
              <a:noFill/>
            </p:spPr>
            <p:txBody>
              <a:bodyPr wrap="square" lIns="0" tIns="0" rIns="108000" bIns="0" rtlCol="0" anchor="t" anchorCtr="0">
                <a:spAutoFit/>
              </a:bodyPr>
              <a:lstStyle/>
              <a:p>
                <a:pPr marL="180000"/>
                <a:r>
                  <a:rPr lang="en-US" sz="2000" dirty="0">
                    <a:solidFill>
                      <a:srgbClr val="B27979"/>
                    </a:solidFill>
                    <a:latin typeface="Abadi MT Condensed Light"/>
                    <a:cs typeface="Abadi MT Condensed Light"/>
                  </a:rPr>
                  <a:t>NEED FOR CONTROLLING THE INFRASTRUCTURE (OS AND HARDWARE)</a:t>
                </a:r>
              </a:p>
            </p:txBody>
          </p:sp>
          <p:sp>
            <p:nvSpPr>
              <p:cNvPr id="33" name="TextBox 32"/>
              <p:cNvSpPr txBox="1"/>
              <p:nvPr/>
            </p:nvSpPr>
            <p:spPr>
              <a:xfrm>
                <a:off x="1856913" y="3003070"/>
                <a:ext cx="7290750" cy="553998"/>
              </a:xfrm>
              <a:prstGeom prst="rect">
                <a:avLst/>
              </a:prstGeom>
              <a:noFill/>
            </p:spPr>
            <p:txBody>
              <a:bodyPr wrap="square" lIns="0" tIns="0" rIns="108000" bIns="0" rtlCol="0" anchor="t" anchorCtr="0">
                <a:spAutoFit/>
              </a:bodyPr>
              <a:lstStyle/>
              <a:p>
                <a:pPr marL="180000"/>
                <a:r>
                  <a:rPr lang="en-US" i="1" dirty="0">
                    <a:solidFill>
                      <a:srgbClr val="B27979"/>
                    </a:solidFill>
                    <a:latin typeface="Abadi MT Condensed Light"/>
                    <a:cs typeface="Abadi MT Condensed Light"/>
                  </a:rPr>
                  <a:t>PaaS solutions abstract away anything below the application runtime environment, and therefore no access is given to those layers (implications on security and data policies). </a:t>
                </a:r>
              </a:p>
            </p:txBody>
          </p:sp>
        </p:grpSp>
        <p:sp>
          <p:nvSpPr>
            <p:cNvPr id="48" name="Rectangle 47"/>
            <p:cNvSpPr/>
            <p:nvPr/>
          </p:nvSpPr>
          <p:spPr>
            <a:xfrm>
              <a:off x="995339" y="2388214"/>
              <a:ext cx="929200" cy="1061290"/>
            </a:xfrm>
            <a:prstGeom prst="rect">
              <a:avLst/>
            </a:prstGeom>
            <a:solidFill>
              <a:schemeClr val="accent6">
                <a:lumMod val="5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9" name="TextBox 48"/>
            <p:cNvSpPr txBox="1"/>
            <p:nvPr/>
          </p:nvSpPr>
          <p:spPr>
            <a:xfrm>
              <a:off x="1235594" y="2367279"/>
              <a:ext cx="693026" cy="584776"/>
            </a:xfrm>
            <a:prstGeom prst="rect">
              <a:avLst/>
            </a:prstGeom>
            <a:noFill/>
            <a:ln>
              <a:noFill/>
            </a:ln>
          </p:spPr>
          <p:txBody>
            <a:bodyPr wrap="square" lIns="0" rtlCol="0">
              <a:spAutoFit/>
            </a:bodyPr>
            <a:lstStyle>
              <a:defPPr>
                <a:defRPr lang="en-US"/>
              </a:defPPr>
              <a:lvl1pPr algn="r">
                <a:defRPr sz="6000">
                  <a:solidFill>
                    <a:schemeClr val="accent6">
                      <a:lumMod val="20000"/>
                      <a:lumOff val="80000"/>
                    </a:schemeClr>
                  </a:solidFill>
                  <a:latin typeface="Arial Narrow"/>
                  <a:cs typeface="Arial Narrow"/>
                </a:defRPr>
              </a:lvl1pPr>
            </a:lstStyle>
            <a:p>
              <a:r>
                <a:rPr lang="en-US" sz="3200"/>
                <a:t>01</a:t>
              </a:r>
              <a:endParaRPr lang="en-US" sz="4000"/>
            </a:p>
          </p:txBody>
        </p:sp>
      </p:grpSp>
      <p:grpSp>
        <p:nvGrpSpPr>
          <p:cNvPr id="52" name="Group 51"/>
          <p:cNvGrpSpPr/>
          <p:nvPr/>
        </p:nvGrpSpPr>
        <p:grpSpPr>
          <a:xfrm>
            <a:off x="995343" y="3720831"/>
            <a:ext cx="8148657" cy="1359381"/>
            <a:chOff x="1003806" y="3858872"/>
            <a:chExt cx="8148657" cy="1359381"/>
          </a:xfrm>
        </p:grpSpPr>
        <p:grpSp>
          <p:nvGrpSpPr>
            <p:cNvPr id="53" name="Group 52"/>
            <p:cNvGrpSpPr/>
            <p:nvPr/>
          </p:nvGrpSpPr>
          <p:grpSpPr>
            <a:xfrm>
              <a:off x="1006232" y="3858882"/>
              <a:ext cx="8146231" cy="1359371"/>
              <a:chOff x="1782876" y="3053241"/>
              <a:chExt cx="7635164" cy="2187483"/>
            </a:xfrm>
          </p:grpSpPr>
          <p:sp>
            <p:nvSpPr>
              <p:cNvPr id="56" name="Rectangle 55"/>
              <p:cNvSpPr/>
              <p:nvPr/>
            </p:nvSpPr>
            <p:spPr>
              <a:xfrm>
                <a:off x="1782876" y="3053241"/>
                <a:ext cx="7635164" cy="2187483"/>
              </a:xfrm>
              <a:prstGeom prst="rect">
                <a:avLst/>
              </a:prstGeom>
              <a:solidFill>
                <a:schemeClr val="accent5">
                  <a:lumMod val="40000"/>
                  <a:lumOff val="6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7" name="TextBox 56"/>
              <p:cNvSpPr txBox="1"/>
              <p:nvPr/>
            </p:nvSpPr>
            <p:spPr>
              <a:xfrm>
                <a:off x="2573674" y="3122494"/>
                <a:ext cx="6574241" cy="495271"/>
              </a:xfrm>
              <a:prstGeom prst="rect">
                <a:avLst/>
              </a:prstGeom>
              <a:noFill/>
            </p:spPr>
            <p:txBody>
              <a:bodyPr wrap="square" lIns="0" tIns="0" rIns="108000" bIns="0" rtlCol="0" anchor="t" anchorCtr="0">
                <a:spAutoFit/>
              </a:bodyPr>
              <a:lstStyle/>
              <a:p>
                <a:pPr marL="180000"/>
                <a:r>
                  <a:rPr lang="en-US" sz="2000" dirty="0">
                    <a:solidFill>
                      <a:schemeClr val="accent5">
                        <a:lumMod val="75000"/>
                      </a:schemeClr>
                    </a:solidFill>
                    <a:latin typeface="Abadi MT Condensed Light"/>
                    <a:cs typeface="Abadi MT Condensed Light"/>
                  </a:rPr>
                  <a:t>NO LOGIC IS DEVELOPED, BUT A SINGLE FUNCTION IS REQUESTED</a:t>
                </a:r>
              </a:p>
            </p:txBody>
          </p:sp>
          <p:sp>
            <p:nvSpPr>
              <p:cNvPr id="34" name="TextBox 33"/>
              <p:cNvSpPr txBox="1"/>
              <p:nvPr/>
            </p:nvSpPr>
            <p:spPr>
              <a:xfrm>
                <a:off x="2588147" y="3717560"/>
                <a:ext cx="6829893" cy="1337230"/>
              </a:xfrm>
              <a:prstGeom prst="rect">
                <a:avLst/>
              </a:prstGeom>
              <a:noFill/>
            </p:spPr>
            <p:txBody>
              <a:bodyPr wrap="square" lIns="0" tIns="0" rIns="108000" bIns="0" rtlCol="0" anchor="t" anchorCtr="0">
                <a:spAutoFit/>
              </a:bodyPr>
              <a:lstStyle/>
              <a:p>
                <a:pPr marL="180000"/>
                <a:r>
                  <a:rPr lang="en-US" i="1" dirty="0">
                    <a:solidFill>
                      <a:schemeClr val="accent5">
                        <a:lumMod val="75000"/>
                      </a:schemeClr>
                    </a:solidFill>
                    <a:latin typeface="Abadi MT Condensed Light"/>
                    <a:cs typeface="Abadi MT Condensed Light"/>
                  </a:rPr>
                  <a:t>PaaS solutions provide environment to develop, integrated capabilities and hosting the resulting system. If we’re looking for a single function (e.g. notifications) SaaS offering are more appropriate.</a:t>
                </a:r>
              </a:p>
            </p:txBody>
          </p:sp>
        </p:grpSp>
        <p:sp>
          <p:nvSpPr>
            <p:cNvPr id="54" name="Rectangle 53"/>
            <p:cNvSpPr/>
            <p:nvPr/>
          </p:nvSpPr>
          <p:spPr>
            <a:xfrm>
              <a:off x="1003806" y="3858872"/>
              <a:ext cx="920732" cy="1359381"/>
            </a:xfrm>
            <a:prstGeom prst="rect">
              <a:avLst/>
            </a:prstGeom>
            <a:solidFill>
              <a:schemeClr val="accent5">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5" name="TextBox 54"/>
            <p:cNvSpPr txBox="1"/>
            <p:nvPr/>
          </p:nvSpPr>
          <p:spPr>
            <a:xfrm>
              <a:off x="1209739" y="3868635"/>
              <a:ext cx="693427" cy="584776"/>
            </a:xfrm>
            <a:prstGeom prst="rect">
              <a:avLst/>
            </a:prstGeom>
            <a:noFill/>
            <a:ln>
              <a:noFill/>
            </a:ln>
          </p:spPr>
          <p:txBody>
            <a:bodyPr wrap="square" lIns="0" rtlCol="0">
              <a:spAutoFit/>
            </a:bodyPr>
            <a:lstStyle/>
            <a:p>
              <a:pPr algn="r"/>
              <a:r>
                <a:rPr lang="en-US" sz="3200">
                  <a:solidFill>
                    <a:schemeClr val="accent5">
                      <a:lumMod val="40000"/>
                      <a:lumOff val="60000"/>
                    </a:schemeClr>
                  </a:solidFill>
                  <a:latin typeface="Arial Narrow"/>
                  <a:cs typeface="Arial Narrow"/>
                </a:rPr>
                <a:t>02</a:t>
              </a:r>
              <a:endParaRPr lang="en-US" sz="2800">
                <a:solidFill>
                  <a:schemeClr val="accent5">
                    <a:lumMod val="40000"/>
                    <a:lumOff val="60000"/>
                  </a:schemeClr>
                </a:solidFill>
                <a:latin typeface="Arial Narrow"/>
                <a:cs typeface="Arial Narrow"/>
              </a:endParaRPr>
            </a:p>
          </p:txBody>
        </p:sp>
      </p:grpSp>
      <p:grpSp>
        <p:nvGrpSpPr>
          <p:cNvPr id="65" name="Group 64"/>
          <p:cNvGrpSpPr/>
          <p:nvPr/>
        </p:nvGrpSpPr>
        <p:grpSpPr>
          <a:xfrm>
            <a:off x="983902" y="5125304"/>
            <a:ext cx="8160098" cy="1168520"/>
            <a:chOff x="1157476" y="5457997"/>
            <a:chExt cx="8160098" cy="1168520"/>
          </a:xfrm>
        </p:grpSpPr>
        <p:grpSp>
          <p:nvGrpSpPr>
            <p:cNvPr id="66" name="Group 65"/>
            <p:cNvGrpSpPr/>
            <p:nvPr/>
          </p:nvGrpSpPr>
          <p:grpSpPr>
            <a:xfrm>
              <a:off x="1157476" y="5457997"/>
              <a:ext cx="8160098" cy="1168520"/>
              <a:chOff x="1140542" y="5261579"/>
              <a:chExt cx="8160098" cy="1168520"/>
            </a:xfrm>
          </p:grpSpPr>
          <p:sp>
            <p:nvSpPr>
              <p:cNvPr id="68" name="Rectangle 67"/>
              <p:cNvSpPr/>
              <p:nvPr/>
            </p:nvSpPr>
            <p:spPr>
              <a:xfrm>
                <a:off x="1392238" y="5261583"/>
                <a:ext cx="7908402" cy="1167748"/>
              </a:xfrm>
              <a:prstGeom prst="rect">
                <a:avLst/>
              </a:prstGeom>
              <a:solidFill>
                <a:schemeClr val="tx2">
                  <a:lumMod val="20000"/>
                  <a:lumOff val="8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9" name="Rectangle 68"/>
              <p:cNvSpPr/>
              <p:nvPr/>
            </p:nvSpPr>
            <p:spPr>
              <a:xfrm>
                <a:off x="1140542" y="5261579"/>
                <a:ext cx="936397" cy="1168520"/>
              </a:xfrm>
              <a:prstGeom prst="rect">
                <a:avLst/>
              </a:prstGeom>
              <a:solidFill>
                <a:schemeClr val="accent1">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0" name="TextBox 69"/>
              <p:cNvSpPr txBox="1"/>
              <p:nvPr/>
            </p:nvSpPr>
            <p:spPr>
              <a:xfrm>
                <a:off x="1369356" y="5266738"/>
                <a:ext cx="669007" cy="584776"/>
              </a:xfrm>
              <a:prstGeom prst="rect">
                <a:avLst/>
              </a:prstGeom>
              <a:noFill/>
              <a:ln>
                <a:noFill/>
              </a:ln>
            </p:spPr>
            <p:txBody>
              <a:bodyPr wrap="square" lIns="0" rtlCol="0">
                <a:spAutoFit/>
              </a:bodyPr>
              <a:lstStyle/>
              <a:p>
                <a:pPr algn="r"/>
                <a:r>
                  <a:rPr lang="en-US" sz="3200">
                    <a:solidFill>
                      <a:schemeClr val="accent1">
                        <a:lumMod val="40000"/>
                        <a:lumOff val="60000"/>
                      </a:schemeClr>
                    </a:solidFill>
                    <a:latin typeface="Arial Narrow"/>
                    <a:cs typeface="Arial Narrow"/>
                  </a:rPr>
                  <a:t>03</a:t>
                </a:r>
              </a:p>
            </p:txBody>
          </p:sp>
        </p:grpSp>
        <p:sp>
          <p:nvSpPr>
            <p:cNvPr id="67" name="TextBox 66"/>
            <p:cNvSpPr txBox="1"/>
            <p:nvPr/>
          </p:nvSpPr>
          <p:spPr>
            <a:xfrm>
              <a:off x="2073354" y="5549618"/>
              <a:ext cx="6985000" cy="307777"/>
            </a:xfrm>
            <a:prstGeom prst="rect">
              <a:avLst/>
            </a:prstGeom>
            <a:noFill/>
          </p:spPr>
          <p:txBody>
            <a:bodyPr wrap="square" lIns="108000" tIns="0" rIns="108000" bIns="0" rtlCol="0" anchor="t" anchorCtr="0">
              <a:spAutoFit/>
            </a:bodyPr>
            <a:lstStyle/>
            <a:p>
              <a:pPr>
                <a:spcAft>
                  <a:spcPts val="200"/>
                </a:spcAft>
              </a:pPr>
              <a:r>
                <a:rPr lang="en-US" sz="2000" dirty="0">
                  <a:solidFill>
                    <a:schemeClr val="accent1">
                      <a:lumMod val="75000"/>
                    </a:schemeClr>
                  </a:solidFill>
                  <a:latin typeface="Abadi MT Condensed Light"/>
                  <a:cs typeface="Abadi MT Condensed Light"/>
                </a:rPr>
                <a:t>NEED TO BE VENDOR LOCK-IN FREE</a:t>
              </a:r>
            </a:p>
          </p:txBody>
        </p:sp>
        <p:sp>
          <p:nvSpPr>
            <p:cNvPr id="35" name="TextBox 34"/>
            <p:cNvSpPr txBox="1"/>
            <p:nvPr/>
          </p:nvSpPr>
          <p:spPr>
            <a:xfrm>
              <a:off x="2077021" y="5873648"/>
              <a:ext cx="6985000" cy="553998"/>
            </a:xfrm>
            <a:prstGeom prst="rect">
              <a:avLst/>
            </a:prstGeom>
            <a:noFill/>
          </p:spPr>
          <p:txBody>
            <a:bodyPr wrap="square" lIns="108000" tIns="0" rIns="108000" bIns="0" rtlCol="0" anchor="t" anchorCtr="0">
              <a:spAutoFit/>
            </a:bodyPr>
            <a:lstStyle/>
            <a:p>
              <a:pPr>
                <a:spcAft>
                  <a:spcPts val="200"/>
                </a:spcAft>
              </a:pPr>
              <a:r>
                <a:rPr lang="en-US" i="1" dirty="0">
                  <a:solidFill>
                    <a:schemeClr val="accent1">
                      <a:lumMod val="75000"/>
                    </a:schemeClr>
                  </a:solidFill>
                  <a:latin typeface="Abadi MT Condensed Light"/>
                  <a:cs typeface="Abadi MT Condensed Light"/>
                </a:rPr>
                <a:t>As we move up to the stack the service offering gets more specialised. In the absence of a de-jure standard regulating PaaS offerings, vendor lock-in could be a higher risk.</a:t>
              </a:r>
            </a:p>
          </p:txBody>
        </p:sp>
      </p:grpSp>
    </p:spTree>
    <p:extLst>
      <p:ext uri="{BB962C8B-B14F-4D97-AF65-F5344CB8AC3E}">
        <p14:creationId xmlns:p14="http://schemas.microsoft.com/office/powerpoint/2010/main" val="277018877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0" y="1498594"/>
            <a:ext cx="9153158" cy="4961473"/>
          </a:xfrm>
          <a:prstGeom prst="rect">
            <a:avLst/>
          </a:prstGeom>
          <a:solidFill>
            <a:schemeClr val="bg1">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a:t>PaaS development</a:t>
            </a:r>
          </a:p>
        </p:txBody>
      </p:sp>
      <p:sp>
        <p:nvSpPr>
          <p:cNvPr id="4" name="Date Placeholder 3"/>
          <p:cNvSpPr>
            <a:spLocks noGrp="1"/>
          </p:cNvSpPr>
          <p:nvPr>
            <p:ph type="dt" sz="half" idx="10"/>
          </p:nvPr>
        </p:nvSpPr>
        <p:spPr/>
        <p:txBody>
          <a:bodyPr/>
          <a:lstStyle/>
          <a:p>
            <a:fld id="{3D204B18-9485-D74D-B2B3-6C26E88E40BB}" type="datetime1">
              <a:rPr lang="en-AU"/>
              <a:pPr/>
              <a:t>23/3/18</a:t>
            </a:fld>
            <a:endParaRPr lang="en-US"/>
          </a:p>
        </p:txBody>
      </p:sp>
      <p:sp>
        <p:nvSpPr>
          <p:cNvPr id="5" name="Footer Placeholder 4"/>
          <p:cNvSpPr>
            <a:spLocks noGrp="1"/>
          </p:cNvSpPr>
          <p:nvPr>
            <p:ph type="ftr" sz="quarter" idx="11"/>
          </p:nvPr>
        </p:nvSpPr>
        <p:spPr/>
        <p:txBody>
          <a:bodyPr/>
          <a:lstStyle/>
          <a:p>
            <a:r>
              <a:rPr lang="en-US" dirty="0"/>
              <a:t>SIT737 Service Oriented Architecture </a:t>
            </a:r>
          </a:p>
        </p:txBody>
      </p:sp>
      <p:cxnSp>
        <p:nvCxnSpPr>
          <p:cNvPr id="8" name="Straight Connector 7"/>
          <p:cNvCxnSpPr/>
          <p:nvPr/>
        </p:nvCxnSpPr>
        <p:spPr>
          <a:xfrm>
            <a:off x="1915160" y="1680624"/>
            <a:ext cx="0" cy="4656676"/>
          </a:xfrm>
          <a:prstGeom prst="line">
            <a:avLst/>
          </a:prstGeom>
          <a:ln w="3175" cmpd="sng">
            <a:solidFill>
              <a:schemeClr val="tx2">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0" y="1582120"/>
            <a:ext cx="1920240" cy="830997"/>
          </a:xfrm>
          <a:prstGeom prst="rect">
            <a:avLst/>
          </a:prstGeom>
          <a:noFill/>
        </p:spPr>
        <p:txBody>
          <a:bodyPr wrap="square" rtlCol="0">
            <a:spAutoFit/>
          </a:bodyPr>
          <a:lstStyle/>
          <a:p>
            <a:pPr algn="r"/>
            <a:r>
              <a:rPr lang="en-US" sz="2400" b="1">
                <a:solidFill>
                  <a:schemeClr val="tx2">
                    <a:lumMod val="75000"/>
                  </a:schemeClr>
                </a:solidFill>
                <a:latin typeface="Abadi MT Condensed Extra Bold"/>
                <a:cs typeface="Abadi MT Condensed Extra Bold"/>
              </a:rPr>
              <a:t>DEVELOPER’S PERSPECTIVE</a:t>
            </a:r>
            <a:endParaRPr lang="en-US" sz="3600">
              <a:solidFill>
                <a:schemeClr val="tx2">
                  <a:lumMod val="75000"/>
                </a:schemeClr>
              </a:solidFill>
              <a:latin typeface="Abadi MT Condensed Extra Bold"/>
              <a:cs typeface="Abadi MT Condensed Extra Bold"/>
            </a:endParaRPr>
          </a:p>
        </p:txBody>
      </p:sp>
      <p:sp>
        <p:nvSpPr>
          <p:cNvPr id="10" name="TextBox 9"/>
          <p:cNvSpPr txBox="1"/>
          <p:nvPr/>
        </p:nvSpPr>
        <p:spPr>
          <a:xfrm>
            <a:off x="1999824" y="1553624"/>
            <a:ext cx="6769100" cy="1446550"/>
          </a:xfrm>
          <a:prstGeom prst="rect">
            <a:avLst/>
          </a:prstGeom>
          <a:noFill/>
        </p:spPr>
        <p:txBody>
          <a:bodyPr wrap="square" rtlCol="0">
            <a:spAutoFit/>
          </a:bodyPr>
          <a:lstStyle/>
          <a:p>
            <a:r>
              <a:rPr lang="en-US" sz="3000">
                <a:latin typeface="Abadi MT Condensed Light"/>
                <a:cs typeface="Abadi MT Condensed Light"/>
              </a:rPr>
              <a:t>Benefits and advantages</a:t>
            </a:r>
          </a:p>
          <a:p>
            <a:pPr lvl="0">
              <a:spcBef>
                <a:spcPts val="600"/>
              </a:spcBef>
            </a:pPr>
            <a:r>
              <a:rPr lang="en-US" sz="2300" i="1">
                <a:solidFill>
                  <a:prstClr val="black">
                    <a:lumMod val="65000"/>
                    <a:lumOff val="35000"/>
                  </a:prstClr>
                </a:solidFill>
                <a:latin typeface="Abadi MT Condensed Light"/>
                <a:cs typeface="Abadi MT Condensed Light"/>
              </a:rPr>
              <a:t>Let’s look at the software development process…</a:t>
            </a:r>
          </a:p>
          <a:p>
            <a:endParaRPr lang="en-US" sz="3000">
              <a:latin typeface="Abadi MT Condensed Light"/>
              <a:cs typeface="Abadi MT Condensed Light"/>
            </a:endParaRPr>
          </a:p>
        </p:txBody>
      </p:sp>
      <p:grpSp>
        <p:nvGrpSpPr>
          <p:cNvPr id="19" name="Group 18"/>
          <p:cNvGrpSpPr/>
          <p:nvPr/>
        </p:nvGrpSpPr>
        <p:grpSpPr>
          <a:xfrm>
            <a:off x="853440" y="2560321"/>
            <a:ext cx="8299718" cy="2225039"/>
            <a:chOff x="853440" y="2560321"/>
            <a:chExt cx="8299718" cy="2225039"/>
          </a:xfrm>
        </p:grpSpPr>
        <p:sp>
          <p:nvSpPr>
            <p:cNvPr id="73" name="Rectangle 72"/>
            <p:cNvSpPr/>
            <p:nvPr/>
          </p:nvSpPr>
          <p:spPr>
            <a:xfrm>
              <a:off x="853440" y="2560321"/>
              <a:ext cx="8299718" cy="2214880"/>
            </a:xfrm>
            <a:prstGeom prst="rect">
              <a:avLst/>
            </a:prstGeom>
            <a:solidFill>
              <a:schemeClr val="accent6">
                <a:lumMod val="20000"/>
                <a:lumOff val="80000"/>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4" name="Rectangle 73"/>
            <p:cNvSpPr/>
            <p:nvPr/>
          </p:nvSpPr>
          <p:spPr>
            <a:xfrm>
              <a:off x="853440" y="2565179"/>
              <a:ext cx="1064337" cy="2220181"/>
            </a:xfrm>
            <a:prstGeom prst="rect">
              <a:avLst/>
            </a:prstGeom>
            <a:solidFill>
              <a:schemeClr val="accent6">
                <a:lumMod val="5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5" name="TextBox 74"/>
            <p:cNvSpPr txBox="1"/>
            <p:nvPr/>
          </p:nvSpPr>
          <p:spPr>
            <a:xfrm>
              <a:off x="853440" y="2578571"/>
              <a:ext cx="1058259" cy="707886"/>
            </a:xfrm>
            <a:prstGeom prst="rect">
              <a:avLst/>
            </a:prstGeom>
            <a:noFill/>
            <a:ln>
              <a:noFill/>
            </a:ln>
          </p:spPr>
          <p:txBody>
            <a:bodyPr wrap="square" lIns="0" rtlCol="0">
              <a:spAutoFit/>
            </a:bodyPr>
            <a:lstStyle>
              <a:defPPr>
                <a:defRPr lang="en-US"/>
              </a:defPPr>
              <a:lvl1pPr algn="r">
                <a:defRPr sz="6000">
                  <a:solidFill>
                    <a:schemeClr val="accent6">
                      <a:lumMod val="20000"/>
                      <a:lumOff val="80000"/>
                    </a:schemeClr>
                  </a:solidFill>
                  <a:latin typeface="Arial Narrow"/>
                  <a:cs typeface="Arial Narrow"/>
                </a:defRPr>
              </a:lvl1pPr>
            </a:lstStyle>
            <a:p>
              <a:r>
                <a:rPr lang="en-US" sz="2000" b="1"/>
                <a:t>SWEET SPOT</a:t>
              </a:r>
              <a:endParaRPr lang="en-US" sz="2400" b="1"/>
            </a:p>
          </p:txBody>
        </p:sp>
      </p:grpSp>
      <p:grpSp>
        <p:nvGrpSpPr>
          <p:cNvPr id="20" name="Group 19"/>
          <p:cNvGrpSpPr/>
          <p:nvPr/>
        </p:nvGrpSpPr>
        <p:grpSpPr>
          <a:xfrm>
            <a:off x="2611120" y="2636520"/>
            <a:ext cx="1871980" cy="3683000"/>
            <a:chOff x="2611120" y="2636520"/>
            <a:chExt cx="1871980" cy="3683000"/>
          </a:xfrm>
        </p:grpSpPr>
        <p:sp>
          <p:nvSpPr>
            <p:cNvPr id="65" name="Rectangle 64"/>
            <p:cNvSpPr/>
            <p:nvPr/>
          </p:nvSpPr>
          <p:spPr>
            <a:xfrm>
              <a:off x="2611120" y="3190240"/>
              <a:ext cx="1849120" cy="436880"/>
            </a:xfrm>
            <a:prstGeom prst="rect">
              <a:avLst/>
            </a:prstGeom>
            <a:solidFill>
              <a:schemeClr val="accent5">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lt1"/>
                </a:solidFill>
              </a:endParaRPr>
            </a:p>
          </p:txBody>
        </p:sp>
        <p:sp>
          <p:nvSpPr>
            <p:cNvPr id="66" name="Rectangle 65"/>
            <p:cNvSpPr/>
            <p:nvPr/>
          </p:nvSpPr>
          <p:spPr>
            <a:xfrm>
              <a:off x="2611120" y="3728720"/>
              <a:ext cx="1849120" cy="436880"/>
            </a:xfrm>
            <a:prstGeom prst="rect">
              <a:avLst/>
            </a:prstGeom>
            <a:solidFill>
              <a:schemeClr val="accent5">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lt1"/>
                </a:solidFill>
              </a:endParaRPr>
            </a:p>
          </p:txBody>
        </p:sp>
        <p:sp>
          <p:nvSpPr>
            <p:cNvPr id="67" name="Rectangle 66"/>
            <p:cNvSpPr/>
            <p:nvPr/>
          </p:nvSpPr>
          <p:spPr>
            <a:xfrm>
              <a:off x="2611120" y="4267200"/>
              <a:ext cx="1849120" cy="436880"/>
            </a:xfrm>
            <a:prstGeom prst="rect">
              <a:avLst/>
            </a:prstGeom>
            <a:solidFill>
              <a:schemeClr val="accent5">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lt1"/>
                </a:solidFill>
              </a:endParaRPr>
            </a:p>
          </p:txBody>
        </p:sp>
        <p:sp>
          <p:nvSpPr>
            <p:cNvPr id="68" name="Rectangle 67"/>
            <p:cNvSpPr/>
            <p:nvPr/>
          </p:nvSpPr>
          <p:spPr>
            <a:xfrm>
              <a:off x="2611120" y="4805680"/>
              <a:ext cx="1849120" cy="436880"/>
            </a:xfrm>
            <a:prstGeom prst="rect">
              <a:avLst/>
            </a:prstGeom>
            <a:solidFill>
              <a:schemeClr val="accent5">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lt1"/>
                </a:solidFill>
              </a:endParaRPr>
            </a:p>
          </p:txBody>
        </p:sp>
        <p:sp>
          <p:nvSpPr>
            <p:cNvPr id="69" name="Rectangle 68"/>
            <p:cNvSpPr/>
            <p:nvPr/>
          </p:nvSpPr>
          <p:spPr>
            <a:xfrm>
              <a:off x="2611120" y="5344160"/>
              <a:ext cx="1849120" cy="436880"/>
            </a:xfrm>
            <a:prstGeom prst="rect">
              <a:avLst/>
            </a:prstGeom>
            <a:solidFill>
              <a:schemeClr val="accent5">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lt1"/>
                </a:solidFill>
              </a:endParaRPr>
            </a:p>
          </p:txBody>
        </p:sp>
        <p:sp>
          <p:nvSpPr>
            <p:cNvPr id="70" name="Rectangle 69"/>
            <p:cNvSpPr/>
            <p:nvPr/>
          </p:nvSpPr>
          <p:spPr>
            <a:xfrm>
              <a:off x="2611120" y="5882640"/>
              <a:ext cx="1849120" cy="436880"/>
            </a:xfrm>
            <a:prstGeom prst="rect">
              <a:avLst/>
            </a:prstGeom>
            <a:solidFill>
              <a:schemeClr val="accent5">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lt1"/>
                </a:solidFill>
              </a:endParaRPr>
            </a:p>
          </p:txBody>
        </p:sp>
        <p:sp>
          <p:nvSpPr>
            <p:cNvPr id="15" name="Rectangle 14"/>
            <p:cNvSpPr/>
            <p:nvPr/>
          </p:nvSpPr>
          <p:spPr>
            <a:xfrm>
              <a:off x="2611120" y="2651760"/>
              <a:ext cx="1849120" cy="436880"/>
            </a:xfrm>
            <a:prstGeom prst="rect">
              <a:avLst/>
            </a:prstGeom>
            <a:solidFill>
              <a:srgbClr val="31859C">
                <a:alpha val="8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lt1"/>
                </a:solidFill>
              </a:endParaRPr>
            </a:p>
          </p:txBody>
        </p:sp>
        <p:sp>
          <p:nvSpPr>
            <p:cNvPr id="36" name="Rounded Rectangle 35"/>
            <p:cNvSpPr/>
            <p:nvPr/>
          </p:nvSpPr>
          <p:spPr>
            <a:xfrm>
              <a:off x="2616200" y="2636520"/>
              <a:ext cx="1866900" cy="419100"/>
            </a:xfrm>
            <a:prstGeom prst="round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AU" sz="2000" dirty="0">
                  <a:solidFill>
                    <a:srgbClr val="DBEEF4"/>
                  </a:solidFill>
                  <a:latin typeface="Abadi MT Condensed Light"/>
                  <a:cs typeface="Abadi MT Condensed Light"/>
                </a:rPr>
                <a:t>Inception</a:t>
              </a:r>
              <a:endParaRPr lang="en-AU" sz="2400" dirty="0">
                <a:solidFill>
                  <a:srgbClr val="DBEEF4"/>
                </a:solidFill>
                <a:latin typeface="Abadi MT Condensed Light"/>
                <a:cs typeface="Abadi MT Condensed Light"/>
              </a:endParaRPr>
            </a:p>
          </p:txBody>
        </p:sp>
        <p:sp>
          <p:nvSpPr>
            <p:cNvPr id="47" name="Rounded Rectangle 46"/>
            <p:cNvSpPr/>
            <p:nvPr/>
          </p:nvSpPr>
          <p:spPr>
            <a:xfrm>
              <a:off x="2616200" y="3169920"/>
              <a:ext cx="1866900" cy="419100"/>
            </a:xfrm>
            <a:prstGeom prst="round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AU" sz="2000" dirty="0">
                  <a:solidFill>
                    <a:srgbClr val="DBEEF4"/>
                  </a:solidFill>
                  <a:latin typeface="Abadi MT Condensed Light"/>
                  <a:cs typeface="Abadi MT Condensed Light"/>
                </a:rPr>
                <a:t>Planning</a:t>
              </a:r>
              <a:endParaRPr lang="en-AU" sz="2400" dirty="0">
                <a:solidFill>
                  <a:srgbClr val="DBEEF4"/>
                </a:solidFill>
                <a:latin typeface="Abadi MT Condensed Light"/>
                <a:cs typeface="Abadi MT Condensed Light"/>
              </a:endParaRPr>
            </a:p>
          </p:txBody>
        </p:sp>
        <p:sp>
          <p:nvSpPr>
            <p:cNvPr id="48" name="Rounded Rectangle 47"/>
            <p:cNvSpPr/>
            <p:nvPr/>
          </p:nvSpPr>
          <p:spPr>
            <a:xfrm>
              <a:off x="2616200" y="3716020"/>
              <a:ext cx="1866900" cy="419100"/>
            </a:xfrm>
            <a:prstGeom prst="round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AU" sz="2000" dirty="0">
                  <a:solidFill>
                    <a:srgbClr val="DBEEF4"/>
                  </a:solidFill>
                  <a:latin typeface="Abadi MT Condensed Light"/>
                  <a:cs typeface="Abadi MT Condensed Light"/>
                </a:rPr>
                <a:t>Design</a:t>
              </a:r>
              <a:endParaRPr lang="en-AU" sz="2400" dirty="0">
                <a:solidFill>
                  <a:srgbClr val="DBEEF4"/>
                </a:solidFill>
                <a:latin typeface="Abadi MT Condensed Light"/>
                <a:cs typeface="Abadi MT Condensed Light"/>
              </a:endParaRPr>
            </a:p>
          </p:txBody>
        </p:sp>
        <p:sp>
          <p:nvSpPr>
            <p:cNvPr id="49" name="Rounded Rectangle 48"/>
            <p:cNvSpPr/>
            <p:nvPr/>
          </p:nvSpPr>
          <p:spPr>
            <a:xfrm>
              <a:off x="2616200" y="4262120"/>
              <a:ext cx="1866900" cy="419100"/>
            </a:xfrm>
            <a:prstGeom prst="round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AU" sz="2000" dirty="0">
                  <a:solidFill>
                    <a:srgbClr val="DBEEF4"/>
                  </a:solidFill>
                  <a:latin typeface="Abadi MT Condensed Light"/>
                  <a:cs typeface="Abadi MT Condensed Light"/>
                </a:rPr>
                <a:t>Implementation</a:t>
              </a:r>
              <a:endParaRPr lang="en-AU" sz="2400" dirty="0">
                <a:solidFill>
                  <a:srgbClr val="DBEEF4"/>
                </a:solidFill>
                <a:latin typeface="Abadi MT Condensed Light"/>
                <a:cs typeface="Abadi MT Condensed Light"/>
              </a:endParaRPr>
            </a:p>
          </p:txBody>
        </p:sp>
        <p:sp>
          <p:nvSpPr>
            <p:cNvPr id="50" name="Rounded Rectangle 49"/>
            <p:cNvSpPr/>
            <p:nvPr/>
          </p:nvSpPr>
          <p:spPr>
            <a:xfrm>
              <a:off x="2616200" y="4808220"/>
              <a:ext cx="1866900" cy="419100"/>
            </a:xfrm>
            <a:prstGeom prst="round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AU" sz="2000" dirty="0">
                  <a:solidFill>
                    <a:srgbClr val="DBEEF4"/>
                  </a:solidFill>
                  <a:latin typeface="Abadi MT Condensed Light"/>
                  <a:cs typeface="Abadi MT Condensed Light"/>
                </a:rPr>
                <a:t>Testing</a:t>
              </a:r>
            </a:p>
          </p:txBody>
        </p:sp>
        <p:sp>
          <p:nvSpPr>
            <p:cNvPr id="51" name="Rounded Rectangle 50"/>
            <p:cNvSpPr/>
            <p:nvPr/>
          </p:nvSpPr>
          <p:spPr>
            <a:xfrm>
              <a:off x="2616200" y="5354320"/>
              <a:ext cx="1866900" cy="419100"/>
            </a:xfrm>
            <a:prstGeom prst="round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AU" sz="2000" dirty="0">
                  <a:solidFill>
                    <a:srgbClr val="DBEEF4"/>
                  </a:solidFill>
                  <a:latin typeface="Abadi MT Condensed Light"/>
                  <a:cs typeface="Abadi MT Condensed Light"/>
                </a:rPr>
                <a:t>Deployment</a:t>
              </a:r>
            </a:p>
          </p:txBody>
        </p:sp>
        <p:sp>
          <p:nvSpPr>
            <p:cNvPr id="52" name="Rounded Rectangle 51"/>
            <p:cNvSpPr/>
            <p:nvPr/>
          </p:nvSpPr>
          <p:spPr>
            <a:xfrm>
              <a:off x="2616200" y="5887720"/>
              <a:ext cx="1866900" cy="419100"/>
            </a:xfrm>
            <a:prstGeom prst="round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AU" sz="2000" dirty="0">
                  <a:solidFill>
                    <a:srgbClr val="DBEEF4"/>
                  </a:solidFill>
                  <a:latin typeface="Abadi MT Condensed Light"/>
                  <a:cs typeface="Abadi MT Condensed Light"/>
                </a:rPr>
                <a:t>Maintenance</a:t>
              </a:r>
            </a:p>
          </p:txBody>
        </p:sp>
      </p:grpSp>
      <p:sp>
        <p:nvSpPr>
          <p:cNvPr id="6" name="Slide Number Placeholder 5"/>
          <p:cNvSpPr>
            <a:spLocks noGrp="1"/>
          </p:cNvSpPr>
          <p:nvPr>
            <p:ph type="sldNum" sz="quarter" idx="12"/>
          </p:nvPr>
        </p:nvSpPr>
        <p:spPr/>
        <p:txBody>
          <a:bodyPr/>
          <a:lstStyle/>
          <a:p>
            <a:fld id="{BBE0A389-EB18-824A-A5ED-72ACC9A7FB5D}" type="slidenum">
              <a:rPr lang="en-US"/>
              <a:pPr/>
              <a:t>29</a:t>
            </a:fld>
            <a:endParaRPr lang="en-US"/>
          </a:p>
        </p:txBody>
      </p:sp>
      <p:grpSp>
        <p:nvGrpSpPr>
          <p:cNvPr id="17" name="Group 16"/>
          <p:cNvGrpSpPr/>
          <p:nvPr/>
        </p:nvGrpSpPr>
        <p:grpSpPr>
          <a:xfrm>
            <a:off x="5288281" y="3322112"/>
            <a:ext cx="3469639" cy="1392129"/>
            <a:chOff x="5288281" y="3322112"/>
            <a:chExt cx="3469639" cy="1392129"/>
          </a:xfrm>
        </p:grpSpPr>
        <p:sp>
          <p:nvSpPr>
            <p:cNvPr id="71" name="Rectangle 70"/>
            <p:cNvSpPr/>
            <p:nvPr/>
          </p:nvSpPr>
          <p:spPr>
            <a:xfrm>
              <a:off x="5288281" y="3529221"/>
              <a:ext cx="3449319" cy="1185020"/>
            </a:xfrm>
            <a:prstGeom prst="rect">
              <a:avLst/>
            </a:prstGeom>
            <a:solidFill>
              <a:schemeClr val="accent1">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9" name="Rounded Rectangle 58"/>
            <p:cNvSpPr/>
            <p:nvPr/>
          </p:nvSpPr>
          <p:spPr>
            <a:xfrm>
              <a:off x="5359400" y="3525520"/>
              <a:ext cx="3327400" cy="1143000"/>
            </a:xfrm>
            <a:prstGeom prst="roundRect">
              <a:avLst>
                <a:gd name="adj" fmla="val 8233"/>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AU" sz="2000" dirty="0">
                  <a:solidFill>
                    <a:schemeClr val="accent1">
                      <a:lumMod val="40000"/>
                      <a:lumOff val="60000"/>
                    </a:schemeClr>
                  </a:solidFill>
                  <a:latin typeface="Abadi MT Condensed Light"/>
                  <a:cs typeface="Abadi MT Condensed Light"/>
                </a:rPr>
                <a:t>Core Logic: Your Idea</a:t>
              </a:r>
            </a:p>
            <a:p>
              <a:pPr algn="ctr"/>
              <a:r>
                <a:rPr lang="en-AU" dirty="0">
                  <a:solidFill>
                    <a:schemeClr val="accent1">
                      <a:lumMod val="40000"/>
                      <a:lumOff val="60000"/>
                    </a:schemeClr>
                  </a:solidFill>
                  <a:latin typeface="Abadi MT Condensed Light"/>
                  <a:cs typeface="Abadi MT Condensed Light"/>
                </a:rPr>
                <a:t>(what the software does)</a:t>
              </a:r>
              <a:endParaRPr lang="en-AU" sz="2000" dirty="0">
                <a:solidFill>
                  <a:schemeClr val="accent1">
                    <a:lumMod val="40000"/>
                    <a:lumOff val="60000"/>
                  </a:schemeClr>
                </a:solidFill>
                <a:latin typeface="Abadi MT Condensed Light"/>
                <a:cs typeface="Abadi MT Condensed Light"/>
              </a:endParaRPr>
            </a:p>
          </p:txBody>
        </p:sp>
        <p:pic>
          <p:nvPicPr>
            <p:cNvPr id="55" name="Picture 54" descr="Light Bulb.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80375" y="3322112"/>
              <a:ext cx="677545" cy="677545"/>
            </a:xfrm>
            <a:prstGeom prst="rect">
              <a:avLst/>
            </a:prstGeom>
          </p:spPr>
        </p:pic>
      </p:grpSp>
      <p:grpSp>
        <p:nvGrpSpPr>
          <p:cNvPr id="18" name="Group 17"/>
          <p:cNvGrpSpPr/>
          <p:nvPr/>
        </p:nvGrpSpPr>
        <p:grpSpPr>
          <a:xfrm>
            <a:off x="5288281" y="4808220"/>
            <a:ext cx="3540759" cy="1634054"/>
            <a:chOff x="5288281" y="4808220"/>
            <a:chExt cx="3540759" cy="1634054"/>
          </a:xfrm>
        </p:grpSpPr>
        <p:sp>
          <p:nvSpPr>
            <p:cNvPr id="72" name="Rectangle 71"/>
            <p:cNvSpPr/>
            <p:nvPr/>
          </p:nvSpPr>
          <p:spPr>
            <a:xfrm>
              <a:off x="5288281" y="4829700"/>
              <a:ext cx="3449319" cy="1469499"/>
            </a:xfrm>
            <a:prstGeom prst="rect">
              <a:avLst/>
            </a:prstGeom>
            <a:solidFill>
              <a:schemeClr val="accent4">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0" name="Rounded Rectangle 59"/>
            <p:cNvSpPr/>
            <p:nvPr/>
          </p:nvSpPr>
          <p:spPr>
            <a:xfrm>
              <a:off x="5359400" y="4808220"/>
              <a:ext cx="3327400" cy="1460500"/>
            </a:xfrm>
            <a:prstGeom prst="roundRect">
              <a:avLst>
                <a:gd name="adj" fmla="val 6717"/>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AU" sz="2000" dirty="0">
                  <a:solidFill>
                    <a:schemeClr val="accent4">
                      <a:lumMod val="20000"/>
                      <a:lumOff val="80000"/>
                    </a:schemeClr>
                  </a:solidFill>
                  <a:latin typeface="Abadi MT Condensed Light"/>
                  <a:cs typeface="Abadi MT Condensed Light"/>
                </a:rPr>
                <a:t>Accessory Logic</a:t>
              </a:r>
            </a:p>
            <a:p>
              <a:pPr algn="ctr"/>
              <a:r>
                <a:rPr lang="en-AU" dirty="0">
                  <a:solidFill>
                    <a:schemeClr val="accent4">
                      <a:lumMod val="20000"/>
                      <a:lumOff val="80000"/>
                    </a:schemeClr>
                  </a:solidFill>
                  <a:latin typeface="Abadi MT Condensed Light"/>
                  <a:cs typeface="Abadi MT Condensed Light"/>
                </a:rPr>
                <a:t>(what it needs for doing what it does)</a:t>
              </a:r>
            </a:p>
            <a:p>
              <a:pPr algn="ctr">
                <a:spcBef>
                  <a:spcPts val="600"/>
                </a:spcBef>
              </a:pPr>
              <a:r>
                <a:rPr lang="en-AU" sz="1600" dirty="0">
                  <a:solidFill>
                    <a:schemeClr val="accent4">
                      <a:lumMod val="20000"/>
                      <a:lumOff val="80000"/>
                    </a:schemeClr>
                  </a:solidFill>
                  <a:latin typeface="Abadi MT Condensed Light"/>
                  <a:cs typeface="Abadi MT Condensed Light"/>
                </a:rPr>
                <a:t>Web Server, Storage, Authentication, ….</a:t>
              </a:r>
            </a:p>
          </p:txBody>
        </p:sp>
        <p:sp>
          <p:nvSpPr>
            <p:cNvPr id="56" name="Cloud 55"/>
            <p:cNvSpPr/>
            <p:nvPr/>
          </p:nvSpPr>
          <p:spPr>
            <a:xfrm>
              <a:off x="7810010" y="5974080"/>
              <a:ext cx="1019030" cy="468194"/>
            </a:xfrm>
            <a:prstGeom prst="cloud">
              <a:avLst/>
            </a:prstGeom>
            <a:gradFill>
              <a:gsLst>
                <a:gs pos="0">
                  <a:schemeClr val="tx2">
                    <a:lumMod val="20000"/>
                    <a:lumOff val="80000"/>
                  </a:schemeClr>
                </a:gs>
                <a:gs pos="57000">
                  <a:schemeClr val="bg1"/>
                </a:gs>
              </a:gsLst>
            </a:gradFill>
            <a:ln>
              <a:gradFill flip="none" rotWithShape="1">
                <a:gsLst>
                  <a:gs pos="0">
                    <a:schemeClr val="accent1"/>
                  </a:gs>
                  <a:gs pos="100000">
                    <a:schemeClr val="tx2">
                      <a:lumMod val="40000"/>
                      <a:lumOff val="60000"/>
                    </a:schemeClr>
                  </a:gs>
                </a:gsLst>
                <a:lin ang="0" scaled="1"/>
                <a:tileRect/>
              </a:gra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AU"/>
            </a:p>
          </p:txBody>
        </p:sp>
      </p:grpSp>
      <p:grpSp>
        <p:nvGrpSpPr>
          <p:cNvPr id="16" name="Group 15"/>
          <p:cNvGrpSpPr/>
          <p:nvPr/>
        </p:nvGrpSpPr>
        <p:grpSpPr>
          <a:xfrm>
            <a:off x="4459606" y="3525520"/>
            <a:ext cx="732154" cy="2772410"/>
            <a:chOff x="4459606" y="3525520"/>
            <a:chExt cx="732154" cy="2772410"/>
          </a:xfrm>
        </p:grpSpPr>
        <p:cxnSp>
          <p:nvCxnSpPr>
            <p:cNvPr id="61" name="Straight Connector 60"/>
            <p:cNvCxnSpPr/>
            <p:nvPr/>
          </p:nvCxnSpPr>
          <p:spPr>
            <a:xfrm>
              <a:off x="5185411" y="3525520"/>
              <a:ext cx="0" cy="2772410"/>
            </a:xfrm>
            <a:prstGeom prst="line">
              <a:avLst/>
            </a:prstGeom>
            <a:ln w="3175" cmpd="sng">
              <a:solidFill>
                <a:schemeClr val="tx2">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62" name="Straight Connector 61"/>
            <p:cNvCxnSpPr/>
            <p:nvPr/>
          </p:nvCxnSpPr>
          <p:spPr>
            <a:xfrm>
              <a:off x="4459606" y="4474845"/>
              <a:ext cx="732154" cy="0"/>
            </a:xfrm>
            <a:prstGeom prst="line">
              <a:avLst/>
            </a:prstGeom>
            <a:ln w="3175" cmpd="sng">
              <a:solidFill>
                <a:schemeClr val="tx2">
                  <a:lumMod val="75000"/>
                </a:schemeClr>
              </a:solidFill>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40646091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fade">
                                      <p:cBhvr>
                                        <p:cTn id="11" dur="500"/>
                                        <p:tgtEl>
                                          <p:spTgt spid="17"/>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fade">
                                      <p:cBhvr>
                                        <p:cTn id="15" dur="500"/>
                                        <p:tgtEl>
                                          <p:spTgt spid="18"/>
                                        </p:tgtEl>
                                      </p:cBhvr>
                                    </p:animEffect>
                                  </p:childTnLst>
                                </p:cTn>
                              </p:par>
                            </p:childTnLst>
                          </p:cTn>
                        </p:par>
                      </p:childTnLst>
                    </p:cTn>
                  </p:par>
                  <p:par>
                    <p:cTn id="16" fill="hold">
                      <p:stCondLst>
                        <p:cond delay="indefinite"/>
                      </p:stCondLst>
                      <p:childTnLst>
                        <p:par>
                          <p:cTn id="17" fill="hold">
                            <p:stCondLst>
                              <p:cond delay="0"/>
                            </p:stCondLst>
                            <p:childTnLst>
                              <p:par>
                                <p:cTn id="18" presetID="2" presetClass="entr" presetSubtype="8" fill="hold" nodeType="clickEffect">
                                  <p:stCondLst>
                                    <p:cond delay="0"/>
                                  </p:stCondLst>
                                  <p:childTnLst>
                                    <p:set>
                                      <p:cBhvr>
                                        <p:cTn id="19" dur="1" fill="hold">
                                          <p:stCondLst>
                                            <p:cond delay="0"/>
                                          </p:stCondLst>
                                        </p:cTn>
                                        <p:tgtEl>
                                          <p:spTgt spid="19"/>
                                        </p:tgtEl>
                                        <p:attrNameLst>
                                          <p:attrName>style.visibility</p:attrName>
                                        </p:attrNameLst>
                                      </p:cBhvr>
                                      <p:to>
                                        <p:strVal val="visible"/>
                                      </p:to>
                                    </p:set>
                                    <p:anim calcmode="lin" valueType="num">
                                      <p:cBhvr additive="base">
                                        <p:cTn id="20" dur="500" fill="hold"/>
                                        <p:tgtEl>
                                          <p:spTgt spid="19"/>
                                        </p:tgtEl>
                                        <p:attrNameLst>
                                          <p:attrName>ppt_x</p:attrName>
                                        </p:attrNameLst>
                                      </p:cBhvr>
                                      <p:tavLst>
                                        <p:tav tm="0">
                                          <p:val>
                                            <p:strVal val="0-#ppt_w/2"/>
                                          </p:val>
                                        </p:tav>
                                        <p:tav tm="100000">
                                          <p:val>
                                            <p:strVal val="#ppt_x"/>
                                          </p:val>
                                        </p:tav>
                                      </p:tavLst>
                                    </p:anim>
                                    <p:anim calcmode="lin" valueType="num">
                                      <p:cBhvr additive="base">
                                        <p:cTn id="21" dur="500" fill="hold"/>
                                        <p:tgtEl>
                                          <p:spTgt spid="1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Rectangle 52"/>
          <p:cNvSpPr/>
          <p:nvPr/>
        </p:nvSpPr>
        <p:spPr>
          <a:xfrm>
            <a:off x="0" y="1634066"/>
            <a:ext cx="9131300" cy="4538133"/>
          </a:xfrm>
          <a:prstGeom prst="rect">
            <a:avLst/>
          </a:prstGeom>
          <a:solidFill>
            <a:schemeClr val="bg1">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b="0"/>
              <a:t>What is Cloud Computing?</a:t>
            </a:r>
          </a:p>
        </p:txBody>
      </p:sp>
      <p:sp>
        <p:nvSpPr>
          <p:cNvPr id="4" name="Date Placeholder 3"/>
          <p:cNvSpPr>
            <a:spLocks noGrp="1"/>
          </p:cNvSpPr>
          <p:nvPr>
            <p:ph type="dt" sz="half" idx="10"/>
          </p:nvPr>
        </p:nvSpPr>
        <p:spPr/>
        <p:txBody>
          <a:bodyPr/>
          <a:lstStyle/>
          <a:p>
            <a:fld id="{3D204B18-9485-D74D-B2B3-6C26E88E40BB}" type="datetime1">
              <a:rPr lang="en-AU"/>
              <a:pPr/>
              <a:t>23/3/18</a:t>
            </a:fld>
            <a:endParaRPr lang="en-US"/>
          </a:p>
        </p:txBody>
      </p:sp>
      <p:sp>
        <p:nvSpPr>
          <p:cNvPr id="6" name="Slide Number Placeholder 5"/>
          <p:cNvSpPr>
            <a:spLocks noGrp="1"/>
          </p:cNvSpPr>
          <p:nvPr>
            <p:ph type="sldNum" sz="quarter" idx="12"/>
          </p:nvPr>
        </p:nvSpPr>
        <p:spPr/>
        <p:txBody>
          <a:bodyPr/>
          <a:lstStyle/>
          <a:p>
            <a:fld id="{BBE0A389-EB18-824A-A5ED-72ACC9A7FB5D}" type="slidenum">
              <a:rPr lang="en-US"/>
              <a:pPr/>
              <a:t>3</a:t>
            </a:fld>
            <a:endParaRPr lang="en-US"/>
          </a:p>
        </p:txBody>
      </p:sp>
      <p:grpSp>
        <p:nvGrpSpPr>
          <p:cNvPr id="7" name="Group 6"/>
          <p:cNvGrpSpPr/>
          <p:nvPr/>
        </p:nvGrpSpPr>
        <p:grpSpPr>
          <a:xfrm>
            <a:off x="117244" y="2354086"/>
            <a:ext cx="7245320" cy="3073976"/>
            <a:chOff x="977900" y="2032000"/>
            <a:chExt cx="7245320" cy="3073976"/>
          </a:xfrm>
        </p:grpSpPr>
        <p:sp>
          <p:nvSpPr>
            <p:cNvPr id="8" name="TextBox 7"/>
            <p:cNvSpPr txBox="1"/>
            <p:nvPr/>
          </p:nvSpPr>
          <p:spPr>
            <a:xfrm>
              <a:off x="3670300" y="2857500"/>
              <a:ext cx="929812" cy="769441"/>
            </a:xfrm>
            <a:prstGeom prst="rect">
              <a:avLst/>
            </a:prstGeom>
            <a:noFill/>
          </p:spPr>
          <p:txBody>
            <a:bodyPr wrap="none" rtlCol="0">
              <a:spAutoFit/>
            </a:bodyPr>
            <a:lstStyle/>
            <a:p>
              <a:r>
                <a:rPr lang="en-US" sz="4400">
                  <a:solidFill>
                    <a:schemeClr val="accent1"/>
                  </a:solidFill>
                  <a:latin typeface="Impact"/>
                  <a:cs typeface="Impact"/>
                </a:rPr>
                <a:t>API</a:t>
              </a:r>
              <a:endParaRPr lang="en-US" sz="3200" dirty="0">
                <a:solidFill>
                  <a:schemeClr val="accent1"/>
                </a:solidFill>
                <a:latin typeface="Impact"/>
                <a:cs typeface="Impact"/>
              </a:endParaRPr>
            </a:p>
          </p:txBody>
        </p:sp>
        <p:sp>
          <p:nvSpPr>
            <p:cNvPr id="9" name="TextBox 8"/>
            <p:cNvSpPr txBox="1"/>
            <p:nvPr/>
          </p:nvSpPr>
          <p:spPr>
            <a:xfrm>
              <a:off x="3162300" y="3157538"/>
              <a:ext cx="603162" cy="369332"/>
            </a:xfrm>
            <a:prstGeom prst="rect">
              <a:avLst/>
            </a:prstGeom>
            <a:noFill/>
          </p:spPr>
          <p:txBody>
            <a:bodyPr wrap="none" rtlCol="0">
              <a:spAutoFit/>
            </a:bodyPr>
            <a:lstStyle/>
            <a:p>
              <a:r>
                <a:rPr lang="en-US">
                  <a:solidFill>
                    <a:schemeClr val="accent1">
                      <a:lumMod val="60000"/>
                      <a:lumOff val="40000"/>
                    </a:schemeClr>
                  </a:solidFill>
                  <a:latin typeface="Impact"/>
                  <a:cs typeface="Impact"/>
                </a:rPr>
                <a:t>IaaS</a:t>
              </a:r>
            </a:p>
          </p:txBody>
        </p:sp>
        <p:sp>
          <p:nvSpPr>
            <p:cNvPr id="10" name="TextBox 9"/>
            <p:cNvSpPr txBox="1"/>
            <p:nvPr/>
          </p:nvSpPr>
          <p:spPr>
            <a:xfrm>
              <a:off x="5410200" y="2311400"/>
              <a:ext cx="644527" cy="369332"/>
            </a:xfrm>
            <a:prstGeom prst="rect">
              <a:avLst/>
            </a:prstGeom>
            <a:noFill/>
          </p:spPr>
          <p:txBody>
            <a:bodyPr wrap="none" rtlCol="0">
              <a:spAutoFit/>
            </a:bodyPr>
            <a:lstStyle/>
            <a:p>
              <a:r>
                <a:rPr lang="en-US" b="1">
                  <a:solidFill>
                    <a:srgbClr val="B470B9"/>
                  </a:solidFill>
                </a:rPr>
                <a:t>PaaS</a:t>
              </a:r>
              <a:endParaRPr lang="en-US" sz="1400" b="1">
                <a:solidFill>
                  <a:srgbClr val="B470B9"/>
                </a:solidFill>
              </a:endParaRPr>
            </a:p>
          </p:txBody>
        </p:sp>
        <p:sp>
          <p:nvSpPr>
            <p:cNvPr id="11" name="TextBox 10"/>
            <p:cNvSpPr txBox="1"/>
            <p:nvPr/>
          </p:nvSpPr>
          <p:spPr>
            <a:xfrm>
              <a:off x="2832100" y="2590800"/>
              <a:ext cx="763550" cy="369332"/>
            </a:xfrm>
            <a:prstGeom prst="rect">
              <a:avLst/>
            </a:prstGeom>
            <a:noFill/>
          </p:spPr>
          <p:txBody>
            <a:bodyPr wrap="none" rtlCol="0">
              <a:spAutoFit/>
            </a:bodyPr>
            <a:lstStyle/>
            <a:p>
              <a:r>
                <a:rPr lang="en-US" b="1">
                  <a:solidFill>
                    <a:srgbClr val="558ED5"/>
                  </a:solidFill>
                  <a:latin typeface="Euphemia UCAS"/>
                  <a:cs typeface="Euphemia UCAS"/>
                </a:rPr>
                <a:t>SaaS</a:t>
              </a:r>
            </a:p>
          </p:txBody>
        </p:sp>
        <p:sp>
          <p:nvSpPr>
            <p:cNvPr id="12" name="TextBox 11"/>
            <p:cNvSpPr txBox="1"/>
            <p:nvPr/>
          </p:nvSpPr>
          <p:spPr>
            <a:xfrm>
              <a:off x="3479800" y="2032000"/>
              <a:ext cx="1138503" cy="461665"/>
            </a:xfrm>
            <a:prstGeom prst="rect">
              <a:avLst/>
            </a:prstGeom>
            <a:noFill/>
          </p:spPr>
          <p:txBody>
            <a:bodyPr wrap="none" rtlCol="0">
              <a:spAutoFit/>
            </a:bodyPr>
            <a:lstStyle/>
            <a:p>
              <a:r>
                <a:rPr lang="en-US" sz="2400">
                  <a:solidFill>
                    <a:srgbClr val="21528E"/>
                  </a:solidFill>
                  <a:latin typeface="Impact"/>
                  <a:cs typeface="Impact"/>
                </a:rPr>
                <a:t>web 2.0</a:t>
              </a:r>
            </a:p>
          </p:txBody>
        </p:sp>
        <p:sp>
          <p:nvSpPr>
            <p:cNvPr id="13" name="TextBox 12"/>
            <p:cNvSpPr txBox="1"/>
            <p:nvPr/>
          </p:nvSpPr>
          <p:spPr>
            <a:xfrm>
              <a:off x="3314700" y="2336800"/>
              <a:ext cx="1285353" cy="400110"/>
            </a:xfrm>
            <a:prstGeom prst="rect">
              <a:avLst/>
            </a:prstGeom>
            <a:noFill/>
          </p:spPr>
          <p:txBody>
            <a:bodyPr wrap="none" rtlCol="0">
              <a:spAutoFit/>
            </a:bodyPr>
            <a:lstStyle/>
            <a:p>
              <a:r>
                <a:rPr lang="en-US" sz="2000">
                  <a:solidFill>
                    <a:schemeClr val="tx2">
                      <a:lumMod val="60000"/>
                      <a:lumOff val="40000"/>
                    </a:schemeClr>
                  </a:solidFill>
                  <a:latin typeface="Abadi MT Condensed Light"/>
                  <a:cs typeface="Abadi MT Condensed Light"/>
                </a:rPr>
                <a:t>virtualisation</a:t>
              </a:r>
            </a:p>
          </p:txBody>
        </p:sp>
        <p:sp>
          <p:nvSpPr>
            <p:cNvPr id="14" name="TextBox 13"/>
            <p:cNvSpPr txBox="1"/>
            <p:nvPr/>
          </p:nvSpPr>
          <p:spPr>
            <a:xfrm>
              <a:off x="4953000" y="2857500"/>
              <a:ext cx="2012421" cy="307777"/>
            </a:xfrm>
            <a:prstGeom prst="rect">
              <a:avLst/>
            </a:prstGeom>
            <a:noFill/>
          </p:spPr>
          <p:txBody>
            <a:bodyPr wrap="none" rtlCol="0">
              <a:spAutoFit/>
            </a:bodyPr>
            <a:lstStyle/>
            <a:p>
              <a:r>
                <a:rPr lang="en-US" sz="1400" b="1">
                  <a:solidFill>
                    <a:srgbClr val="7C728D"/>
                  </a:solidFill>
                  <a:latin typeface="Bangla Sangam MN"/>
                  <a:cs typeface="Bangla Sangam MN"/>
                </a:rPr>
                <a:t>dynamic provisioning</a:t>
              </a:r>
            </a:p>
          </p:txBody>
        </p:sp>
        <p:sp>
          <p:nvSpPr>
            <p:cNvPr id="15" name="TextBox 14"/>
            <p:cNvSpPr txBox="1"/>
            <p:nvPr/>
          </p:nvSpPr>
          <p:spPr>
            <a:xfrm rot="16200000">
              <a:off x="3728185" y="2697034"/>
              <a:ext cx="1756460" cy="461665"/>
            </a:xfrm>
            <a:prstGeom prst="rect">
              <a:avLst/>
            </a:prstGeom>
            <a:noFill/>
          </p:spPr>
          <p:txBody>
            <a:bodyPr wrap="none" rtlCol="0">
              <a:spAutoFit/>
            </a:bodyPr>
            <a:lstStyle/>
            <a:p>
              <a:r>
                <a:rPr lang="en-US" sz="2400" b="1">
                  <a:solidFill>
                    <a:srgbClr val="376092"/>
                  </a:solidFill>
                </a:rPr>
                <a:t>capital costs</a:t>
              </a:r>
            </a:p>
          </p:txBody>
        </p:sp>
        <p:sp>
          <p:nvSpPr>
            <p:cNvPr id="16" name="TextBox 15"/>
            <p:cNvSpPr txBox="1"/>
            <p:nvPr/>
          </p:nvSpPr>
          <p:spPr>
            <a:xfrm>
              <a:off x="4940300" y="3048000"/>
              <a:ext cx="2286000" cy="369332"/>
            </a:xfrm>
            <a:prstGeom prst="rect">
              <a:avLst/>
            </a:prstGeom>
            <a:noFill/>
          </p:spPr>
          <p:txBody>
            <a:bodyPr wrap="square" rtlCol="0">
              <a:spAutoFit/>
            </a:bodyPr>
            <a:lstStyle/>
            <a:p>
              <a:pPr algn="ctr"/>
              <a:r>
                <a:rPr lang="en-US" b="1" spc="200">
                  <a:solidFill>
                    <a:srgbClr val="604A7B"/>
                  </a:solidFill>
                  <a:latin typeface="Franklin Gothic Book"/>
                  <a:cs typeface="Franklin Gothic Book"/>
                </a:rPr>
                <a:t>operational costs</a:t>
              </a:r>
            </a:p>
          </p:txBody>
        </p:sp>
        <p:sp>
          <p:nvSpPr>
            <p:cNvPr id="17" name="TextBox 16"/>
            <p:cNvSpPr txBox="1"/>
            <p:nvPr/>
          </p:nvSpPr>
          <p:spPr>
            <a:xfrm>
              <a:off x="4673600" y="2095500"/>
              <a:ext cx="910075" cy="646331"/>
            </a:xfrm>
            <a:prstGeom prst="rect">
              <a:avLst/>
            </a:prstGeom>
            <a:noFill/>
          </p:spPr>
          <p:txBody>
            <a:bodyPr wrap="none" rtlCol="0">
              <a:spAutoFit/>
            </a:bodyPr>
            <a:lstStyle/>
            <a:p>
              <a:r>
                <a:rPr lang="en-US" sz="3600">
                  <a:solidFill>
                    <a:schemeClr val="accent4">
                      <a:lumMod val="75000"/>
                    </a:schemeClr>
                  </a:solidFill>
                  <a:latin typeface="Impact"/>
                  <a:cs typeface="Impact"/>
                </a:rPr>
                <a:t>SOA</a:t>
              </a:r>
              <a:endParaRPr lang="en-US" sz="2400" dirty="0">
                <a:solidFill>
                  <a:schemeClr val="accent4">
                    <a:lumMod val="75000"/>
                  </a:schemeClr>
                </a:solidFill>
                <a:latin typeface="Impact"/>
                <a:cs typeface="Impact"/>
              </a:endParaRPr>
            </a:p>
          </p:txBody>
        </p:sp>
        <p:sp>
          <p:nvSpPr>
            <p:cNvPr id="18" name="TextBox 17"/>
            <p:cNvSpPr txBox="1"/>
            <p:nvPr/>
          </p:nvSpPr>
          <p:spPr>
            <a:xfrm>
              <a:off x="2438400" y="2844800"/>
              <a:ext cx="1412090" cy="400110"/>
            </a:xfrm>
            <a:prstGeom prst="rect">
              <a:avLst/>
            </a:prstGeom>
            <a:noFill/>
          </p:spPr>
          <p:txBody>
            <a:bodyPr wrap="none" rtlCol="0">
              <a:spAutoFit/>
            </a:bodyPr>
            <a:lstStyle/>
            <a:p>
              <a:r>
                <a:rPr lang="en-US" sz="2000">
                  <a:solidFill>
                    <a:schemeClr val="tx2">
                      <a:lumMod val="60000"/>
                      <a:lumOff val="40000"/>
                    </a:schemeClr>
                  </a:solidFill>
                  <a:latin typeface="Arial Narrow"/>
                  <a:cs typeface="Arial Narrow"/>
                </a:rPr>
                <a:t>infrastructure</a:t>
              </a:r>
            </a:p>
          </p:txBody>
        </p:sp>
        <p:sp>
          <p:nvSpPr>
            <p:cNvPr id="19" name="TextBox 18"/>
            <p:cNvSpPr txBox="1"/>
            <p:nvPr/>
          </p:nvSpPr>
          <p:spPr>
            <a:xfrm>
              <a:off x="2616200" y="4457700"/>
              <a:ext cx="997426" cy="369332"/>
            </a:xfrm>
            <a:prstGeom prst="rect">
              <a:avLst/>
            </a:prstGeom>
            <a:noFill/>
          </p:spPr>
          <p:txBody>
            <a:bodyPr wrap="none" rtlCol="0">
              <a:spAutoFit/>
            </a:bodyPr>
            <a:lstStyle/>
            <a:p>
              <a:r>
                <a:rPr lang="en-US">
                  <a:solidFill>
                    <a:schemeClr val="accent1">
                      <a:lumMod val="75000"/>
                    </a:schemeClr>
                  </a:solidFill>
                  <a:latin typeface="Khmer Sangam MN"/>
                  <a:cs typeface="Khmer Sangam MN"/>
                </a:rPr>
                <a:t>platform</a:t>
              </a:r>
            </a:p>
          </p:txBody>
        </p:sp>
        <p:sp>
          <p:nvSpPr>
            <p:cNvPr id="20" name="TextBox 19"/>
            <p:cNvSpPr txBox="1"/>
            <p:nvPr/>
          </p:nvSpPr>
          <p:spPr>
            <a:xfrm>
              <a:off x="2755900" y="4660900"/>
              <a:ext cx="779893" cy="369332"/>
            </a:xfrm>
            <a:prstGeom prst="rect">
              <a:avLst/>
            </a:prstGeom>
            <a:noFill/>
          </p:spPr>
          <p:txBody>
            <a:bodyPr wrap="none" rtlCol="0">
              <a:spAutoFit/>
            </a:bodyPr>
            <a:lstStyle/>
            <a:p>
              <a:r>
                <a:rPr lang="en-US">
                  <a:solidFill>
                    <a:srgbClr val="9487A6"/>
                  </a:solidFill>
                  <a:latin typeface="Abadi MT Condensed Light"/>
                  <a:cs typeface="Abadi MT Condensed Light"/>
                </a:rPr>
                <a:t>storage</a:t>
              </a:r>
            </a:p>
          </p:txBody>
        </p:sp>
        <p:sp>
          <p:nvSpPr>
            <p:cNvPr id="21" name="TextBox 20"/>
            <p:cNvSpPr txBox="1"/>
            <p:nvPr/>
          </p:nvSpPr>
          <p:spPr>
            <a:xfrm rot="16200000">
              <a:off x="4353340" y="2905611"/>
              <a:ext cx="1012592" cy="400110"/>
            </a:xfrm>
            <a:prstGeom prst="rect">
              <a:avLst/>
            </a:prstGeom>
            <a:noFill/>
          </p:spPr>
          <p:txBody>
            <a:bodyPr wrap="none" rtlCol="0">
              <a:spAutoFit/>
            </a:bodyPr>
            <a:lstStyle/>
            <a:p>
              <a:r>
                <a:rPr lang="en-US" sz="2000">
                  <a:solidFill>
                    <a:srgbClr val="9D8FB0"/>
                  </a:solidFill>
                  <a:latin typeface="Abadi MT Condensed Light"/>
                  <a:cs typeface="Abadi MT Condensed Light"/>
                </a:rPr>
                <a:t>scalability</a:t>
              </a:r>
            </a:p>
          </p:txBody>
        </p:sp>
        <p:sp>
          <p:nvSpPr>
            <p:cNvPr id="22" name="TextBox 21"/>
            <p:cNvSpPr txBox="1"/>
            <p:nvPr/>
          </p:nvSpPr>
          <p:spPr>
            <a:xfrm>
              <a:off x="3467100" y="2616200"/>
              <a:ext cx="1098978" cy="369332"/>
            </a:xfrm>
            <a:prstGeom prst="rect">
              <a:avLst/>
            </a:prstGeom>
            <a:noFill/>
          </p:spPr>
          <p:txBody>
            <a:bodyPr wrap="none" rtlCol="0">
              <a:spAutoFit/>
            </a:bodyPr>
            <a:lstStyle/>
            <a:p>
              <a:r>
                <a:rPr lang="en-US">
                  <a:solidFill>
                    <a:schemeClr val="tx2">
                      <a:lumMod val="40000"/>
                      <a:lumOff val="60000"/>
                    </a:schemeClr>
                  </a:solidFill>
                  <a:latin typeface="Avenir Medium"/>
                  <a:cs typeface="Avenir Medium"/>
                </a:rPr>
                <a:t>elasticity</a:t>
              </a:r>
            </a:p>
          </p:txBody>
        </p:sp>
        <p:sp>
          <p:nvSpPr>
            <p:cNvPr id="23" name="TextBox 22"/>
            <p:cNvSpPr txBox="1"/>
            <p:nvPr/>
          </p:nvSpPr>
          <p:spPr>
            <a:xfrm>
              <a:off x="4927600" y="2514600"/>
              <a:ext cx="1601642" cy="461665"/>
            </a:xfrm>
            <a:prstGeom prst="rect">
              <a:avLst/>
            </a:prstGeom>
            <a:noFill/>
          </p:spPr>
          <p:txBody>
            <a:bodyPr wrap="none" rtlCol="0">
              <a:spAutoFit/>
            </a:bodyPr>
            <a:lstStyle/>
            <a:p>
              <a:r>
                <a:rPr lang="en-US" sz="2400">
                  <a:solidFill>
                    <a:srgbClr val="6F5590"/>
                  </a:solidFill>
                  <a:latin typeface="Avenir Next Condensed Medium"/>
                  <a:cs typeface="Avenir Next Condensed Medium"/>
                </a:rPr>
                <a:t>performance</a:t>
              </a:r>
            </a:p>
          </p:txBody>
        </p:sp>
        <p:sp>
          <p:nvSpPr>
            <p:cNvPr id="24" name="TextBox 23"/>
            <p:cNvSpPr txBox="1"/>
            <p:nvPr/>
          </p:nvSpPr>
          <p:spPr>
            <a:xfrm rot="16200000">
              <a:off x="2474370" y="3509834"/>
              <a:ext cx="1203274" cy="461665"/>
            </a:xfrm>
            <a:prstGeom prst="rect">
              <a:avLst/>
            </a:prstGeom>
            <a:noFill/>
          </p:spPr>
          <p:txBody>
            <a:bodyPr wrap="none" rtlCol="0">
              <a:spAutoFit/>
            </a:bodyPr>
            <a:lstStyle/>
            <a:p>
              <a:r>
                <a:rPr lang="en-US" sz="2400">
                  <a:solidFill>
                    <a:schemeClr val="tx2">
                      <a:lumMod val="60000"/>
                      <a:lumOff val="40000"/>
                    </a:schemeClr>
                  </a:solidFill>
                  <a:latin typeface="Impact"/>
                  <a:cs typeface="Impact"/>
                </a:rPr>
                <a:t>internet</a:t>
              </a:r>
            </a:p>
          </p:txBody>
        </p:sp>
        <p:sp>
          <p:nvSpPr>
            <p:cNvPr id="25" name="TextBox 24"/>
            <p:cNvSpPr txBox="1"/>
            <p:nvPr/>
          </p:nvSpPr>
          <p:spPr>
            <a:xfrm>
              <a:off x="1752600" y="3035300"/>
              <a:ext cx="1268031" cy="461665"/>
            </a:xfrm>
            <a:prstGeom prst="rect">
              <a:avLst/>
            </a:prstGeom>
            <a:noFill/>
          </p:spPr>
          <p:txBody>
            <a:bodyPr wrap="none" rtlCol="0">
              <a:spAutoFit/>
            </a:bodyPr>
            <a:lstStyle/>
            <a:p>
              <a:r>
                <a:rPr lang="en-US" sz="2400">
                  <a:solidFill>
                    <a:srgbClr val="4B7FBF"/>
                  </a:solidFill>
                  <a:latin typeface="Avenir Book"/>
                  <a:cs typeface="Avenir Book"/>
                </a:rPr>
                <a:t>mashup</a:t>
              </a:r>
            </a:p>
          </p:txBody>
        </p:sp>
        <p:sp>
          <p:nvSpPr>
            <p:cNvPr id="26" name="TextBox 25"/>
            <p:cNvSpPr txBox="1"/>
            <p:nvPr/>
          </p:nvSpPr>
          <p:spPr>
            <a:xfrm>
              <a:off x="3162300" y="3352800"/>
              <a:ext cx="1467469" cy="584776"/>
            </a:xfrm>
            <a:prstGeom prst="rect">
              <a:avLst/>
            </a:prstGeom>
            <a:noFill/>
          </p:spPr>
          <p:txBody>
            <a:bodyPr wrap="none" rtlCol="0">
              <a:spAutoFit/>
            </a:bodyPr>
            <a:lstStyle/>
            <a:p>
              <a:r>
                <a:rPr lang="en-US" sz="3200">
                  <a:solidFill>
                    <a:srgbClr val="255CA5"/>
                  </a:solidFill>
                  <a:latin typeface="Impact"/>
                  <a:cs typeface="Impact"/>
                </a:rPr>
                <a:t>hosting</a:t>
              </a:r>
            </a:p>
          </p:txBody>
        </p:sp>
        <p:sp>
          <p:nvSpPr>
            <p:cNvPr id="27" name="TextBox 26"/>
            <p:cNvSpPr txBox="1"/>
            <p:nvPr/>
          </p:nvSpPr>
          <p:spPr>
            <a:xfrm>
              <a:off x="1460500" y="3289300"/>
              <a:ext cx="1628057" cy="584776"/>
            </a:xfrm>
            <a:prstGeom prst="rect">
              <a:avLst/>
            </a:prstGeom>
            <a:noFill/>
          </p:spPr>
          <p:txBody>
            <a:bodyPr wrap="none" rtlCol="0">
              <a:spAutoFit/>
            </a:bodyPr>
            <a:lstStyle/>
            <a:p>
              <a:r>
                <a:rPr lang="en-US" sz="3200" b="1">
                  <a:solidFill>
                    <a:srgbClr val="4B7FBF"/>
                  </a:solidFill>
                  <a:latin typeface="Kannada Sangam MN"/>
                  <a:cs typeface="Kannada Sangam MN"/>
                </a:rPr>
                <a:t>big</a:t>
              </a:r>
              <a:r>
                <a:rPr lang="en-US" sz="1400" b="1">
                  <a:solidFill>
                    <a:srgbClr val="4B7FBF"/>
                  </a:solidFill>
                  <a:latin typeface="Kannada Sangam MN"/>
                  <a:cs typeface="Kannada Sangam MN"/>
                </a:rPr>
                <a:t> </a:t>
              </a:r>
              <a:r>
                <a:rPr lang="en-US" sz="3200" b="1">
                  <a:solidFill>
                    <a:srgbClr val="4B7FBF"/>
                  </a:solidFill>
                  <a:latin typeface="Kannada Sangam MN"/>
                  <a:cs typeface="Kannada Sangam MN"/>
                </a:rPr>
                <a:t>data</a:t>
              </a:r>
            </a:p>
          </p:txBody>
        </p:sp>
        <p:sp>
          <p:nvSpPr>
            <p:cNvPr id="28" name="TextBox 27"/>
            <p:cNvSpPr txBox="1"/>
            <p:nvPr/>
          </p:nvSpPr>
          <p:spPr>
            <a:xfrm>
              <a:off x="6781800" y="3708400"/>
              <a:ext cx="1441420" cy="369332"/>
            </a:xfrm>
            <a:prstGeom prst="rect">
              <a:avLst/>
            </a:prstGeom>
            <a:noFill/>
          </p:spPr>
          <p:txBody>
            <a:bodyPr wrap="none" rtlCol="0">
              <a:spAutoFit/>
            </a:bodyPr>
            <a:lstStyle/>
            <a:p>
              <a:r>
                <a:rPr lang="en-US" b="1" spc="360">
                  <a:solidFill>
                    <a:schemeClr val="accent1">
                      <a:lumMod val="75000"/>
                    </a:schemeClr>
                  </a:solidFill>
                  <a:latin typeface="Franklin Gothic Book"/>
                  <a:cs typeface="Franklin Gothic Book"/>
                </a:rPr>
                <a:t>providers</a:t>
              </a:r>
            </a:p>
          </p:txBody>
        </p:sp>
        <p:sp>
          <p:nvSpPr>
            <p:cNvPr id="29" name="TextBox 28"/>
            <p:cNvSpPr txBox="1"/>
            <p:nvPr/>
          </p:nvSpPr>
          <p:spPr>
            <a:xfrm>
              <a:off x="4470400" y="3619500"/>
              <a:ext cx="1413288" cy="461665"/>
            </a:xfrm>
            <a:prstGeom prst="rect">
              <a:avLst/>
            </a:prstGeom>
            <a:noFill/>
          </p:spPr>
          <p:txBody>
            <a:bodyPr wrap="none" rtlCol="0">
              <a:spAutoFit/>
            </a:bodyPr>
            <a:lstStyle/>
            <a:p>
              <a:r>
                <a:rPr lang="en-US" sz="2400">
                  <a:solidFill>
                    <a:schemeClr val="tx2">
                      <a:lumMod val="50000"/>
                    </a:schemeClr>
                  </a:solidFill>
                  <a:latin typeface="Avenir Next Condensed Medium"/>
                  <a:cs typeface="Avenir Next Condensed Medium"/>
                </a:rPr>
                <a:t>distributed</a:t>
              </a:r>
            </a:p>
          </p:txBody>
        </p:sp>
        <p:sp>
          <p:nvSpPr>
            <p:cNvPr id="30" name="TextBox 29"/>
            <p:cNvSpPr txBox="1"/>
            <p:nvPr/>
          </p:nvSpPr>
          <p:spPr>
            <a:xfrm>
              <a:off x="4699000" y="3467100"/>
              <a:ext cx="1186774" cy="292388"/>
            </a:xfrm>
            <a:prstGeom prst="rect">
              <a:avLst/>
            </a:prstGeom>
            <a:noFill/>
          </p:spPr>
          <p:txBody>
            <a:bodyPr wrap="none" rtlCol="0">
              <a:spAutoFit/>
            </a:bodyPr>
            <a:lstStyle/>
            <a:p>
              <a:r>
                <a:rPr lang="en-US" sz="1300" b="1">
                  <a:solidFill>
                    <a:schemeClr val="tx2">
                      <a:lumMod val="75000"/>
                    </a:schemeClr>
                  </a:solidFill>
                  <a:latin typeface="Bangla Sangam MN"/>
                  <a:cs typeface="Bangla Sangam MN"/>
                </a:rPr>
                <a:t>accessibility</a:t>
              </a:r>
            </a:p>
          </p:txBody>
        </p:sp>
        <p:sp>
          <p:nvSpPr>
            <p:cNvPr id="31" name="TextBox 30"/>
            <p:cNvSpPr txBox="1"/>
            <p:nvPr/>
          </p:nvSpPr>
          <p:spPr>
            <a:xfrm>
              <a:off x="4953000" y="3251200"/>
              <a:ext cx="901885" cy="323165"/>
            </a:xfrm>
            <a:prstGeom prst="rect">
              <a:avLst/>
            </a:prstGeom>
            <a:noFill/>
          </p:spPr>
          <p:txBody>
            <a:bodyPr wrap="none" rtlCol="0">
              <a:spAutoFit/>
            </a:bodyPr>
            <a:lstStyle/>
            <a:p>
              <a:r>
                <a:rPr lang="en-US" sz="1500">
                  <a:solidFill>
                    <a:srgbClr val="9487A6"/>
                  </a:solidFill>
                  <a:latin typeface="Abadi MT Condensed Light"/>
                  <a:cs typeface="Abadi MT Condensed Light"/>
                </a:rPr>
                <a:t>compliance</a:t>
              </a:r>
            </a:p>
          </p:txBody>
        </p:sp>
        <p:sp>
          <p:nvSpPr>
            <p:cNvPr id="32" name="TextBox 31"/>
            <p:cNvSpPr txBox="1"/>
            <p:nvPr/>
          </p:nvSpPr>
          <p:spPr>
            <a:xfrm rot="16200000">
              <a:off x="5092892" y="3814116"/>
              <a:ext cx="1663697" cy="461665"/>
            </a:xfrm>
            <a:prstGeom prst="rect">
              <a:avLst/>
            </a:prstGeom>
            <a:noFill/>
          </p:spPr>
          <p:txBody>
            <a:bodyPr wrap="square" rtlCol="0">
              <a:spAutoFit/>
            </a:bodyPr>
            <a:lstStyle/>
            <a:p>
              <a:r>
                <a:rPr lang="en-US" sz="2400">
                  <a:solidFill>
                    <a:schemeClr val="tx2">
                      <a:lumMod val="75000"/>
                    </a:schemeClr>
                  </a:solidFill>
                  <a:latin typeface="Impact"/>
                  <a:cs typeface="Impact"/>
                </a:rPr>
                <a:t>throughput</a:t>
              </a:r>
            </a:p>
          </p:txBody>
        </p:sp>
        <p:sp>
          <p:nvSpPr>
            <p:cNvPr id="33" name="TextBox 32"/>
            <p:cNvSpPr txBox="1"/>
            <p:nvPr/>
          </p:nvSpPr>
          <p:spPr>
            <a:xfrm>
              <a:off x="6032500" y="3289300"/>
              <a:ext cx="911653" cy="646331"/>
            </a:xfrm>
            <a:prstGeom prst="rect">
              <a:avLst/>
            </a:prstGeom>
            <a:noFill/>
          </p:spPr>
          <p:txBody>
            <a:bodyPr wrap="none" rtlCol="0">
              <a:spAutoFit/>
            </a:bodyPr>
            <a:lstStyle/>
            <a:p>
              <a:r>
                <a:rPr lang="en-US" sz="3600">
                  <a:solidFill>
                    <a:schemeClr val="accent4">
                      <a:lumMod val="50000"/>
                    </a:schemeClr>
                  </a:solidFill>
                  <a:latin typeface="Impact"/>
                  <a:cs typeface="Impact"/>
                </a:rPr>
                <a:t>QoS</a:t>
              </a:r>
              <a:endParaRPr lang="en-US" sz="2400" dirty="0">
                <a:solidFill>
                  <a:schemeClr val="accent4">
                    <a:lumMod val="50000"/>
                  </a:schemeClr>
                </a:solidFill>
                <a:latin typeface="Impact"/>
                <a:cs typeface="Impact"/>
              </a:endParaRPr>
            </a:p>
          </p:txBody>
        </p:sp>
        <p:sp>
          <p:nvSpPr>
            <p:cNvPr id="34" name="TextBox 33"/>
            <p:cNvSpPr txBox="1"/>
            <p:nvPr/>
          </p:nvSpPr>
          <p:spPr>
            <a:xfrm>
              <a:off x="6781800" y="3263900"/>
              <a:ext cx="850914" cy="400110"/>
            </a:xfrm>
            <a:prstGeom prst="rect">
              <a:avLst/>
            </a:prstGeom>
            <a:noFill/>
          </p:spPr>
          <p:txBody>
            <a:bodyPr wrap="none" rtlCol="0">
              <a:spAutoFit/>
            </a:bodyPr>
            <a:lstStyle/>
            <a:p>
              <a:r>
                <a:rPr lang="en-US" sz="2000">
                  <a:solidFill>
                    <a:schemeClr val="tx2">
                      <a:lumMod val="75000"/>
                    </a:schemeClr>
                  </a:solidFill>
                  <a:latin typeface="Arial Narrow"/>
                  <a:cs typeface="Arial Narrow"/>
                </a:rPr>
                <a:t>service</a:t>
              </a:r>
            </a:p>
          </p:txBody>
        </p:sp>
        <p:sp>
          <p:nvSpPr>
            <p:cNvPr id="35" name="TextBox 34"/>
            <p:cNvSpPr txBox="1"/>
            <p:nvPr/>
          </p:nvSpPr>
          <p:spPr>
            <a:xfrm>
              <a:off x="6781800" y="3479800"/>
              <a:ext cx="1256342" cy="400110"/>
            </a:xfrm>
            <a:prstGeom prst="rect">
              <a:avLst/>
            </a:prstGeom>
            <a:noFill/>
          </p:spPr>
          <p:txBody>
            <a:bodyPr wrap="none" rtlCol="0">
              <a:spAutoFit/>
            </a:bodyPr>
            <a:lstStyle/>
            <a:p>
              <a:r>
                <a:rPr lang="en-US" sz="2000">
                  <a:solidFill>
                    <a:srgbClr val="6F5590"/>
                  </a:solidFill>
                  <a:latin typeface="Avenir Medium"/>
                  <a:cs typeface="Avenir Medium"/>
                </a:rPr>
                <a:t>resilience</a:t>
              </a:r>
            </a:p>
          </p:txBody>
        </p:sp>
        <p:sp>
          <p:nvSpPr>
            <p:cNvPr id="36" name="TextBox 35"/>
            <p:cNvSpPr txBox="1"/>
            <p:nvPr/>
          </p:nvSpPr>
          <p:spPr>
            <a:xfrm>
              <a:off x="3975100" y="3911600"/>
              <a:ext cx="1922872" cy="461665"/>
            </a:xfrm>
            <a:prstGeom prst="rect">
              <a:avLst/>
            </a:prstGeom>
            <a:noFill/>
          </p:spPr>
          <p:txBody>
            <a:bodyPr wrap="none" rtlCol="0">
              <a:spAutoFit/>
            </a:bodyPr>
            <a:lstStyle/>
            <a:p>
              <a:r>
                <a:rPr lang="en-US" sz="2400" spc="90">
                  <a:solidFill>
                    <a:schemeClr val="accent1">
                      <a:lumMod val="75000"/>
                    </a:schemeClr>
                  </a:solidFill>
                  <a:latin typeface="Arial Narrow"/>
                  <a:cs typeface="Arial Narrow"/>
                </a:rPr>
                <a:t>cloud bursting</a:t>
              </a:r>
            </a:p>
          </p:txBody>
        </p:sp>
        <p:sp>
          <p:nvSpPr>
            <p:cNvPr id="37" name="TextBox 36"/>
            <p:cNvSpPr txBox="1"/>
            <p:nvPr/>
          </p:nvSpPr>
          <p:spPr>
            <a:xfrm>
              <a:off x="3162300" y="3937000"/>
              <a:ext cx="959417" cy="769441"/>
            </a:xfrm>
            <a:prstGeom prst="rect">
              <a:avLst/>
            </a:prstGeom>
            <a:noFill/>
          </p:spPr>
          <p:txBody>
            <a:bodyPr wrap="none" rtlCol="0">
              <a:spAutoFit/>
            </a:bodyPr>
            <a:lstStyle/>
            <a:p>
              <a:r>
                <a:rPr lang="en-US" sz="4400">
                  <a:solidFill>
                    <a:srgbClr val="527AB6"/>
                  </a:solidFill>
                  <a:latin typeface="Impact"/>
                  <a:cs typeface="Impact"/>
                </a:rPr>
                <a:t>ROI</a:t>
              </a:r>
              <a:endParaRPr lang="en-US" sz="3200" dirty="0">
                <a:solidFill>
                  <a:srgbClr val="527AB6"/>
                </a:solidFill>
                <a:latin typeface="Impact"/>
                <a:cs typeface="Impact"/>
              </a:endParaRPr>
            </a:p>
          </p:txBody>
        </p:sp>
        <p:sp>
          <p:nvSpPr>
            <p:cNvPr id="38" name="TextBox 37"/>
            <p:cNvSpPr txBox="1"/>
            <p:nvPr/>
          </p:nvSpPr>
          <p:spPr>
            <a:xfrm>
              <a:off x="6019800" y="3721100"/>
              <a:ext cx="909469" cy="461665"/>
            </a:xfrm>
            <a:prstGeom prst="rect">
              <a:avLst/>
            </a:prstGeom>
            <a:noFill/>
          </p:spPr>
          <p:txBody>
            <a:bodyPr wrap="none" rtlCol="0">
              <a:spAutoFit/>
            </a:bodyPr>
            <a:lstStyle/>
            <a:p>
              <a:r>
                <a:rPr lang="en-US" sz="2400">
                  <a:solidFill>
                    <a:srgbClr val="6F5590"/>
                  </a:solidFill>
                  <a:latin typeface="Avenir Next Condensed Medium"/>
                  <a:cs typeface="Avenir Next Condensed Medium"/>
                </a:rPr>
                <a:t>hybrid</a:t>
              </a:r>
            </a:p>
          </p:txBody>
        </p:sp>
        <p:sp>
          <p:nvSpPr>
            <p:cNvPr id="39" name="TextBox 38"/>
            <p:cNvSpPr txBox="1"/>
            <p:nvPr/>
          </p:nvSpPr>
          <p:spPr>
            <a:xfrm>
              <a:off x="2095500" y="3670300"/>
              <a:ext cx="877459" cy="461665"/>
            </a:xfrm>
            <a:prstGeom prst="rect">
              <a:avLst/>
            </a:prstGeom>
            <a:noFill/>
          </p:spPr>
          <p:txBody>
            <a:bodyPr wrap="none" rtlCol="0">
              <a:spAutoFit/>
            </a:bodyPr>
            <a:lstStyle/>
            <a:p>
              <a:r>
                <a:rPr lang="en-US" sz="2400">
                  <a:solidFill>
                    <a:srgbClr val="527AB6"/>
                  </a:solidFill>
                  <a:latin typeface="Avenir Next Condensed Medium"/>
                  <a:cs typeface="Avenir Next Condensed Medium"/>
                </a:rPr>
                <a:t>public</a:t>
              </a:r>
            </a:p>
          </p:txBody>
        </p:sp>
        <p:sp>
          <p:nvSpPr>
            <p:cNvPr id="40" name="TextBox 39"/>
            <p:cNvSpPr txBox="1"/>
            <p:nvPr/>
          </p:nvSpPr>
          <p:spPr>
            <a:xfrm>
              <a:off x="3975100" y="4229100"/>
              <a:ext cx="877163" cy="338554"/>
            </a:xfrm>
            <a:prstGeom prst="rect">
              <a:avLst/>
            </a:prstGeom>
            <a:noFill/>
          </p:spPr>
          <p:txBody>
            <a:bodyPr wrap="none" rtlCol="0">
              <a:spAutoFit/>
            </a:bodyPr>
            <a:lstStyle>
              <a:defPPr>
                <a:defRPr lang="en-US"/>
              </a:defPPr>
              <a:lvl1pPr>
                <a:defRPr sz="1300" b="1">
                  <a:solidFill>
                    <a:schemeClr val="tx2">
                      <a:lumMod val="75000"/>
                    </a:schemeClr>
                  </a:solidFill>
                  <a:latin typeface="Bangla Sangam MN"/>
                  <a:cs typeface="Bangla Sangam MN"/>
                </a:defRPr>
              </a:lvl1pPr>
            </a:lstStyle>
            <a:p>
              <a:r>
                <a:rPr lang="en-US" sz="1600"/>
                <a:t>private</a:t>
              </a:r>
              <a:endParaRPr lang="en-US" sz="1100"/>
            </a:p>
          </p:txBody>
        </p:sp>
        <p:sp>
          <p:nvSpPr>
            <p:cNvPr id="41" name="TextBox 40"/>
            <p:cNvSpPr txBox="1"/>
            <p:nvPr/>
          </p:nvSpPr>
          <p:spPr>
            <a:xfrm>
              <a:off x="3187700" y="3708400"/>
              <a:ext cx="1462693" cy="400110"/>
            </a:xfrm>
            <a:prstGeom prst="rect">
              <a:avLst/>
            </a:prstGeom>
            <a:noFill/>
          </p:spPr>
          <p:txBody>
            <a:bodyPr wrap="none" rtlCol="0">
              <a:spAutoFit/>
            </a:bodyPr>
            <a:lstStyle>
              <a:defPPr>
                <a:defRPr lang="en-US"/>
              </a:defPPr>
              <a:lvl1pPr>
                <a:defRPr sz="2000">
                  <a:solidFill>
                    <a:srgbClr val="6F5590"/>
                  </a:solidFill>
                  <a:latin typeface="Avenir Medium"/>
                  <a:cs typeface="Avenir Medium"/>
                </a:defRPr>
              </a:lvl1pPr>
            </a:lstStyle>
            <a:p>
              <a:r>
                <a:rPr lang="en-US">
                  <a:solidFill>
                    <a:srgbClr val="527AB6"/>
                  </a:solidFill>
                </a:rPr>
                <a:t>monitoring</a:t>
              </a:r>
            </a:p>
          </p:txBody>
        </p:sp>
        <p:sp>
          <p:nvSpPr>
            <p:cNvPr id="42" name="TextBox 41"/>
            <p:cNvSpPr txBox="1"/>
            <p:nvPr/>
          </p:nvSpPr>
          <p:spPr>
            <a:xfrm>
              <a:off x="5956300" y="4064000"/>
              <a:ext cx="1028700" cy="566822"/>
            </a:xfrm>
            <a:prstGeom prst="rect">
              <a:avLst/>
            </a:prstGeom>
            <a:noFill/>
          </p:spPr>
          <p:txBody>
            <a:bodyPr wrap="square" rtlCol="0">
              <a:spAutoFit/>
            </a:bodyPr>
            <a:lstStyle/>
            <a:p>
              <a:pPr algn="ctr">
                <a:lnSpc>
                  <a:spcPts val="1800"/>
                </a:lnSpc>
              </a:pPr>
              <a:r>
                <a:rPr lang="en-US" sz="2000" spc="120">
                  <a:solidFill>
                    <a:srgbClr val="7C728D"/>
                  </a:solidFill>
                  <a:latin typeface="Arial Narrow"/>
                  <a:cs typeface="Arial Narrow"/>
                </a:rPr>
                <a:t>vendor lock-in</a:t>
              </a:r>
            </a:p>
          </p:txBody>
        </p:sp>
        <p:sp>
          <p:nvSpPr>
            <p:cNvPr id="43" name="TextBox 42"/>
            <p:cNvSpPr txBox="1"/>
            <p:nvPr/>
          </p:nvSpPr>
          <p:spPr>
            <a:xfrm>
              <a:off x="4737100" y="4178300"/>
              <a:ext cx="1120820" cy="461665"/>
            </a:xfrm>
            <a:prstGeom prst="rect">
              <a:avLst/>
            </a:prstGeom>
            <a:noFill/>
          </p:spPr>
          <p:txBody>
            <a:bodyPr wrap="none" rtlCol="0">
              <a:spAutoFit/>
            </a:bodyPr>
            <a:lstStyle/>
            <a:p>
              <a:r>
                <a:rPr lang="en-US" sz="2400" spc="150">
                  <a:solidFill>
                    <a:schemeClr val="accent1">
                      <a:lumMod val="75000"/>
                    </a:schemeClr>
                  </a:solidFill>
                  <a:latin typeface="Avenir Book"/>
                  <a:cs typeface="Avenir Book"/>
                </a:rPr>
                <a:t>agility</a:t>
              </a:r>
            </a:p>
          </p:txBody>
        </p:sp>
        <p:sp>
          <p:nvSpPr>
            <p:cNvPr id="44" name="TextBox 43"/>
            <p:cNvSpPr txBox="1"/>
            <p:nvPr/>
          </p:nvSpPr>
          <p:spPr>
            <a:xfrm>
              <a:off x="6794500" y="3949700"/>
              <a:ext cx="954483" cy="400110"/>
            </a:xfrm>
            <a:prstGeom prst="rect">
              <a:avLst/>
            </a:prstGeom>
            <a:noFill/>
          </p:spPr>
          <p:txBody>
            <a:bodyPr wrap="none" rtlCol="0">
              <a:spAutoFit/>
            </a:bodyPr>
            <a:lstStyle/>
            <a:p>
              <a:r>
                <a:rPr lang="en-US" sz="2000">
                  <a:solidFill>
                    <a:schemeClr val="accent4">
                      <a:lumMod val="75000"/>
                    </a:schemeClr>
                  </a:solidFill>
                  <a:latin typeface="Impact"/>
                  <a:cs typeface="Impact"/>
                </a:rPr>
                <a:t>startup</a:t>
              </a:r>
            </a:p>
          </p:txBody>
        </p:sp>
        <p:sp>
          <p:nvSpPr>
            <p:cNvPr id="45" name="TextBox 44"/>
            <p:cNvSpPr txBox="1"/>
            <p:nvPr/>
          </p:nvSpPr>
          <p:spPr>
            <a:xfrm>
              <a:off x="6794500" y="4216400"/>
              <a:ext cx="648810" cy="369332"/>
            </a:xfrm>
            <a:prstGeom prst="rect">
              <a:avLst/>
            </a:prstGeom>
            <a:noFill/>
          </p:spPr>
          <p:txBody>
            <a:bodyPr wrap="none" rtlCol="0">
              <a:spAutoFit/>
            </a:bodyPr>
            <a:lstStyle/>
            <a:p>
              <a:r>
                <a:rPr lang="en-US" b="1">
                  <a:solidFill>
                    <a:srgbClr val="7C728D"/>
                  </a:solidFill>
                </a:rPr>
                <a:t>XaaS</a:t>
              </a:r>
            </a:p>
          </p:txBody>
        </p:sp>
        <p:sp>
          <p:nvSpPr>
            <p:cNvPr id="46" name="TextBox 45"/>
            <p:cNvSpPr txBox="1"/>
            <p:nvPr/>
          </p:nvSpPr>
          <p:spPr>
            <a:xfrm>
              <a:off x="3454400" y="4419600"/>
              <a:ext cx="1552397" cy="461665"/>
            </a:xfrm>
            <a:prstGeom prst="rect">
              <a:avLst/>
            </a:prstGeom>
            <a:noFill/>
          </p:spPr>
          <p:txBody>
            <a:bodyPr wrap="none" rtlCol="0">
              <a:spAutoFit/>
            </a:bodyPr>
            <a:lstStyle/>
            <a:p>
              <a:r>
                <a:rPr lang="en-US" sz="2400">
                  <a:solidFill>
                    <a:schemeClr val="accent1">
                      <a:lumMod val="75000"/>
                    </a:schemeClr>
                  </a:solidFill>
                  <a:latin typeface="Avenir Next Condensed Medium"/>
                  <a:cs typeface="Avenir Next Condensed Medium"/>
                </a:rPr>
                <a:t>subscription</a:t>
              </a:r>
            </a:p>
          </p:txBody>
        </p:sp>
        <p:sp>
          <p:nvSpPr>
            <p:cNvPr id="47" name="TextBox 46"/>
            <p:cNvSpPr txBox="1"/>
            <p:nvPr/>
          </p:nvSpPr>
          <p:spPr>
            <a:xfrm>
              <a:off x="2133600" y="3968750"/>
              <a:ext cx="851515" cy="369332"/>
            </a:xfrm>
            <a:prstGeom prst="rect">
              <a:avLst/>
            </a:prstGeom>
            <a:noFill/>
          </p:spPr>
          <p:txBody>
            <a:bodyPr wrap="none" rtlCol="0">
              <a:spAutoFit/>
            </a:bodyPr>
            <a:lstStyle>
              <a:defPPr>
                <a:defRPr lang="en-US"/>
              </a:defPPr>
              <a:lvl1pPr>
                <a:defRPr sz="2000">
                  <a:solidFill>
                    <a:schemeClr val="accent4">
                      <a:lumMod val="75000"/>
                    </a:schemeClr>
                  </a:solidFill>
                  <a:latin typeface="Impact"/>
                  <a:cs typeface="Impact"/>
                </a:defRPr>
              </a:lvl1pPr>
            </a:lstStyle>
            <a:p>
              <a:r>
                <a:rPr lang="en-US" sz="1800" spc="120">
                  <a:solidFill>
                    <a:schemeClr val="tx2">
                      <a:lumMod val="60000"/>
                      <a:lumOff val="40000"/>
                    </a:schemeClr>
                  </a:solidFill>
                  <a:latin typeface="Euphemia UCAS"/>
                  <a:cs typeface="Euphemia UCAS"/>
                </a:rPr>
                <a:t>utility</a:t>
              </a:r>
            </a:p>
          </p:txBody>
        </p:sp>
        <p:sp>
          <p:nvSpPr>
            <p:cNvPr id="48" name="TextBox 47"/>
            <p:cNvSpPr txBox="1"/>
            <p:nvPr/>
          </p:nvSpPr>
          <p:spPr>
            <a:xfrm>
              <a:off x="1911350" y="4133850"/>
              <a:ext cx="1412056" cy="461665"/>
            </a:xfrm>
            <a:prstGeom prst="rect">
              <a:avLst/>
            </a:prstGeom>
            <a:noFill/>
          </p:spPr>
          <p:txBody>
            <a:bodyPr wrap="none" rtlCol="0">
              <a:spAutoFit/>
            </a:bodyPr>
            <a:lstStyle/>
            <a:p>
              <a:r>
                <a:rPr lang="en-US" sz="2400">
                  <a:solidFill>
                    <a:srgbClr val="527AB6"/>
                  </a:solidFill>
                  <a:latin typeface="DIN Condensed Bold"/>
                  <a:cs typeface="DIN Condensed Bold"/>
                </a:rPr>
                <a:t>pay-per-use</a:t>
              </a:r>
            </a:p>
          </p:txBody>
        </p:sp>
        <p:sp>
          <p:nvSpPr>
            <p:cNvPr id="49" name="TextBox 48"/>
            <p:cNvSpPr txBox="1"/>
            <p:nvPr/>
          </p:nvSpPr>
          <p:spPr>
            <a:xfrm>
              <a:off x="977900" y="3695700"/>
              <a:ext cx="1287532" cy="369332"/>
            </a:xfrm>
            <a:prstGeom prst="rect">
              <a:avLst/>
            </a:prstGeom>
            <a:noFill/>
          </p:spPr>
          <p:txBody>
            <a:bodyPr wrap="none" rtlCol="0">
              <a:spAutoFit/>
            </a:bodyPr>
            <a:lstStyle/>
            <a:p>
              <a:r>
                <a:rPr lang="en-US">
                  <a:solidFill>
                    <a:schemeClr val="accent1">
                      <a:lumMod val="75000"/>
                    </a:schemeClr>
                  </a:solidFill>
                  <a:latin typeface="Avenir Next Condensed Medium"/>
                  <a:cs typeface="Avenir Next Condensed Medium"/>
                </a:rPr>
                <a:t>multitenancy</a:t>
              </a:r>
            </a:p>
          </p:txBody>
        </p:sp>
        <p:sp>
          <p:nvSpPr>
            <p:cNvPr id="50" name="TextBox 49"/>
            <p:cNvSpPr txBox="1"/>
            <p:nvPr/>
          </p:nvSpPr>
          <p:spPr>
            <a:xfrm>
              <a:off x="6007100" y="4495800"/>
              <a:ext cx="761747" cy="338554"/>
            </a:xfrm>
            <a:prstGeom prst="rect">
              <a:avLst/>
            </a:prstGeom>
            <a:noFill/>
          </p:spPr>
          <p:txBody>
            <a:bodyPr wrap="none" rtlCol="0">
              <a:spAutoFit/>
            </a:bodyPr>
            <a:lstStyle/>
            <a:p>
              <a:r>
                <a:rPr lang="en-US" sz="1600" b="1">
                  <a:solidFill>
                    <a:srgbClr val="7C728D"/>
                  </a:solidFill>
                </a:rPr>
                <a:t>NoSQL</a:t>
              </a:r>
            </a:p>
          </p:txBody>
        </p:sp>
        <p:sp>
          <p:nvSpPr>
            <p:cNvPr id="51" name="TextBox 50"/>
            <p:cNvSpPr txBox="1"/>
            <p:nvPr/>
          </p:nvSpPr>
          <p:spPr>
            <a:xfrm>
              <a:off x="4851400" y="4521200"/>
              <a:ext cx="977551" cy="584776"/>
            </a:xfrm>
            <a:prstGeom prst="rect">
              <a:avLst/>
            </a:prstGeom>
            <a:noFill/>
          </p:spPr>
          <p:txBody>
            <a:bodyPr wrap="none" rtlCol="0">
              <a:spAutoFit/>
            </a:bodyPr>
            <a:lstStyle/>
            <a:p>
              <a:r>
                <a:rPr lang="en-US" sz="3200">
                  <a:solidFill>
                    <a:srgbClr val="1E4980"/>
                  </a:solidFill>
                  <a:latin typeface="Impact"/>
                  <a:cs typeface="Impact"/>
                </a:rPr>
                <a:t>REST</a:t>
              </a:r>
              <a:endParaRPr lang="en-US" sz="2000" dirty="0">
                <a:solidFill>
                  <a:srgbClr val="1E4980"/>
                </a:solidFill>
                <a:latin typeface="Impact"/>
                <a:cs typeface="Impact"/>
              </a:endParaRPr>
            </a:p>
          </p:txBody>
        </p:sp>
        <p:sp>
          <p:nvSpPr>
            <p:cNvPr id="52" name="TextBox 51"/>
            <p:cNvSpPr txBox="1"/>
            <p:nvPr/>
          </p:nvSpPr>
          <p:spPr>
            <a:xfrm>
              <a:off x="1574800" y="3968750"/>
              <a:ext cx="679393" cy="400110"/>
            </a:xfrm>
            <a:prstGeom prst="rect">
              <a:avLst/>
            </a:prstGeom>
            <a:noFill/>
          </p:spPr>
          <p:txBody>
            <a:bodyPr wrap="none" rtlCol="0">
              <a:spAutoFit/>
            </a:bodyPr>
            <a:lstStyle/>
            <a:p>
              <a:r>
                <a:rPr lang="en-US" sz="2000">
                  <a:solidFill>
                    <a:srgbClr val="1E4980"/>
                  </a:solidFill>
                  <a:latin typeface="Impact"/>
                  <a:cs typeface="Impact"/>
                </a:rPr>
                <a:t>AJAX</a:t>
              </a:r>
              <a:endParaRPr lang="en-US" sz="1400" dirty="0">
                <a:solidFill>
                  <a:srgbClr val="1E4980"/>
                </a:solidFill>
                <a:latin typeface="Impact"/>
                <a:cs typeface="Impact"/>
              </a:endParaRPr>
            </a:p>
          </p:txBody>
        </p:sp>
      </p:grpSp>
      <p:pic>
        <p:nvPicPr>
          <p:cNvPr id="54" name="Picture 53" descr="Avatar Ponderi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7645400" y="4387118"/>
            <a:ext cx="914400" cy="1950398"/>
          </a:xfrm>
          <a:prstGeom prst="rect">
            <a:avLst/>
          </a:prstGeom>
        </p:spPr>
      </p:pic>
      <p:sp>
        <p:nvSpPr>
          <p:cNvPr id="56" name="Footer Placeholder 4">
            <a:extLst>
              <a:ext uri="{FF2B5EF4-FFF2-40B4-BE49-F238E27FC236}">
                <a16:creationId xmlns:a16="http://schemas.microsoft.com/office/drawing/2014/main" id="{E5A960A3-00E5-624B-88AF-2F99BCC0F0E1}"/>
              </a:ext>
            </a:extLst>
          </p:cNvPr>
          <p:cNvSpPr>
            <a:spLocks noGrp="1"/>
          </p:cNvSpPr>
          <p:nvPr>
            <p:ph type="ftr" sz="quarter" idx="11"/>
          </p:nvPr>
        </p:nvSpPr>
        <p:spPr>
          <a:xfrm>
            <a:off x="2082800" y="6559550"/>
            <a:ext cx="4978400" cy="365125"/>
          </a:xfrm>
        </p:spPr>
        <p:txBody>
          <a:bodyPr/>
          <a:lstStyle/>
          <a:p>
            <a:r>
              <a:rPr lang="en-US" dirty="0"/>
              <a:t>SIT737 Service Oriented Architecture </a:t>
            </a:r>
          </a:p>
        </p:txBody>
      </p:sp>
    </p:spTree>
    <p:extLst>
      <p:ext uri="{BB962C8B-B14F-4D97-AF65-F5344CB8AC3E}">
        <p14:creationId xmlns:p14="http://schemas.microsoft.com/office/powerpoint/2010/main" val="42221307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0" y="1498594"/>
            <a:ext cx="9153158" cy="4961473"/>
          </a:xfrm>
          <a:prstGeom prst="rect">
            <a:avLst/>
          </a:prstGeom>
          <a:solidFill>
            <a:schemeClr val="bg1">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a:t>PaaS development</a:t>
            </a:r>
          </a:p>
        </p:txBody>
      </p:sp>
      <p:sp>
        <p:nvSpPr>
          <p:cNvPr id="4" name="Date Placeholder 3"/>
          <p:cNvSpPr>
            <a:spLocks noGrp="1"/>
          </p:cNvSpPr>
          <p:nvPr>
            <p:ph type="dt" sz="half" idx="10"/>
          </p:nvPr>
        </p:nvSpPr>
        <p:spPr/>
        <p:txBody>
          <a:bodyPr/>
          <a:lstStyle/>
          <a:p>
            <a:fld id="{3D204B18-9485-D74D-B2B3-6C26E88E40BB}" type="datetime1">
              <a:rPr lang="en-AU"/>
              <a:pPr/>
              <a:t>23/3/18</a:t>
            </a:fld>
            <a:endParaRPr lang="en-US"/>
          </a:p>
        </p:txBody>
      </p:sp>
      <p:sp>
        <p:nvSpPr>
          <p:cNvPr id="5" name="Footer Placeholder 4"/>
          <p:cNvSpPr>
            <a:spLocks noGrp="1"/>
          </p:cNvSpPr>
          <p:nvPr>
            <p:ph type="ftr" sz="quarter" idx="11"/>
          </p:nvPr>
        </p:nvSpPr>
        <p:spPr/>
        <p:txBody>
          <a:bodyPr/>
          <a:lstStyle/>
          <a:p>
            <a:r>
              <a:rPr lang="en-US" dirty="0"/>
              <a:t>SIT737 Service Oriented Architecture </a:t>
            </a:r>
          </a:p>
        </p:txBody>
      </p:sp>
      <p:cxnSp>
        <p:nvCxnSpPr>
          <p:cNvPr id="8" name="Straight Connector 7"/>
          <p:cNvCxnSpPr/>
          <p:nvPr/>
        </p:nvCxnSpPr>
        <p:spPr>
          <a:xfrm>
            <a:off x="1915160" y="1680624"/>
            <a:ext cx="0" cy="4656676"/>
          </a:xfrm>
          <a:prstGeom prst="line">
            <a:avLst/>
          </a:prstGeom>
          <a:ln w="3175" cmpd="sng">
            <a:solidFill>
              <a:schemeClr val="tx2">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0" y="1582120"/>
            <a:ext cx="1920240" cy="830997"/>
          </a:xfrm>
          <a:prstGeom prst="rect">
            <a:avLst/>
          </a:prstGeom>
          <a:noFill/>
        </p:spPr>
        <p:txBody>
          <a:bodyPr wrap="square" rtlCol="0">
            <a:spAutoFit/>
          </a:bodyPr>
          <a:lstStyle/>
          <a:p>
            <a:pPr algn="r"/>
            <a:r>
              <a:rPr lang="en-US" sz="2400" b="1">
                <a:solidFill>
                  <a:schemeClr val="tx2">
                    <a:lumMod val="75000"/>
                  </a:schemeClr>
                </a:solidFill>
                <a:latin typeface="Abadi MT Condensed Extra Bold"/>
                <a:cs typeface="Abadi MT Condensed Extra Bold"/>
              </a:rPr>
              <a:t>DEVELOPMENT PROCESS</a:t>
            </a:r>
            <a:endParaRPr lang="en-US" sz="3600">
              <a:solidFill>
                <a:schemeClr val="tx2">
                  <a:lumMod val="75000"/>
                </a:schemeClr>
              </a:solidFill>
              <a:latin typeface="Abadi MT Condensed Extra Bold"/>
              <a:cs typeface="Abadi MT Condensed Extra Bold"/>
            </a:endParaRPr>
          </a:p>
        </p:txBody>
      </p:sp>
      <p:sp>
        <p:nvSpPr>
          <p:cNvPr id="10" name="TextBox 9"/>
          <p:cNvSpPr txBox="1"/>
          <p:nvPr/>
        </p:nvSpPr>
        <p:spPr>
          <a:xfrm>
            <a:off x="1999824" y="1553624"/>
            <a:ext cx="6769100" cy="1446550"/>
          </a:xfrm>
          <a:prstGeom prst="rect">
            <a:avLst/>
          </a:prstGeom>
          <a:noFill/>
        </p:spPr>
        <p:txBody>
          <a:bodyPr wrap="square" rtlCol="0">
            <a:spAutoFit/>
          </a:bodyPr>
          <a:lstStyle/>
          <a:p>
            <a:r>
              <a:rPr lang="en-US" sz="3000">
                <a:latin typeface="Abadi MT Condensed Light"/>
                <a:cs typeface="Abadi MT Condensed Light"/>
              </a:rPr>
              <a:t>Cloud development with PaaS</a:t>
            </a:r>
          </a:p>
          <a:p>
            <a:pPr lvl="0">
              <a:spcBef>
                <a:spcPts val="600"/>
              </a:spcBef>
            </a:pPr>
            <a:r>
              <a:rPr lang="en-US" sz="2300" i="1">
                <a:solidFill>
                  <a:prstClr val="black">
                    <a:lumMod val="65000"/>
                    <a:lumOff val="35000"/>
                  </a:prstClr>
                </a:solidFill>
                <a:latin typeface="Abadi MT Condensed Light"/>
                <a:cs typeface="Abadi MT Condensed Light"/>
              </a:rPr>
              <a:t>Let’s walk through the steps of developing on a PaaS </a:t>
            </a:r>
          </a:p>
          <a:p>
            <a:endParaRPr lang="en-US" sz="3000">
              <a:latin typeface="Abadi MT Condensed Light"/>
              <a:cs typeface="Abadi MT Condensed Light"/>
            </a:endParaRPr>
          </a:p>
        </p:txBody>
      </p:sp>
      <p:sp>
        <p:nvSpPr>
          <p:cNvPr id="6" name="Slide Number Placeholder 5"/>
          <p:cNvSpPr>
            <a:spLocks noGrp="1"/>
          </p:cNvSpPr>
          <p:nvPr>
            <p:ph type="sldNum" sz="quarter" idx="12"/>
          </p:nvPr>
        </p:nvSpPr>
        <p:spPr/>
        <p:txBody>
          <a:bodyPr/>
          <a:lstStyle/>
          <a:p>
            <a:fld id="{BBE0A389-EB18-824A-A5ED-72ACC9A7FB5D}" type="slidenum">
              <a:rPr lang="en-US"/>
              <a:pPr/>
              <a:t>30</a:t>
            </a:fld>
            <a:endParaRPr lang="en-US"/>
          </a:p>
        </p:txBody>
      </p:sp>
      <p:sp>
        <p:nvSpPr>
          <p:cNvPr id="14" name="Rectangle 13"/>
          <p:cNvSpPr/>
          <p:nvPr/>
        </p:nvSpPr>
        <p:spPr>
          <a:xfrm>
            <a:off x="2419349" y="2688587"/>
            <a:ext cx="6723063" cy="543563"/>
          </a:xfrm>
          <a:prstGeom prst="rect">
            <a:avLst/>
          </a:prstGeom>
          <a:solidFill>
            <a:schemeClr val="accent5">
              <a:lumMod val="40000"/>
              <a:lumOff val="60000"/>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p:cNvSpPr/>
          <p:nvPr/>
        </p:nvSpPr>
        <p:spPr>
          <a:xfrm>
            <a:off x="2425700" y="2675890"/>
            <a:ext cx="2000250" cy="537210"/>
          </a:xfrm>
          <a:prstGeom prst="rect">
            <a:avLst/>
          </a:prstGeom>
          <a:solidFill>
            <a:schemeClr val="accent5">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2" name="Picture 11" descr="Light Bulb.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44395" y="2671872"/>
            <a:ext cx="567055" cy="567055"/>
          </a:xfrm>
          <a:prstGeom prst="rect">
            <a:avLst/>
          </a:prstGeom>
        </p:spPr>
      </p:pic>
      <p:sp>
        <p:nvSpPr>
          <p:cNvPr id="16" name="TextBox 15"/>
          <p:cNvSpPr txBox="1"/>
          <p:nvPr/>
        </p:nvSpPr>
        <p:spPr>
          <a:xfrm>
            <a:off x="3479801" y="2730103"/>
            <a:ext cx="946149" cy="400110"/>
          </a:xfrm>
          <a:prstGeom prst="rect">
            <a:avLst/>
          </a:prstGeom>
          <a:noFill/>
          <a:ln>
            <a:noFill/>
          </a:ln>
        </p:spPr>
        <p:txBody>
          <a:bodyPr wrap="square" lIns="0" rtlCol="0">
            <a:spAutoFit/>
          </a:bodyPr>
          <a:lstStyle/>
          <a:p>
            <a:pPr algn="r"/>
            <a:r>
              <a:rPr lang="en-US" sz="2000">
                <a:solidFill>
                  <a:schemeClr val="accent5">
                    <a:lumMod val="40000"/>
                    <a:lumOff val="60000"/>
                  </a:schemeClr>
                </a:solidFill>
                <a:latin typeface="Arial Narrow"/>
                <a:cs typeface="Arial Narrow"/>
              </a:rPr>
              <a:t>IDEA</a:t>
            </a:r>
            <a:endParaRPr lang="en-US" sz="3200">
              <a:solidFill>
                <a:schemeClr val="accent5">
                  <a:lumMod val="40000"/>
                  <a:lumOff val="60000"/>
                </a:schemeClr>
              </a:solidFill>
              <a:latin typeface="Arial Narrow"/>
              <a:cs typeface="Arial Narrow"/>
            </a:endParaRPr>
          </a:p>
        </p:txBody>
      </p:sp>
      <p:sp>
        <p:nvSpPr>
          <p:cNvPr id="22" name="Rectangle 21"/>
          <p:cNvSpPr/>
          <p:nvPr/>
        </p:nvSpPr>
        <p:spPr>
          <a:xfrm>
            <a:off x="2425700" y="3295649"/>
            <a:ext cx="6718300" cy="546101"/>
          </a:xfrm>
          <a:prstGeom prst="rect">
            <a:avLst/>
          </a:prstGeom>
          <a:solidFill>
            <a:schemeClr val="accent5">
              <a:lumMod val="40000"/>
              <a:lumOff val="60000"/>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Rectangle 19"/>
          <p:cNvSpPr/>
          <p:nvPr/>
        </p:nvSpPr>
        <p:spPr>
          <a:xfrm>
            <a:off x="2425700" y="3298190"/>
            <a:ext cx="2000250" cy="540000"/>
          </a:xfrm>
          <a:prstGeom prst="rect">
            <a:avLst/>
          </a:prstGeom>
          <a:solidFill>
            <a:schemeClr val="accent5">
              <a:lumMod val="75000"/>
              <a:alpha val="80000"/>
            </a:schemeClr>
          </a:solidFill>
          <a:ln>
            <a:solidFill>
              <a:schemeClr val="accent5">
                <a:lumMod val="75000"/>
                <a:alpha val="7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7" name="Group 16"/>
          <p:cNvGrpSpPr/>
          <p:nvPr/>
        </p:nvGrpSpPr>
        <p:grpSpPr>
          <a:xfrm>
            <a:off x="2160277" y="3234388"/>
            <a:ext cx="540000" cy="646331"/>
            <a:chOff x="3220726" y="3842519"/>
            <a:chExt cx="711194" cy="859082"/>
          </a:xfrm>
        </p:grpSpPr>
        <p:sp>
          <p:nvSpPr>
            <p:cNvPr id="18" name="Oval 17"/>
            <p:cNvSpPr/>
            <p:nvPr/>
          </p:nvSpPr>
          <p:spPr>
            <a:xfrm>
              <a:off x="3220726" y="3925368"/>
              <a:ext cx="711194" cy="717751"/>
            </a:xfrm>
            <a:prstGeom prst="ellipse">
              <a:avLst/>
            </a:prstGeom>
            <a:solidFill>
              <a:schemeClr val="accent1"/>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TextBox 18"/>
            <p:cNvSpPr txBox="1"/>
            <p:nvPr/>
          </p:nvSpPr>
          <p:spPr>
            <a:xfrm>
              <a:off x="3271844" y="3842519"/>
              <a:ext cx="603157" cy="859082"/>
            </a:xfrm>
            <a:prstGeom prst="rect">
              <a:avLst/>
            </a:prstGeom>
            <a:noFill/>
          </p:spPr>
          <p:txBody>
            <a:bodyPr wrap="none" rtlCol="0">
              <a:spAutoFit/>
            </a:bodyPr>
            <a:lstStyle/>
            <a:p>
              <a:pPr algn="ctr"/>
              <a:r>
                <a:rPr lang="en-US" sz="3600">
                  <a:solidFill>
                    <a:schemeClr val="bg1"/>
                  </a:solidFill>
                  <a:latin typeface="Avenir Black"/>
                  <a:cs typeface="Avenir Black"/>
                </a:rPr>
                <a:t>1</a:t>
              </a:r>
            </a:p>
          </p:txBody>
        </p:sp>
      </p:grpSp>
      <p:sp>
        <p:nvSpPr>
          <p:cNvPr id="21" name="TextBox 20"/>
          <p:cNvSpPr txBox="1"/>
          <p:nvPr/>
        </p:nvSpPr>
        <p:spPr>
          <a:xfrm>
            <a:off x="2711451" y="3327003"/>
            <a:ext cx="1720849" cy="461665"/>
          </a:xfrm>
          <a:prstGeom prst="rect">
            <a:avLst/>
          </a:prstGeom>
          <a:noFill/>
          <a:ln>
            <a:noFill/>
          </a:ln>
        </p:spPr>
        <p:txBody>
          <a:bodyPr wrap="square" lIns="0" rtlCol="0">
            <a:spAutoFit/>
          </a:bodyPr>
          <a:lstStyle/>
          <a:p>
            <a:pPr algn="r"/>
            <a:r>
              <a:rPr lang="en-US" sz="1200">
                <a:solidFill>
                  <a:schemeClr val="accent5">
                    <a:lumMod val="40000"/>
                    <a:lumOff val="60000"/>
                  </a:schemeClr>
                </a:solidFill>
                <a:latin typeface="Arial Narrow"/>
                <a:cs typeface="Arial Narrow"/>
              </a:rPr>
              <a:t>DEVELOPMENT EFFORT CHARACTERISATION</a:t>
            </a:r>
            <a:endParaRPr lang="en-US">
              <a:solidFill>
                <a:schemeClr val="accent5">
                  <a:lumMod val="40000"/>
                  <a:lumOff val="60000"/>
                </a:schemeClr>
              </a:solidFill>
              <a:latin typeface="Arial Narrow"/>
              <a:cs typeface="Arial Narrow"/>
            </a:endParaRPr>
          </a:p>
        </p:txBody>
      </p:sp>
      <p:sp>
        <p:nvSpPr>
          <p:cNvPr id="23" name="Rectangle 22"/>
          <p:cNvSpPr/>
          <p:nvPr/>
        </p:nvSpPr>
        <p:spPr>
          <a:xfrm>
            <a:off x="2425700" y="3917949"/>
            <a:ext cx="6718300" cy="546101"/>
          </a:xfrm>
          <a:prstGeom prst="rect">
            <a:avLst/>
          </a:prstGeom>
          <a:solidFill>
            <a:schemeClr val="accent5">
              <a:lumMod val="40000"/>
              <a:lumOff val="60000"/>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Rectangle 23"/>
          <p:cNvSpPr/>
          <p:nvPr/>
        </p:nvSpPr>
        <p:spPr>
          <a:xfrm>
            <a:off x="2425700" y="3920490"/>
            <a:ext cx="2000250" cy="540000"/>
          </a:xfrm>
          <a:prstGeom prst="rect">
            <a:avLst/>
          </a:prstGeom>
          <a:solidFill>
            <a:schemeClr val="accent5">
              <a:lumMod val="75000"/>
              <a:alpha val="80000"/>
            </a:schemeClr>
          </a:solidFill>
          <a:ln>
            <a:solidFill>
              <a:schemeClr val="accent5">
                <a:lumMod val="75000"/>
                <a:alpha val="7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25" name="Group 24"/>
          <p:cNvGrpSpPr/>
          <p:nvPr/>
        </p:nvGrpSpPr>
        <p:grpSpPr>
          <a:xfrm>
            <a:off x="2160277" y="3856688"/>
            <a:ext cx="540000" cy="646331"/>
            <a:chOff x="3220726" y="3842519"/>
            <a:chExt cx="711194" cy="859082"/>
          </a:xfrm>
        </p:grpSpPr>
        <p:sp>
          <p:nvSpPr>
            <p:cNvPr id="26" name="Oval 25"/>
            <p:cNvSpPr/>
            <p:nvPr/>
          </p:nvSpPr>
          <p:spPr>
            <a:xfrm>
              <a:off x="3220726" y="3925368"/>
              <a:ext cx="711194" cy="717751"/>
            </a:xfrm>
            <a:prstGeom prst="ellipse">
              <a:avLst/>
            </a:prstGeom>
            <a:solidFill>
              <a:schemeClr val="accent1"/>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TextBox 26"/>
            <p:cNvSpPr txBox="1"/>
            <p:nvPr/>
          </p:nvSpPr>
          <p:spPr>
            <a:xfrm>
              <a:off x="3271845" y="3842519"/>
              <a:ext cx="603157" cy="859082"/>
            </a:xfrm>
            <a:prstGeom prst="rect">
              <a:avLst/>
            </a:prstGeom>
            <a:noFill/>
          </p:spPr>
          <p:txBody>
            <a:bodyPr wrap="none" rtlCol="0">
              <a:spAutoFit/>
            </a:bodyPr>
            <a:lstStyle/>
            <a:p>
              <a:pPr algn="ctr"/>
              <a:r>
                <a:rPr lang="en-US" sz="3600">
                  <a:solidFill>
                    <a:schemeClr val="bg1"/>
                  </a:solidFill>
                  <a:latin typeface="Avenir Black"/>
                  <a:cs typeface="Avenir Black"/>
                </a:rPr>
                <a:t>2</a:t>
              </a:r>
            </a:p>
          </p:txBody>
        </p:sp>
      </p:grpSp>
      <p:sp>
        <p:nvSpPr>
          <p:cNvPr id="28" name="TextBox 27"/>
          <p:cNvSpPr txBox="1"/>
          <p:nvPr/>
        </p:nvSpPr>
        <p:spPr>
          <a:xfrm>
            <a:off x="2654301" y="3949303"/>
            <a:ext cx="1778000" cy="461665"/>
          </a:xfrm>
          <a:prstGeom prst="rect">
            <a:avLst/>
          </a:prstGeom>
          <a:noFill/>
          <a:ln>
            <a:noFill/>
          </a:ln>
        </p:spPr>
        <p:txBody>
          <a:bodyPr wrap="square" lIns="0" rtlCol="0">
            <a:spAutoFit/>
          </a:bodyPr>
          <a:lstStyle/>
          <a:p>
            <a:pPr algn="r"/>
            <a:r>
              <a:rPr lang="en-US" sz="1200">
                <a:solidFill>
                  <a:schemeClr val="accent5">
                    <a:lumMod val="40000"/>
                    <a:lumOff val="60000"/>
                  </a:schemeClr>
                </a:solidFill>
                <a:latin typeface="Arial Narrow"/>
                <a:cs typeface="Arial Narrow"/>
              </a:rPr>
              <a:t>SELECTION OF CORE AND SUPPORTING FUNCTIONS</a:t>
            </a:r>
            <a:endParaRPr lang="en-US">
              <a:solidFill>
                <a:schemeClr val="accent5">
                  <a:lumMod val="40000"/>
                  <a:lumOff val="60000"/>
                </a:schemeClr>
              </a:solidFill>
              <a:latin typeface="Arial Narrow"/>
              <a:cs typeface="Arial Narrow"/>
            </a:endParaRPr>
          </a:p>
        </p:txBody>
      </p:sp>
      <p:sp>
        <p:nvSpPr>
          <p:cNvPr id="29" name="Rectangle 28"/>
          <p:cNvSpPr/>
          <p:nvPr/>
        </p:nvSpPr>
        <p:spPr>
          <a:xfrm>
            <a:off x="2425700" y="4546599"/>
            <a:ext cx="6718300" cy="546101"/>
          </a:xfrm>
          <a:prstGeom prst="rect">
            <a:avLst/>
          </a:prstGeom>
          <a:solidFill>
            <a:schemeClr val="accent5">
              <a:lumMod val="40000"/>
              <a:lumOff val="60000"/>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Rectangle 29"/>
          <p:cNvSpPr/>
          <p:nvPr/>
        </p:nvSpPr>
        <p:spPr>
          <a:xfrm>
            <a:off x="2425700" y="4549140"/>
            <a:ext cx="2000250" cy="540000"/>
          </a:xfrm>
          <a:prstGeom prst="rect">
            <a:avLst/>
          </a:prstGeom>
          <a:solidFill>
            <a:schemeClr val="accent5">
              <a:lumMod val="75000"/>
              <a:alpha val="80000"/>
            </a:schemeClr>
          </a:solidFill>
          <a:ln>
            <a:solidFill>
              <a:schemeClr val="accent5">
                <a:lumMod val="75000"/>
                <a:alpha val="7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31" name="Group 30"/>
          <p:cNvGrpSpPr/>
          <p:nvPr/>
        </p:nvGrpSpPr>
        <p:grpSpPr>
          <a:xfrm>
            <a:off x="2160277" y="4485338"/>
            <a:ext cx="540000" cy="646331"/>
            <a:chOff x="3220726" y="3842519"/>
            <a:chExt cx="711194" cy="859082"/>
          </a:xfrm>
        </p:grpSpPr>
        <p:sp>
          <p:nvSpPr>
            <p:cNvPr id="32" name="Oval 31"/>
            <p:cNvSpPr/>
            <p:nvPr/>
          </p:nvSpPr>
          <p:spPr>
            <a:xfrm>
              <a:off x="3220726" y="3925368"/>
              <a:ext cx="711194" cy="717751"/>
            </a:xfrm>
            <a:prstGeom prst="ellipse">
              <a:avLst/>
            </a:prstGeom>
            <a:solidFill>
              <a:schemeClr val="accent1"/>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 name="TextBox 32"/>
            <p:cNvSpPr txBox="1"/>
            <p:nvPr/>
          </p:nvSpPr>
          <p:spPr>
            <a:xfrm>
              <a:off x="3271845" y="3842519"/>
              <a:ext cx="603157" cy="859082"/>
            </a:xfrm>
            <a:prstGeom prst="rect">
              <a:avLst/>
            </a:prstGeom>
            <a:noFill/>
          </p:spPr>
          <p:txBody>
            <a:bodyPr wrap="none" rtlCol="0">
              <a:spAutoFit/>
            </a:bodyPr>
            <a:lstStyle/>
            <a:p>
              <a:pPr algn="ctr"/>
              <a:r>
                <a:rPr lang="en-US" sz="3600">
                  <a:solidFill>
                    <a:schemeClr val="bg1"/>
                  </a:solidFill>
                  <a:latin typeface="Avenir Black"/>
                  <a:cs typeface="Avenir Black"/>
                </a:rPr>
                <a:t>3</a:t>
              </a:r>
            </a:p>
          </p:txBody>
        </p:sp>
      </p:grpSp>
      <p:sp>
        <p:nvSpPr>
          <p:cNvPr id="34" name="TextBox 33"/>
          <p:cNvSpPr txBox="1"/>
          <p:nvPr/>
        </p:nvSpPr>
        <p:spPr>
          <a:xfrm>
            <a:off x="2654301" y="4577953"/>
            <a:ext cx="1778000" cy="461665"/>
          </a:xfrm>
          <a:prstGeom prst="rect">
            <a:avLst/>
          </a:prstGeom>
          <a:noFill/>
          <a:ln>
            <a:noFill/>
          </a:ln>
        </p:spPr>
        <p:txBody>
          <a:bodyPr wrap="square" lIns="0" rtlCol="0">
            <a:spAutoFit/>
          </a:bodyPr>
          <a:lstStyle/>
          <a:p>
            <a:pPr algn="r"/>
            <a:r>
              <a:rPr lang="en-US" sz="1200">
                <a:solidFill>
                  <a:schemeClr val="accent5">
                    <a:lumMod val="40000"/>
                    <a:lumOff val="60000"/>
                  </a:schemeClr>
                </a:solidFill>
                <a:latin typeface="Arial Narrow"/>
                <a:cs typeface="Arial Narrow"/>
              </a:rPr>
              <a:t>CHARACTERISATION OF THE LOGIC TO DEVELOP</a:t>
            </a:r>
            <a:endParaRPr lang="en-US">
              <a:solidFill>
                <a:schemeClr val="accent5">
                  <a:lumMod val="40000"/>
                  <a:lumOff val="60000"/>
                </a:schemeClr>
              </a:solidFill>
              <a:latin typeface="Arial Narrow"/>
              <a:cs typeface="Arial Narrow"/>
            </a:endParaRPr>
          </a:p>
        </p:txBody>
      </p:sp>
      <p:sp>
        <p:nvSpPr>
          <p:cNvPr id="35" name="Rectangle 34"/>
          <p:cNvSpPr/>
          <p:nvPr/>
        </p:nvSpPr>
        <p:spPr>
          <a:xfrm>
            <a:off x="2425700" y="5173662"/>
            <a:ext cx="6718300" cy="546101"/>
          </a:xfrm>
          <a:prstGeom prst="rect">
            <a:avLst/>
          </a:prstGeom>
          <a:solidFill>
            <a:schemeClr val="accent5">
              <a:lumMod val="40000"/>
              <a:lumOff val="60000"/>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6" name="Rectangle 35"/>
          <p:cNvSpPr/>
          <p:nvPr/>
        </p:nvSpPr>
        <p:spPr>
          <a:xfrm>
            <a:off x="2425700" y="5176203"/>
            <a:ext cx="2000250" cy="540000"/>
          </a:xfrm>
          <a:prstGeom prst="rect">
            <a:avLst/>
          </a:prstGeom>
          <a:solidFill>
            <a:schemeClr val="accent5">
              <a:lumMod val="75000"/>
              <a:alpha val="80000"/>
            </a:schemeClr>
          </a:solidFill>
          <a:ln>
            <a:solidFill>
              <a:schemeClr val="accent5">
                <a:lumMod val="75000"/>
                <a:alpha val="7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37" name="Group 36"/>
          <p:cNvGrpSpPr/>
          <p:nvPr/>
        </p:nvGrpSpPr>
        <p:grpSpPr>
          <a:xfrm>
            <a:off x="2160277" y="5112401"/>
            <a:ext cx="540000" cy="646331"/>
            <a:chOff x="3220726" y="3842519"/>
            <a:chExt cx="711194" cy="859082"/>
          </a:xfrm>
        </p:grpSpPr>
        <p:sp>
          <p:nvSpPr>
            <p:cNvPr id="38" name="Oval 37"/>
            <p:cNvSpPr/>
            <p:nvPr/>
          </p:nvSpPr>
          <p:spPr>
            <a:xfrm>
              <a:off x="3220726" y="3925368"/>
              <a:ext cx="711194" cy="717751"/>
            </a:xfrm>
            <a:prstGeom prst="ellipse">
              <a:avLst/>
            </a:prstGeom>
            <a:solidFill>
              <a:schemeClr val="accent1"/>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9" name="TextBox 38"/>
            <p:cNvSpPr txBox="1"/>
            <p:nvPr/>
          </p:nvSpPr>
          <p:spPr>
            <a:xfrm>
              <a:off x="3271845" y="3842519"/>
              <a:ext cx="603157" cy="859082"/>
            </a:xfrm>
            <a:prstGeom prst="rect">
              <a:avLst/>
            </a:prstGeom>
            <a:noFill/>
          </p:spPr>
          <p:txBody>
            <a:bodyPr wrap="none" rtlCol="0">
              <a:spAutoFit/>
            </a:bodyPr>
            <a:lstStyle/>
            <a:p>
              <a:pPr algn="ctr"/>
              <a:r>
                <a:rPr lang="en-US" sz="3600">
                  <a:solidFill>
                    <a:schemeClr val="bg1"/>
                  </a:solidFill>
                  <a:latin typeface="Avenir Black"/>
                  <a:cs typeface="Avenir Black"/>
                </a:rPr>
                <a:t>4</a:t>
              </a:r>
            </a:p>
          </p:txBody>
        </p:sp>
      </p:grpSp>
      <p:sp>
        <p:nvSpPr>
          <p:cNvPr id="40" name="TextBox 39"/>
          <p:cNvSpPr txBox="1"/>
          <p:nvPr/>
        </p:nvSpPr>
        <p:spPr>
          <a:xfrm>
            <a:off x="2654301" y="5205016"/>
            <a:ext cx="1778000" cy="461665"/>
          </a:xfrm>
          <a:prstGeom prst="rect">
            <a:avLst/>
          </a:prstGeom>
          <a:noFill/>
          <a:ln>
            <a:noFill/>
          </a:ln>
        </p:spPr>
        <p:txBody>
          <a:bodyPr wrap="square" lIns="0" rtlCol="0">
            <a:spAutoFit/>
          </a:bodyPr>
          <a:lstStyle/>
          <a:p>
            <a:pPr algn="r"/>
            <a:r>
              <a:rPr lang="en-US" sz="1200">
                <a:solidFill>
                  <a:schemeClr val="accent5">
                    <a:lumMod val="40000"/>
                    <a:lumOff val="60000"/>
                  </a:schemeClr>
                </a:solidFill>
                <a:latin typeface="Arial Narrow"/>
                <a:cs typeface="Arial Narrow"/>
              </a:rPr>
              <a:t>SELECTION OF THE  IMPLEMENTATION STACK</a:t>
            </a:r>
            <a:endParaRPr lang="en-US">
              <a:solidFill>
                <a:schemeClr val="accent5">
                  <a:lumMod val="40000"/>
                  <a:lumOff val="60000"/>
                </a:schemeClr>
              </a:solidFill>
              <a:latin typeface="Arial Narrow"/>
              <a:cs typeface="Arial Narrow"/>
            </a:endParaRPr>
          </a:p>
        </p:txBody>
      </p:sp>
      <p:sp>
        <p:nvSpPr>
          <p:cNvPr id="41" name="Rectangle 40"/>
          <p:cNvSpPr/>
          <p:nvPr/>
        </p:nvSpPr>
        <p:spPr>
          <a:xfrm>
            <a:off x="2424113" y="5789612"/>
            <a:ext cx="6718300" cy="546101"/>
          </a:xfrm>
          <a:prstGeom prst="rect">
            <a:avLst/>
          </a:prstGeom>
          <a:solidFill>
            <a:schemeClr val="accent5">
              <a:lumMod val="40000"/>
              <a:lumOff val="60000"/>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2" name="Rectangle 41"/>
          <p:cNvSpPr/>
          <p:nvPr/>
        </p:nvSpPr>
        <p:spPr>
          <a:xfrm>
            <a:off x="2424113" y="5792153"/>
            <a:ext cx="2000250" cy="540000"/>
          </a:xfrm>
          <a:prstGeom prst="rect">
            <a:avLst/>
          </a:prstGeom>
          <a:solidFill>
            <a:schemeClr val="accent5">
              <a:lumMod val="75000"/>
              <a:alpha val="80000"/>
            </a:schemeClr>
          </a:solidFill>
          <a:ln>
            <a:solidFill>
              <a:schemeClr val="accent5">
                <a:lumMod val="75000"/>
                <a:alpha val="7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43" name="Group 42"/>
          <p:cNvGrpSpPr/>
          <p:nvPr/>
        </p:nvGrpSpPr>
        <p:grpSpPr>
          <a:xfrm>
            <a:off x="2158690" y="5728351"/>
            <a:ext cx="540000" cy="646331"/>
            <a:chOff x="3220726" y="3842519"/>
            <a:chExt cx="711194" cy="859082"/>
          </a:xfrm>
        </p:grpSpPr>
        <p:sp>
          <p:nvSpPr>
            <p:cNvPr id="44" name="Oval 43"/>
            <p:cNvSpPr/>
            <p:nvPr/>
          </p:nvSpPr>
          <p:spPr>
            <a:xfrm>
              <a:off x="3220726" y="3925368"/>
              <a:ext cx="711194" cy="717751"/>
            </a:xfrm>
            <a:prstGeom prst="ellipse">
              <a:avLst/>
            </a:prstGeom>
            <a:solidFill>
              <a:schemeClr val="accent1"/>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5" name="TextBox 44"/>
            <p:cNvSpPr txBox="1"/>
            <p:nvPr/>
          </p:nvSpPr>
          <p:spPr>
            <a:xfrm>
              <a:off x="3271845" y="3842519"/>
              <a:ext cx="603157" cy="859082"/>
            </a:xfrm>
            <a:prstGeom prst="rect">
              <a:avLst/>
            </a:prstGeom>
            <a:noFill/>
          </p:spPr>
          <p:txBody>
            <a:bodyPr wrap="none" rtlCol="0">
              <a:spAutoFit/>
            </a:bodyPr>
            <a:lstStyle/>
            <a:p>
              <a:pPr algn="ctr"/>
              <a:r>
                <a:rPr lang="en-US" sz="3600">
                  <a:solidFill>
                    <a:schemeClr val="bg1"/>
                  </a:solidFill>
                  <a:latin typeface="Avenir Black"/>
                  <a:cs typeface="Avenir Black"/>
                </a:rPr>
                <a:t>5</a:t>
              </a:r>
            </a:p>
          </p:txBody>
        </p:sp>
      </p:grpSp>
      <p:sp>
        <p:nvSpPr>
          <p:cNvPr id="46" name="TextBox 45"/>
          <p:cNvSpPr txBox="1"/>
          <p:nvPr/>
        </p:nvSpPr>
        <p:spPr>
          <a:xfrm>
            <a:off x="2652714" y="5820966"/>
            <a:ext cx="1778000" cy="461665"/>
          </a:xfrm>
          <a:prstGeom prst="rect">
            <a:avLst/>
          </a:prstGeom>
          <a:noFill/>
          <a:ln>
            <a:noFill/>
          </a:ln>
        </p:spPr>
        <p:txBody>
          <a:bodyPr wrap="square" lIns="0" rtlCol="0">
            <a:spAutoFit/>
          </a:bodyPr>
          <a:lstStyle/>
          <a:p>
            <a:pPr algn="r"/>
            <a:r>
              <a:rPr lang="en-US" sz="1200">
                <a:solidFill>
                  <a:schemeClr val="accent5">
                    <a:lumMod val="40000"/>
                    <a:lumOff val="60000"/>
                  </a:schemeClr>
                </a:solidFill>
                <a:latin typeface="Arial Narrow"/>
                <a:cs typeface="Arial Narrow"/>
              </a:rPr>
              <a:t>SELECTION OF THE TARGET PaaS PLATFORM</a:t>
            </a:r>
            <a:endParaRPr lang="en-US">
              <a:solidFill>
                <a:schemeClr val="accent5">
                  <a:lumMod val="40000"/>
                  <a:lumOff val="60000"/>
                </a:schemeClr>
              </a:solidFill>
              <a:latin typeface="Arial Narrow"/>
              <a:cs typeface="Arial Narrow"/>
            </a:endParaRPr>
          </a:p>
        </p:txBody>
      </p:sp>
      <p:sp>
        <p:nvSpPr>
          <p:cNvPr id="47" name="TextBox 46"/>
          <p:cNvSpPr txBox="1"/>
          <p:nvPr/>
        </p:nvSpPr>
        <p:spPr>
          <a:xfrm>
            <a:off x="4457699" y="2739480"/>
            <a:ext cx="3848101" cy="430887"/>
          </a:xfrm>
          <a:prstGeom prst="rect">
            <a:avLst/>
          </a:prstGeom>
          <a:noFill/>
        </p:spPr>
        <p:txBody>
          <a:bodyPr wrap="square" lIns="0" tIns="0" rIns="108000" bIns="0" rtlCol="0" anchor="t" anchorCtr="0">
            <a:spAutoFit/>
          </a:bodyPr>
          <a:lstStyle/>
          <a:p>
            <a:pPr marL="90488">
              <a:tabLst>
                <a:tab pos="895350" algn="l"/>
              </a:tabLst>
            </a:pPr>
            <a:r>
              <a:rPr lang="en-US" sz="1400" i="1" dirty="0">
                <a:solidFill>
                  <a:schemeClr val="accent5">
                    <a:lumMod val="75000"/>
                  </a:schemeClr>
                </a:solidFill>
                <a:latin typeface="Abadi MT Condensed Light"/>
                <a:cs typeface="Abadi MT Condensed Light"/>
              </a:rPr>
              <a:t>What new cool thing I want to develop? </a:t>
            </a:r>
          </a:p>
          <a:p>
            <a:pPr marL="90488">
              <a:tabLst>
                <a:tab pos="895350" algn="l"/>
              </a:tabLst>
            </a:pPr>
            <a:r>
              <a:rPr lang="en-US" sz="1400" i="1" dirty="0">
                <a:solidFill>
                  <a:schemeClr val="accent5">
                    <a:lumMod val="75000"/>
                  </a:schemeClr>
                </a:solidFill>
                <a:latin typeface="Abadi MT Condensed Light"/>
                <a:cs typeface="Abadi MT Condensed Light"/>
              </a:rPr>
              <a:t>What needs addresses?</a:t>
            </a:r>
          </a:p>
        </p:txBody>
      </p:sp>
      <p:sp>
        <p:nvSpPr>
          <p:cNvPr id="48" name="TextBox 47"/>
          <p:cNvSpPr txBox="1"/>
          <p:nvPr/>
        </p:nvSpPr>
        <p:spPr>
          <a:xfrm>
            <a:off x="4457699" y="3349080"/>
            <a:ext cx="4768851" cy="430887"/>
          </a:xfrm>
          <a:prstGeom prst="rect">
            <a:avLst/>
          </a:prstGeom>
          <a:noFill/>
        </p:spPr>
        <p:txBody>
          <a:bodyPr wrap="square" lIns="0" tIns="0" rIns="108000" bIns="0" rtlCol="0" anchor="t" anchorCtr="0">
            <a:spAutoFit/>
          </a:bodyPr>
          <a:lstStyle/>
          <a:p>
            <a:pPr marL="90488">
              <a:tabLst>
                <a:tab pos="895350" algn="l"/>
              </a:tabLst>
            </a:pPr>
            <a:r>
              <a:rPr lang="en-US" sz="1400" i="1" dirty="0">
                <a:solidFill>
                  <a:schemeClr val="accent5">
                    <a:lumMod val="75000"/>
                  </a:schemeClr>
                </a:solidFill>
                <a:latin typeface="Abadi MT Condensed Light"/>
                <a:cs typeface="Abadi MT Condensed Light"/>
              </a:rPr>
              <a:t>How much “work” do I expect to do?</a:t>
            </a:r>
          </a:p>
          <a:p>
            <a:pPr marL="90488">
              <a:tabLst>
                <a:tab pos="895350" algn="l"/>
              </a:tabLst>
            </a:pPr>
            <a:r>
              <a:rPr lang="en-US" sz="1400" i="1" dirty="0">
                <a:solidFill>
                  <a:schemeClr val="accent5">
                    <a:lumMod val="75000"/>
                  </a:schemeClr>
                </a:solidFill>
                <a:latin typeface="Abadi MT Condensed Light"/>
                <a:cs typeface="Abadi MT Condensed Light"/>
              </a:rPr>
              <a:t>How many features are required for the MVP?  ..and how complex are they?</a:t>
            </a:r>
          </a:p>
        </p:txBody>
      </p:sp>
      <p:sp>
        <p:nvSpPr>
          <p:cNvPr id="49" name="TextBox 48"/>
          <p:cNvSpPr txBox="1"/>
          <p:nvPr/>
        </p:nvSpPr>
        <p:spPr>
          <a:xfrm>
            <a:off x="4457699" y="3977730"/>
            <a:ext cx="4768851" cy="430887"/>
          </a:xfrm>
          <a:prstGeom prst="rect">
            <a:avLst/>
          </a:prstGeom>
          <a:noFill/>
        </p:spPr>
        <p:txBody>
          <a:bodyPr wrap="square" lIns="0" tIns="0" rIns="108000" bIns="0" rtlCol="0" anchor="t" anchorCtr="0">
            <a:spAutoFit/>
          </a:bodyPr>
          <a:lstStyle/>
          <a:p>
            <a:pPr marL="90488">
              <a:tabLst>
                <a:tab pos="895350" algn="l"/>
              </a:tabLst>
            </a:pPr>
            <a:r>
              <a:rPr lang="en-US" sz="1400" i="1" dirty="0">
                <a:solidFill>
                  <a:schemeClr val="accent5">
                    <a:lumMod val="75000"/>
                  </a:schemeClr>
                </a:solidFill>
                <a:latin typeface="Abadi MT Condensed Light"/>
                <a:cs typeface="Abadi MT Condensed Light"/>
              </a:rPr>
              <a:t>Which basic capabilities are required?</a:t>
            </a:r>
          </a:p>
          <a:p>
            <a:pPr marL="90488">
              <a:tabLst>
                <a:tab pos="895350" algn="l"/>
              </a:tabLst>
            </a:pPr>
            <a:r>
              <a:rPr lang="en-US" sz="1400" i="1" dirty="0">
                <a:solidFill>
                  <a:schemeClr val="accent5">
                    <a:lumMod val="75000"/>
                  </a:schemeClr>
                </a:solidFill>
                <a:latin typeface="Abadi MT Condensed Light"/>
                <a:cs typeface="Abadi MT Condensed Light"/>
              </a:rPr>
              <a:t>Are there any components/services I can integrate and use?</a:t>
            </a:r>
          </a:p>
        </p:txBody>
      </p:sp>
      <p:sp>
        <p:nvSpPr>
          <p:cNvPr id="50" name="TextBox 49"/>
          <p:cNvSpPr txBox="1"/>
          <p:nvPr/>
        </p:nvSpPr>
        <p:spPr>
          <a:xfrm>
            <a:off x="4464049" y="4606380"/>
            <a:ext cx="4540251" cy="430887"/>
          </a:xfrm>
          <a:prstGeom prst="rect">
            <a:avLst/>
          </a:prstGeom>
          <a:noFill/>
        </p:spPr>
        <p:txBody>
          <a:bodyPr wrap="square" lIns="0" tIns="0" rIns="108000" bIns="0" rtlCol="0" anchor="t" anchorCtr="0">
            <a:spAutoFit/>
          </a:bodyPr>
          <a:lstStyle/>
          <a:p>
            <a:pPr marL="90488">
              <a:tabLst>
                <a:tab pos="895350" algn="l"/>
              </a:tabLst>
            </a:pPr>
            <a:r>
              <a:rPr lang="en-US" sz="1400" i="1" dirty="0">
                <a:solidFill>
                  <a:schemeClr val="accent5">
                    <a:lumMod val="75000"/>
                  </a:schemeClr>
                </a:solidFill>
                <a:latin typeface="Abadi MT Condensed Light"/>
                <a:cs typeface="Abadi MT Condensed Light"/>
              </a:rPr>
              <a:t>Do we need to implement (from scratch) any core feature?</a:t>
            </a:r>
          </a:p>
          <a:p>
            <a:pPr marL="90488">
              <a:tabLst>
                <a:tab pos="895350" algn="l"/>
              </a:tabLst>
            </a:pPr>
            <a:r>
              <a:rPr lang="en-US" sz="1400" i="1" dirty="0">
                <a:solidFill>
                  <a:schemeClr val="accent5">
                    <a:lumMod val="75000"/>
                  </a:schemeClr>
                </a:solidFill>
                <a:latin typeface="Abadi MT Condensed Light"/>
                <a:cs typeface="Abadi MT Condensed Light"/>
              </a:rPr>
              <a:t>What is the nature of the logic to be implemented?</a:t>
            </a:r>
          </a:p>
        </p:txBody>
      </p:sp>
      <p:sp>
        <p:nvSpPr>
          <p:cNvPr id="51" name="TextBox 50"/>
          <p:cNvSpPr txBox="1"/>
          <p:nvPr/>
        </p:nvSpPr>
        <p:spPr>
          <a:xfrm>
            <a:off x="4464049" y="5228680"/>
            <a:ext cx="4540251" cy="430887"/>
          </a:xfrm>
          <a:prstGeom prst="rect">
            <a:avLst/>
          </a:prstGeom>
          <a:noFill/>
        </p:spPr>
        <p:txBody>
          <a:bodyPr wrap="square" lIns="0" tIns="0" rIns="108000" bIns="0" rtlCol="0" anchor="t" anchorCtr="0">
            <a:spAutoFit/>
          </a:bodyPr>
          <a:lstStyle/>
          <a:p>
            <a:pPr marL="90488">
              <a:tabLst>
                <a:tab pos="895350" algn="l"/>
              </a:tabLst>
            </a:pPr>
            <a:r>
              <a:rPr lang="en-US" sz="1400" i="1" dirty="0">
                <a:solidFill>
                  <a:schemeClr val="accent5">
                    <a:lumMod val="75000"/>
                  </a:schemeClr>
                </a:solidFill>
                <a:latin typeface="Abadi MT Condensed Light"/>
                <a:cs typeface="Abadi MT Condensed Light"/>
              </a:rPr>
              <a:t>What is the most appropriate language/platform I can use?</a:t>
            </a:r>
          </a:p>
          <a:p>
            <a:pPr marL="90488">
              <a:tabLst>
                <a:tab pos="895350" algn="l"/>
              </a:tabLst>
            </a:pPr>
            <a:r>
              <a:rPr lang="en-US" sz="1400" i="1" dirty="0">
                <a:solidFill>
                  <a:schemeClr val="accent5">
                    <a:lumMod val="75000"/>
                  </a:schemeClr>
                </a:solidFill>
                <a:latin typeface="Abadi MT Condensed Light"/>
                <a:cs typeface="Abadi MT Condensed Light"/>
              </a:rPr>
              <a:t>Which one I know better?</a:t>
            </a:r>
          </a:p>
        </p:txBody>
      </p:sp>
      <p:sp>
        <p:nvSpPr>
          <p:cNvPr id="52" name="TextBox 51"/>
          <p:cNvSpPr txBox="1"/>
          <p:nvPr/>
        </p:nvSpPr>
        <p:spPr>
          <a:xfrm>
            <a:off x="4457699" y="5831930"/>
            <a:ext cx="4540251" cy="430887"/>
          </a:xfrm>
          <a:prstGeom prst="rect">
            <a:avLst/>
          </a:prstGeom>
          <a:noFill/>
        </p:spPr>
        <p:txBody>
          <a:bodyPr wrap="square" lIns="0" tIns="0" rIns="108000" bIns="0" rtlCol="0" anchor="t" anchorCtr="0">
            <a:spAutoFit/>
          </a:bodyPr>
          <a:lstStyle/>
          <a:p>
            <a:pPr marL="90488">
              <a:tabLst>
                <a:tab pos="895350" algn="l"/>
              </a:tabLst>
            </a:pPr>
            <a:r>
              <a:rPr lang="en-US" sz="1400" i="1" dirty="0">
                <a:solidFill>
                  <a:schemeClr val="accent5">
                    <a:lumMod val="75000"/>
                  </a:schemeClr>
                </a:solidFill>
                <a:latin typeface="Abadi MT Condensed Light"/>
                <a:cs typeface="Abadi MT Condensed Light"/>
              </a:rPr>
              <a:t>What is the PaaS offering, and which type of approach among those provided, is most appropriate fot the job? </a:t>
            </a:r>
          </a:p>
        </p:txBody>
      </p:sp>
    </p:spTree>
    <p:extLst>
      <p:ext uri="{BB962C8B-B14F-4D97-AF65-F5344CB8AC3E}">
        <p14:creationId xmlns:p14="http://schemas.microsoft.com/office/powerpoint/2010/main" val="241529428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0" y="1498594"/>
            <a:ext cx="9153158" cy="4961473"/>
          </a:xfrm>
          <a:prstGeom prst="rect">
            <a:avLst/>
          </a:prstGeom>
          <a:solidFill>
            <a:schemeClr val="bg1">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a:t>PaaS development</a:t>
            </a:r>
          </a:p>
        </p:txBody>
      </p:sp>
      <p:sp>
        <p:nvSpPr>
          <p:cNvPr id="4" name="Date Placeholder 3"/>
          <p:cNvSpPr>
            <a:spLocks noGrp="1"/>
          </p:cNvSpPr>
          <p:nvPr>
            <p:ph type="dt" sz="half" idx="10"/>
          </p:nvPr>
        </p:nvSpPr>
        <p:spPr/>
        <p:txBody>
          <a:bodyPr/>
          <a:lstStyle/>
          <a:p>
            <a:fld id="{3D204B18-9485-D74D-B2B3-6C26E88E40BB}" type="datetime1">
              <a:rPr lang="en-AU"/>
              <a:pPr/>
              <a:t>23/3/18</a:t>
            </a:fld>
            <a:endParaRPr lang="en-US"/>
          </a:p>
        </p:txBody>
      </p:sp>
      <p:sp>
        <p:nvSpPr>
          <p:cNvPr id="5" name="Footer Placeholder 4"/>
          <p:cNvSpPr>
            <a:spLocks noGrp="1"/>
          </p:cNvSpPr>
          <p:nvPr>
            <p:ph type="ftr" sz="quarter" idx="11"/>
          </p:nvPr>
        </p:nvSpPr>
        <p:spPr/>
        <p:txBody>
          <a:bodyPr/>
          <a:lstStyle/>
          <a:p>
            <a:r>
              <a:rPr lang="en-US" dirty="0"/>
              <a:t>SIT737 Service Oriented Architecture </a:t>
            </a:r>
          </a:p>
        </p:txBody>
      </p:sp>
      <p:cxnSp>
        <p:nvCxnSpPr>
          <p:cNvPr id="8" name="Straight Connector 7"/>
          <p:cNvCxnSpPr/>
          <p:nvPr/>
        </p:nvCxnSpPr>
        <p:spPr>
          <a:xfrm>
            <a:off x="1915160" y="1680624"/>
            <a:ext cx="0" cy="4656676"/>
          </a:xfrm>
          <a:prstGeom prst="line">
            <a:avLst/>
          </a:prstGeom>
          <a:ln w="3175" cmpd="sng">
            <a:solidFill>
              <a:schemeClr val="tx2">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0" y="1582120"/>
            <a:ext cx="1920240" cy="830997"/>
          </a:xfrm>
          <a:prstGeom prst="rect">
            <a:avLst/>
          </a:prstGeom>
          <a:noFill/>
        </p:spPr>
        <p:txBody>
          <a:bodyPr wrap="square" rtlCol="0">
            <a:spAutoFit/>
          </a:bodyPr>
          <a:lstStyle/>
          <a:p>
            <a:pPr algn="r"/>
            <a:r>
              <a:rPr lang="en-US" sz="2400" b="1">
                <a:solidFill>
                  <a:schemeClr val="tx2">
                    <a:lumMod val="75000"/>
                  </a:schemeClr>
                </a:solidFill>
                <a:latin typeface="Abadi MT Condensed Extra Bold"/>
                <a:cs typeface="Abadi MT Condensed Extra Bold"/>
              </a:rPr>
              <a:t>DEVELOPMENT PROCESS</a:t>
            </a:r>
            <a:endParaRPr lang="en-US" sz="3600">
              <a:solidFill>
                <a:schemeClr val="tx2">
                  <a:lumMod val="75000"/>
                </a:schemeClr>
              </a:solidFill>
              <a:latin typeface="Abadi MT Condensed Extra Bold"/>
              <a:cs typeface="Abadi MT Condensed Extra Bold"/>
            </a:endParaRPr>
          </a:p>
        </p:txBody>
      </p:sp>
      <p:sp>
        <p:nvSpPr>
          <p:cNvPr id="10" name="TextBox 9"/>
          <p:cNvSpPr txBox="1"/>
          <p:nvPr/>
        </p:nvSpPr>
        <p:spPr>
          <a:xfrm>
            <a:off x="1999824" y="1553624"/>
            <a:ext cx="6769100" cy="1015663"/>
          </a:xfrm>
          <a:prstGeom prst="rect">
            <a:avLst/>
          </a:prstGeom>
          <a:noFill/>
        </p:spPr>
        <p:txBody>
          <a:bodyPr wrap="square" rtlCol="0">
            <a:spAutoFit/>
          </a:bodyPr>
          <a:lstStyle/>
          <a:p>
            <a:r>
              <a:rPr lang="en-US" sz="3000">
                <a:latin typeface="Abadi MT Condensed Light"/>
                <a:cs typeface="Abadi MT Condensed Light"/>
              </a:rPr>
              <a:t>Cloud development with PaaS</a:t>
            </a:r>
          </a:p>
          <a:p>
            <a:endParaRPr lang="en-US" sz="3000">
              <a:latin typeface="Abadi MT Condensed Light"/>
              <a:cs typeface="Abadi MT Condensed Light"/>
            </a:endParaRPr>
          </a:p>
        </p:txBody>
      </p:sp>
      <p:sp>
        <p:nvSpPr>
          <p:cNvPr id="6" name="Slide Number Placeholder 5"/>
          <p:cNvSpPr>
            <a:spLocks noGrp="1"/>
          </p:cNvSpPr>
          <p:nvPr>
            <p:ph type="sldNum" sz="quarter" idx="12"/>
          </p:nvPr>
        </p:nvSpPr>
        <p:spPr/>
        <p:txBody>
          <a:bodyPr/>
          <a:lstStyle/>
          <a:p>
            <a:fld id="{BBE0A389-EB18-824A-A5ED-72ACC9A7FB5D}" type="slidenum">
              <a:rPr lang="en-US"/>
              <a:pPr/>
              <a:t>31</a:t>
            </a:fld>
            <a:endParaRPr lang="en-US"/>
          </a:p>
        </p:txBody>
      </p:sp>
      <p:sp>
        <p:nvSpPr>
          <p:cNvPr id="22" name="Rectangle 21"/>
          <p:cNvSpPr/>
          <p:nvPr/>
        </p:nvSpPr>
        <p:spPr>
          <a:xfrm>
            <a:off x="4425950" y="2508250"/>
            <a:ext cx="4718050" cy="3830638"/>
          </a:xfrm>
          <a:prstGeom prst="rect">
            <a:avLst/>
          </a:prstGeom>
          <a:solidFill>
            <a:schemeClr val="accent5">
              <a:lumMod val="40000"/>
              <a:lumOff val="60000"/>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Rectangle 19"/>
          <p:cNvSpPr/>
          <p:nvPr/>
        </p:nvSpPr>
        <p:spPr>
          <a:xfrm>
            <a:off x="2425700" y="3298190"/>
            <a:ext cx="2000250" cy="540000"/>
          </a:xfrm>
          <a:prstGeom prst="rect">
            <a:avLst/>
          </a:prstGeom>
          <a:solidFill>
            <a:schemeClr val="accent5">
              <a:lumMod val="75000"/>
              <a:alpha val="80000"/>
            </a:schemeClr>
          </a:solidFill>
          <a:ln>
            <a:solidFill>
              <a:schemeClr val="accent5">
                <a:lumMod val="75000"/>
                <a:alpha val="7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7" name="Group 16"/>
          <p:cNvGrpSpPr/>
          <p:nvPr/>
        </p:nvGrpSpPr>
        <p:grpSpPr>
          <a:xfrm>
            <a:off x="2160277" y="3234388"/>
            <a:ext cx="540000" cy="646331"/>
            <a:chOff x="3220726" y="3842519"/>
            <a:chExt cx="711194" cy="859082"/>
          </a:xfrm>
        </p:grpSpPr>
        <p:sp>
          <p:nvSpPr>
            <p:cNvPr id="18" name="Oval 17"/>
            <p:cNvSpPr/>
            <p:nvPr/>
          </p:nvSpPr>
          <p:spPr>
            <a:xfrm>
              <a:off x="3220726" y="3925368"/>
              <a:ext cx="711194" cy="717751"/>
            </a:xfrm>
            <a:prstGeom prst="ellipse">
              <a:avLst/>
            </a:prstGeom>
            <a:solidFill>
              <a:schemeClr val="accent1"/>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TextBox 18"/>
            <p:cNvSpPr txBox="1"/>
            <p:nvPr/>
          </p:nvSpPr>
          <p:spPr>
            <a:xfrm>
              <a:off x="3271844" y="3842519"/>
              <a:ext cx="603157" cy="859082"/>
            </a:xfrm>
            <a:prstGeom prst="rect">
              <a:avLst/>
            </a:prstGeom>
            <a:noFill/>
          </p:spPr>
          <p:txBody>
            <a:bodyPr wrap="none" rtlCol="0">
              <a:spAutoFit/>
            </a:bodyPr>
            <a:lstStyle/>
            <a:p>
              <a:pPr algn="ctr"/>
              <a:r>
                <a:rPr lang="en-US" sz="3600">
                  <a:solidFill>
                    <a:schemeClr val="bg1"/>
                  </a:solidFill>
                  <a:latin typeface="Avenir Black"/>
                  <a:cs typeface="Avenir Black"/>
                </a:rPr>
                <a:t>1</a:t>
              </a:r>
            </a:p>
          </p:txBody>
        </p:sp>
      </p:grpSp>
      <p:sp>
        <p:nvSpPr>
          <p:cNvPr id="21" name="TextBox 20"/>
          <p:cNvSpPr txBox="1"/>
          <p:nvPr/>
        </p:nvSpPr>
        <p:spPr>
          <a:xfrm>
            <a:off x="2711451" y="3327003"/>
            <a:ext cx="1720849" cy="461665"/>
          </a:xfrm>
          <a:prstGeom prst="rect">
            <a:avLst/>
          </a:prstGeom>
          <a:noFill/>
          <a:ln>
            <a:noFill/>
          </a:ln>
        </p:spPr>
        <p:txBody>
          <a:bodyPr wrap="square" lIns="0" rtlCol="0">
            <a:spAutoFit/>
          </a:bodyPr>
          <a:lstStyle/>
          <a:p>
            <a:pPr algn="r"/>
            <a:r>
              <a:rPr lang="en-US" sz="1200">
                <a:solidFill>
                  <a:schemeClr val="accent5">
                    <a:lumMod val="40000"/>
                    <a:lumOff val="60000"/>
                  </a:schemeClr>
                </a:solidFill>
                <a:latin typeface="Arial Narrow"/>
                <a:cs typeface="Arial Narrow"/>
              </a:rPr>
              <a:t>DEVELOPMENT EFFORT CHARACTERISATION</a:t>
            </a:r>
            <a:endParaRPr lang="en-US">
              <a:solidFill>
                <a:schemeClr val="accent5">
                  <a:lumMod val="40000"/>
                  <a:lumOff val="60000"/>
                </a:schemeClr>
              </a:solidFill>
              <a:latin typeface="Arial Narrow"/>
              <a:cs typeface="Arial Narrow"/>
            </a:endParaRPr>
          </a:p>
        </p:txBody>
      </p:sp>
      <p:grpSp>
        <p:nvGrpSpPr>
          <p:cNvPr id="16" name="Group 15"/>
          <p:cNvGrpSpPr/>
          <p:nvPr/>
        </p:nvGrpSpPr>
        <p:grpSpPr>
          <a:xfrm>
            <a:off x="4585977" y="2674420"/>
            <a:ext cx="4443723" cy="540001"/>
            <a:chOff x="4598677" y="2674420"/>
            <a:chExt cx="4443723" cy="540001"/>
          </a:xfrm>
        </p:grpSpPr>
        <p:grpSp>
          <p:nvGrpSpPr>
            <p:cNvPr id="12" name="Group 11"/>
            <p:cNvGrpSpPr/>
            <p:nvPr/>
          </p:nvGrpSpPr>
          <p:grpSpPr>
            <a:xfrm>
              <a:off x="4598677" y="2674420"/>
              <a:ext cx="540000" cy="540001"/>
              <a:chOff x="4598677" y="2674420"/>
              <a:chExt cx="540000" cy="540001"/>
            </a:xfrm>
          </p:grpSpPr>
          <p:sp>
            <p:nvSpPr>
              <p:cNvPr id="53" name="Oval 52"/>
              <p:cNvSpPr/>
              <p:nvPr/>
            </p:nvSpPr>
            <p:spPr>
              <a:xfrm>
                <a:off x="4598677" y="2674420"/>
                <a:ext cx="540000" cy="540001"/>
              </a:xfrm>
              <a:prstGeom prst="ellipse">
                <a:avLst/>
              </a:prstGeom>
              <a:solidFill>
                <a:schemeClr val="accent5">
                  <a:lumMod val="75000"/>
                  <a:alpha val="80000"/>
                </a:schemeClr>
              </a:solidFill>
              <a:ln>
                <a:solidFill>
                  <a:schemeClr val="accent5">
                    <a:lumMod val="75000"/>
                    <a:alpha val="7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Oval 2"/>
              <p:cNvSpPr/>
              <p:nvPr/>
            </p:nvSpPr>
            <p:spPr>
              <a:xfrm>
                <a:off x="4832350" y="2911475"/>
                <a:ext cx="66675" cy="69850"/>
              </a:xfrm>
              <a:prstGeom prst="ellipse">
                <a:avLst/>
              </a:prstGeom>
              <a:solidFill>
                <a:schemeClr val="accent5">
                  <a:lumMod val="40000"/>
                  <a:lumOff val="60000"/>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lt1"/>
                  </a:solidFill>
                </a:endParaRPr>
              </a:p>
            </p:txBody>
          </p:sp>
          <p:sp>
            <p:nvSpPr>
              <p:cNvPr id="11" name="Rounded Rectangle 10"/>
              <p:cNvSpPr/>
              <p:nvPr/>
            </p:nvSpPr>
            <p:spPr>
              <a:xfrm rot="19200000">
                <a:off x="4788530" y="2780598"/>
                <a:ext cx="36000" cy="199120"/>
              </a:xfrm>
              <a:prstGeom prst="roundRect">
                <a:avLst>
                  <a:gd name="adj" fmla="val 38889"/>
                </a:avLst>
              </a:prstGeom>
              <a:noFill/>
              <a:ln w="6350" cmpd="sng">
                <a:solidFill>
                  <a:schemeClr val="accent5">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lt1"/>
                  </a:solidFill>
                </a:endParaRPr>
              </a:p>
            </p:txBody>
          </p:sp>
          <p:sp>
            <p:nvSpPr>
              <p:cNvPr id="54" name="Rounded Rectangle 53"/>
              <p:cNvSpPr/>
              <p:nvPr/>
            </p:nvSpPr>
            <p:spPr>
              <a:xfrm rot="16200000">
                <a:off x="4934580" y="2844098"/>
                <a:ext cx="36000" cy="199120"/>
              </a:xfrm>
              <a:prstGeom prst="roundRect">
                <a:avLst>
                  <a:gd name="adj" fmla="val 38889"/>
                </a:avLst>
              </a:prstGeom>
              <a:noFill/>
              <a:ln w="6350" cmpd="sng">
                <a:solidFill>
                  <a:schemeClr val="accent5">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lt1"/>
                  </a:solidFill>
                </a:endParaRPr>
              </a:p>
            </p:txBody>
          </p:sp>
          <p:cxnSp>
            <p:nvCxnSpPr>
              <p:cNvPr id="64" name="Straight Connector 63"/>
              <p:cNvCxnSpPr/>
              <p:nvPr/>
            </p:nvCxnSpPr>
            <p:spPr>
              <a:xfrm>
                <a:off x="4870450" y="2682875"/>
                <a:ext cx="0" cy="53975"/>
              </a:xfrm>
              <a:prstGeom prst="line">
                <a:avLst/>
              </a:prstGeom>
              <a:solidFill>
                <a:schemeClr val="accent5">
                  <a:lumMod val="40000"/>
                  <a:lumOff val="60000"/>
                  <a:alpha val="60000"/>
                </a:schemeClr>
              </a:solidFill>
              <a:ln w="28575" cmpd="sng">
                <a:solidFill>
                  <a:schemeClr val="accent5">
                    <a:lumMod val="60000"/>
                    <a:lumOff val="40000"/>
                  </a:schemeClr>
                </a:solidFill>
              </a:ln>
              <a:effectLst/>
            </p:spPr>
            <p:style>
              <a:lnRef idx="1">
                <a:schemeClr val="accent1"/>
              </a:lnRef>
              <a:fillRef idx="3">
                <a:schemeClr val="accent1"/>
              </a:fillRef>
              <a:effectRef idx="2">
                <a:schemeClr val="accent1"/>
              </a:effectRef>
              <a:fontRef idx="minor">
                <a:schemeClr val="lt1"/>
              </a:fontRef>
            </p:style>
          </p:cxnSp>
          <p:cxnSp>
            <p:nvCxnSpPr>
              <p:cNvPr id="66" name="Straight Connector 65"/>
              <p:cNvCxnSpPr/>
              <p:nvPr/>
            </p:nvCxnSpPr>
            <p:spPr>
              <a:xfrm>
                <a:off x="4867275" y="3152775"/>
                <a:ext cx="0" cy="53975"/>
              </a:xfrm>
              <a:prstGeom prst="line">
                <a:avLst/>
              </a:prstGeom>
              <a:solidFill>
                <a:schemeClr val="accent5">
                  <a:lumMod val="40000"/>
                  <a:lumOff val="60000"/>
                  <a:alpha val="60000"/>
                </a:schemeClr>
              </a:solidFill>
              <a:ln w="28575" cmpd="sng">
                <a:solidFill>
                  <a:schemeClr val="accent5">
                    <a:lumMod val="60000"/>
                    <a:lumOff val="40000"/>
                  </a:schemeClr>
                </a:solidFill>
              </a:ln>
              <a:effectLst/>
            </p:spPr>
            <p:style>
              <a:lnRef idx="1">
                <a:schemeClr val="accent1"/>
              </a:lnRef>
              <a:fillRef idx="3">
                <a:schemeClr val="accent1"/>
              </a:fillRef>
              <a:effectRef idx="2">
                <a:schemeClr val="accent1"/>
              </a:effectRef>
              <a:fontRef idx="minor">
                <a:schemeClr val="lt1"/>
              </a:fontRef>
            </p:style>
          </p:cxnSp>
          <p:grpSp>
            <p:nvGrpSpPr>
              <p:cNvPr id="72" name="Group 71"/>
              <p:cNvGrpSpPr/>
              <p:nvPr/>
            </p:nvGrpSpPr>
            <p:grpSpPr>
              <a:xfrm rot="16200000">
                <a:off x="4867275" y="2682875"/>
                <a:ext cx="3175" cy="523875"/>
                <a:chOff x="5019675" y="2835275"/>
                <a:chExt cx="3175" cy="523875"/>
              </a:xfrm>
            </p:grpSpPr>
            <p:cxnSp>
              <p:nvCxnSpPr>
                <p:cNvPr id="70" name="Straight Connector 69"/>
                <p:cNvCxnSpPr/>
                <p:nvPr/>
              </p:nvCxnSpPr>
              <p:spPr>
                <a:xfrm>
                  <a:off x="5022850" y="2835275"/>
                  <a:ext cx="0" cy="53975"/>
                </a:xfrm>
                <a:prstGeom prst="line">
                  <a:avLst/>
                </a:prstGeom>
                <a:solidFill>
                  <a:schemeClr val="accent5">
                    <a:lumMod val="40000"/>
                    <a:lumOff val="60000"/>
                    <a:alpha val="60000"/>
                  </a:schemeClr>
                </a:solidFill>
                <a:ln w="28575" cmpd="sng">
                  <a:solidFill>
                    <a:schemeClr val="accent5">
                      <a:lumMod val="60000"/>
                      <a:lumOff val="40000"/>
                    </a:schemeClr>
                  </a:solidFill>
                </a:ln>
                <a:effectLst/>
              </p:spPr>
              <p:style>
                <a:lnRef idx="1">
                  <a:schemeClr val="accent1"/>
                </a:lnRef>
                <a:fillRef idx="3">
                  <a:schemeClr val="accent1"/>
                </a:fillRef>
                <a:effectRef idx="2">
                  <a:schemeClr val="accent1"/>
                </a:effectRef>
                <a:fontRef idx="minor">
                  <a:schemeClr val="lt1"/>
                </a:fontRef>
              </p:style>
            </p:cxnSp>
            <p:cxnSp>
              <p:nvCxnSpPr>
                <p:cNvPr id="71" name="Straight Connector 70"/>
                <p:cNvCxnSpPr/>
                <p:nvPr/>
              </p:nvCxnSpPr>
              <p:spPr>
                <a:xfrm>
                  <a:off x="5019675" y="3305175"/>
                  <a:ext cx="0" cy="53975"/>
                </a:xfrm>
                <a:prstGeom prst="line">
                  <a:avLst/>
                </a:prstGeom>
                <a:solidFill>
                  <a:schemeClr val="accent5">
                    <a:lumMod val="40000"/>
                    <a:lumOff val="60000"/>
                    <a:alpha val="60000"/>
                  </a:schemeClr>
                </a:solidFill>
                <a:ln w="28575" cmpd="sng">
                  <a:solidFill>
                    <a:schemeClr val="accent5">
                      <a:lumMod val="60000"/>
                      <a:lumOff val="40000"/>
                    </a:schemeClr>
                  </a:solidFill>
                </a:ln>
                <a:effectLst/>
              </p:spPr>
              <p:style>
                <a:lnRef idx="1">
                  <a:schemeClr val="accent1"/>
                </a:lnRef>
                <a:fillRef idx="3">
                  <a:schemeClr val="accent1"/>
                </a:fillRef>
                <a:effectRef idx="2">
                  <a:schemeClr val="accent1"/>
                </a:effectRef>
                <a:fontRef idx="minor">
                  <a:schemeClr val="lt1"/>
                </a:fontRef>
              </p:style>
            </p:cxnSp>
          </p:grpSp>
          <p:grpSp>
            <p:nvGrpSpPr>
              <p:cNvPr id="79" name="Group 78"/>
              <p:cNvGrpSpPr/>
              <p:nvPr/>
            </p:nvGrpSpPr>
            <p:grpSpPr>
              <a:xfrm>
                <a:off x="4752975" y="2720975"/>
                <a:ext cx="234950" cy="448750"/>
                <a:chOff x="4752975" y="2720975"/>
                <a:chExt cx="234950" cy="448750"/>
              </a:xfrm>
            </p:grpSpPr>
            <p:grpSp>
              <p:nvGrpSpPr>
                <p:cNvPr id="75" name="Group 74"/>
                <p:cNvGrpSpPr/>
                <p:nvPr/>
              </p:nvGrpSpPr>
              <p:grpSpPr>
                <a:xfrm>
                  <a:off x="4752975" y="2724150"/>
                  <a:ext cx="234950" cy="445575"/>
                  <a:chOff x="4752975" y="2724150"/>
                  <a:chExt cx="234950" cy="445575"/>
                </a:xfrm>
              </p:grpSpPr>
              <p:cxnSp>
                <p:nvCxnSpPr>
                  <p:cNvPr id="73" name="Straight Connector 72"/>
                  <p:cNvCxnSpPr/>
                  <p:nvPr/>
                </p:nvCxnSpPr>
                <p:spPr>
                  <a:xfrm rot="19800000">
                    <a:off x="4987925" y="3133725"/>
                    <a:ext cx="0" cy="36000"/>
                  </a:xfrm>
                  <a:prstGeom prst="line">
                    <a:avLst/>
                  </a:prstGeom>
                  <a:solidFill>
                    <a:schemeClr val="accent5">
                      <a:lumMod val="40000"/>
                      <a:lumOff val="60000"/>
                      <a:alpha val="60000"/>
                    </a:schemeClr>
                  </a:solidFill>
                  <a:ln w="22225" cmpd="sng">
                    <a:solidFill>
                      <a:schemeClr val="accent5">
                        <a:lumMod val="60000"/>
                        <a:lumOff val="40000"/>
                      </a:schemeClr>
                    </a:solidFill>
                  </a:ln>
                  <a:effectLst/>
                </p:spPr>
                <p:style>
                  <a:lnRef idx="1">
                    <a:schemeClr val="accent1"/>
                  </a:lnRef>
                  <a:fillRef idx="3">
                    <a:schemeClr val="accent1"/>
                  </a:fillRef>
                  <a:effectRef idx="2">
                    <a:schemeClr val="accent1"/>
                  </a:effectRef>
                  <a:fontRef idx="minor">
                    <a:schemeClr val="lt1"/>
                  </a:fontRef>
                </p:style>
              </p:cxnSp>
              <p:cxnSp>
                <p:nvCxnSpPr>
                  <p:cNvPr id="74" name="Straight Connector 73"/>
                  <p:cNvCxnSpPr/>
                  <p:nvPr/>
                </p:nvCxnSpPr>
                <p:spPr>
                  <a:xfrm rot="19800000">
                    <a:off x="4752975" y="2724150"/>
                    <a:ext cx="0" cy="36000"/>
                  </a:xfrm>
                  <a:prstGeom prst="line">
                    <a:avLst/>
                  </a:prstGeom>
                  <a:solidFill>
                    <a:schemeClr val="accent5">
                      <a:lumMod val="40000"/>
                      <a:lumOff val="60000"/>
                      <a:alpha val="60000"/>
                    </a:schemeClr>
                  </a:solidFill>
                  <a:ln w="22225" cmpd="sng">
                    <a:solidFill>
                      <a:schemeClr val="accent5">
                        <a:lumMod val="60000"/>
                        <a:lumOff val="40000"/>
                      </a:schemeClr>
                    </a:solidFill>
                  </a:ln>
                  <a:effectLst/>
                </p:spPr>
                <p:style>
                  <a:lnRef idx="1">
                    <a:schemeClr val="accent1"/>
                  </a:lnRef>
                  <a:fillRef idx="3">
                    <a:schemeClr val="accent1"/>
                  </a:fillRef>
                  <a:effectRef idx="2">
                    <a:schemeClr val="accent1"/>
                  </a:effectRef>
                  <a:fontRef idx="minor">
                    <a:schemeClr val="lt1"/>
                  </a:fontRef>
                </p:style>
              </p:cxnSp>
            </p:grpSp>
            <p:grpSp>
              <p:nvGrpSpPr>
                <p:cNvPr id="76" name="Group 75"/>
                <p:cNvGrpSpPr/>
                <p:nvPr/>
              </p:nvGrpSpPr>
              <p:grpSpPr>
                <a:xfrm flipH="1">
                  <a:off x="4752975" y="2720975"/>
                  <a:ext cx="234950" cy="445575"/>
                  <a:chOff x="4752975" y="2724150"/>
                  <a:chExt cx="234950" cy="445575"/>
                </a:xfrm>
              </p:grpSpPr>
              <p:cxnSp>
                <p:nvCxnSpPr>
                  <p:cNvPr id="77" name="Straight Connector 76"/>
                  <p:cNvCxnSpPr/>
                  <p:nvPr/>
                </p:nvCxnSpPr>
                <p:spPr>
                  <a:xfrm rot="19800000">
                    <a:off x="4987925" y="3133725"/>
                    <a:ext cx="0" cy="36000"/>
                  </a:xfrm>
                  <a:prstGeom prst="line">
                    <a:avLst/>
                  </a:prstGeom>
                  <a:solidFill>
                    <a:schemeClr val="accent5">
                      <a:lumMod val="40000"/>
                      <a:lumOff val="60000"/>
                      <a:alpha val="60000"/>
                    </a:schemeClr>
                  </a:solidFill>
                  <a:ln w="22225" cmpd="sng">
                    <a:solidFill>
                      <a:schemeClr val="accent5">
                        <a:lumMod val="60000"/>
                        <a:lumOff val="40000"/>
                      </a:schemeClr>
                    </a:solidFill>
                  </a:ln>
                  <a:effectLst/>
                </p:spPr>
                <p:style>
                  <a:lnRef idx="1">
                    <a:schemeClr val="accent1"/>
                  </a:lnRef>
                  <a:fillRef idx="3">
                    <a:schemeClr val="accent1"/>
                  </a:fillRef>
                  <a:effectRef idx="2">
                    <a:schemeClr val="accent1"/>
                  </a:effectRef>
                  <a:fontRef idx="minor">
                    <a:schemeClr val="lt1"/>
                  </a:fontRef>
                </p:style>
              </p:cxnSp>
              <p:cxnSp>
                <p:nvCxnSpPr>
                  <p:cNvPr id="78" name="Straight Connector 77"/>
                  <p:cNvCxnSpPr/>
                  <p:nvPr/>
                </p:nvCxnSpPr>
                <p:spPr>
                  <a:xfrm rot="19800000">
                    <a:off x="4752975" y="2724150"/>
                    <a:ext cx="0" cy="36000"/>
                  </a:xfrm>
                  <a:prstGeom prst="line">
                    <a:avLst/>
                  </a:prstGeom>
                  <a:solidFill>
                    <a:schemeClr val="accent5">
                      <a:lumMod val="40000"/>
                      <a:lumOff val="60000"/>
                      <a:alpha val="60000"/>
                    </a:schemeClr>
                  </a:solidFill>
                  <a:ln w="22225" cmpd="sng">
                    <a:solidFill>
                      <a:schemeClr val="accent5">
                        <a:lumMod val="60000"/>
                        <a:lumOff val="40000"/>
                      </a:schemeClr>
                    </a:solidFill>
                  </a:ln>
                  <a:effectLst/>
                </p:spPr>
                <p:style>
                  <a:lnRef idx="1">
                    <a:schemeClr val="accent1"/>
                  </a:lnRef>
                  <a:fillRef idx="3">
                    <a:schemeClr val="accent1"/>
                  </a:fillRef>
                  <a:effectRef idx="2">
                    <a:schemeClr val="accent1"/>
                  </a:effectRef>
                  <a:fontRef idx="minor">
                    <a:schemeClr val="lt1"/>
                  </a:fontRef>
                </p:style>
              </p:cxnSp>
            </p:grpSp>
          </p:grpSp>
          <p:grpSp>
            <p:nvGrpSpPr>
              <p:cNvPr id="80" name="Group 79"/>
              <p:cNvGrpSpPr/>
              <p:nvPr/>
            </p:nvGrpSpPr>
            <p:grpSpPr>
              <a:xfrm rot="5400000">
                <a:off x="4750338" y="2717800"/>
                <a:ext cx="234950" cy="448750"/>
                <a:chOff x="4752975" y="2720975"/>
                <a:chExt cx="234950" cy="448750"/>
              </a:xfrm>
            </p:grpSpPr>
            <p:grpSp>
              <p:nvGrpSpPr>
                <p:cNvPr id="81" name="Group 80"/>
                <p:cNvGrpSpPr/>
                <p:nvPr/>
              </p:nvGrpSpPr>
              <p:grpSpPr>
                <a:xfrm>
                  <a:off x="4752975" y="2724150"/>
                  <a:ext cx="234950" cy="445575"/>
                  <a:chOff x="4752975" y="2724150"/>
                  <a:chExt cx="234950" cy="445575"/>
                </a:xfrm>
              </p:grpSpPr>
              <p:cxnSp>
                <p:nvCxnSpPr>
                  <p:cNvPr id="85" name="Straight Connector 84"/>
                  <p:cNvCxnSpPr/>
                  <p:nvPr/>
                </p:nvCxnSpPr>
                <p:spPr>
                  <a:xfrm rot="19800000">
                    <a:off x="4987925" y="3133725"/>
                    <a:ext cx="0" cy="36000"/>
                  </a:xfrm>
                  <a:prstGeom prst="line">
                    <a:avLst/>
                  </a:prstGeom>
                  <a:solidFill>
                    <a:schemeClr val="accent5">
                      <a:lumMod val="40000"/>
                      <a:lumOff val="60000"/>
                      <a:alpha val="60000"/>
                    </a:schemeClr>
                  </a:solidFill>
                  <a:ln w="22225" cmpd="sng">
                    <a:solidFill>
                      <a:schemeClr val="accent5">
                        <a:lumMod val="60000"/>
                        <a:lumOff val="40000"/>
                      </a:schemeClr>
                    </a:solidFill>
                  </a:ln>
                  <a:effectLst/>
                </p:spPr>
                <p:style>
                  <a:lnRef idx="1">
                    <a:schemeClr val="accent1"/>
                  </a:lnRef>
                  <a:fillRef idx="3">
                    <a:schemeClr val="accent1"/>
                  </a:fillRef>
                  <a:effectRef idx="2">
                    <a:schemeClr val="accent1"/>
                  </a:effectRef>
                  <a:fontRef idx="minor">
                    <a:schemeClr val="lt1"/>
                  </a:fontRef>
                </p:style>
              </p:cxnSp>
              <p:cxnSp>
                <p:nvCxnSpPr>
                  <p:cNvPr id="86" name="Straight Connector 85"/>
                  <p:cNvCxnSpPr/>
                  <p:nvPr/>
                </p:nvCxnSpPr>
                <p:spPr>
                  <a:xfrm rot="19800000">
                    <a:off x="4752975" y="2724150"/>
                    <a:ext cx="0" cy="36000"/>
                  </a:xfrm>
                  <a:prstGeom prst="line">
                    <a:avLst/>
                  </a:prstGeom>
                  <a:solidFill>
                    <a:schemeClr val="accent5">
                      <a:lumMod val="40000"/>
                      <a:lumOff val="60000"/>
                      <a:alpha val="60000"/>
                    </a:schemeClr>
                  </a:solidFill>
                  <a:ln w="22225" cmpd="sng">
                    <a:solidFill>
                      <a:schemeClr val="accent5">
                        <a:lumMod val="60000"/>
                        <a:lumOff val="40000"/>
                      </a:schemeClr>
                    </a:solidFill>
                  </a:ln>
                  <a:effectLst/>
                </p:spPr>
                <p:style>
                  <a:lnRef idx="1">
                    <a:schemeClr val="accent1"/>
                  </a:lnRef>
                  <a:fillRef idx="3">
                    <a:schemeClr val="accent1"/>
                  </a:fillRef>
                  <a:effectRef idx="2">
                    <a:schemeClr val="accent1"/>
                  </a:effectRef>
                  <a:fontRef idx="minor">
                    <a:schemeClr val="lt1"/>
                  </a:fontRef>
                </p:style>
              </p:cxnSp>
            </p:grpSp>
            <p:grpSp>
              <p:nvGrpSpPr>
                <p:cNvPr id="82" name="Group 81"/>
                <p:cNvGrpSpPr/>
                <p:nvPr/>
              </p:nvGrpSpPr>
              <p:grpSpPr>
                <a:xfrm flipH="1">
                  <a:off x="4752975" y="2720975"/>
                  <a:ext cx="234950" cy="445575"/>
                  <a:chOff x="4752975" y="2724150"/>
                  <a:chExt cx="234950" cy="445575"/>
                </a:xfrm>
              </p:grpSpPr>
              <p:cxnSp>
                <p:nvCxnSpPr>
                  <p:cNvPr id="83" name="Straight Connector 82"/>
                  <p:cNvCxnSpPr/>
                  <p:nvPr/>
                </p:nvCxnSpPr>
                <p:spPr>
                  <a:xfrm rot="19800000">
                    <a:off x="4987925" y="3133725"/>
                    <a:ext cx="0" cy="36000"/>
                  </a:xfrm>
                  <a:prstGeom prst="line">
                    <a:avLst/>
                  </a:prstGeom>
                  <a:solidFill>
                    <a:schemeClr val="accent5">
                      <a:lumMod val="40000"/>
                      <a:lumOff val="60000"/>
                      <a:alpha val="60000"/>
                    </a:schemeClr>
                  </a:solidFill>
                  <a:ln w="22225" cmpd="sng">
                    <a:solidFill>
                      <a:schemeClr val="accent5">
                        <a:lumMod val="60000"/>
                        <a:lumOff val="40000"/>
                      </a:schemeClr>
                    </a:solidFill>
                  </a:ln>
                  <a:effectLst/>
                </p:spPr>
                <p:style>
                  <a:lnRef idx="1">
                    <a:schemeClr val="accent1"/>
                  </a:lnRef>
                  <a:fillRef idx="3">
                    <a:schemeClr val="accent1"/>
                  </a:fillRef>
                  <a:effectRef idx="2">
                    <a:schemeClr val="accent1"/>
                  </a:effectRef>
                  <a:fontRef idx="minor">
                    <a:schemeClr val="lt1"/>
                  </a:fontRef>
                </p:style>
              </p:cxnSp>
              <p:cxnSp>
                <p:nvCxnSpPr>
                  <p:cNvPr id="84" name="Straight Connector 83"/>
                  <p:cNvCxnSpPr/>
                  <p:nvPr/>
                </p:nvCxnSpPr>
                <p:spPr>
                  <a:xfrm rot="19800000">
                    <a:off x="4752975" y="2724150"/>
                    <a:ext cx="0" cy="36000"/>
                  </a:xfrm>
                  <a:prstGeom prst="line">
                    <a:avLst/>
                  </a:prstGeom>
                  <a:solidFill>
                    <a:schemeClr val="accent5">
                      <a:lumMod val="40000"/>
                      <a:lumOff val="60000"/>
                      <a:alpha val="60000"/>
                    </a:schemeClr>
                  </a:solidFill>
                  <a:ln w="22225" cmpd="sng">
                    <a:solidFill>
                      <a:schemeClr val="accent5">
                        <a:lumMod val="60000"/>
                        <a:lumOff val="40000"/>
                      </a:schemeClr>
                    </a:solidFill>
                  </a:ln>
                  <a:effectLst/>
                </p:spPr>
                <p:style>
                  <a:lnRef idx="1">
                    <a:schemeClr val="accent1"/>
                  </a:lnRef>
                  <a:fillRef idx="3">
                    <a:schemeClr val="accent1"/>
                  </a:fillRef>
                  <a:effectRef idx="2">
                    <a:schemeClr val="accent1"/>
                  </a:effectRef>
                  <a:fontRef idx="minor">
                    <a:schemeClr val="lt1"/>
                  </a:fontRef>
                </p:style>
              </p:cxnSp>
            </p:grpSp>
          </p:grpSp>
        </p:grpSp>
        <p:sp>
          <p:nvSpPr>
            <p:cNvPr id="41" name="TextBox 40"/>
            <p:cNvSpPr txBox="1"/>
            <p:nvPr/>
          </p:nvSpPr>
          <p:spPr>
            <a:xfrm>
              <a:off x="5133974" y="2729955"/>
              <a:ext cx="3908426" cy="430887"/>
            </a:xfrm>
            <a:prstGeom prst="rect">
              <a:avLst/>
            </a:prstGeom>
            <a:noFill/>
          </p:spPr>
          <p:txBody>
            <a:bodyPr wrap="square" lIns="0" tIns="0" rIns="108000" bIns="0" rtlCol="0" anchor="t" anchorCtr="0">
              <a:spAutoFit/>
            </a:bodyPr>
            <a:lstStyle/>
            <a:p>
              <a:pPr marL="90488">
                <a:tabLst>
                  <a:tab pos="895350" algn="l"/>
                </a:tabLst>
              </a:pPr>
              <a:r>
                <a:rPr lang="en-US" sz="1400" i="1" dirty="0">
                  <a:solidFill>
                    <a:schemeClr val="accent5">
                      <a:lumMod val="75000"/>
                    </a:schemeClr>
                  </a:solidFill>
                  <a:latin typeface="Abadi MT Condensed Light"/>
                  <a:cs typeface="Abadi MT Condensed Light"/>
                </a:rPr>
                <a:t>This phase is about estimating the amount of work needed to implement our idea into an application/service.</a:t>
              </a:r>
            </a:p>
          </p:txBody>
        </p:sp>
      </p:grpSp>
      <p:grpSp>
        <p:nvGrpSpPr>
          <p:cNvPr id="23" name="Group 22"/>
          <p:cNvGrpSpPr/>
          <p:nvPr/>
        </p:nvGrpSpPr>
        <p:grpSpPr>
          <a:xfrm>
            <a:off x="4586163" y="3353870"/>
            <a:ext cx="4445126" cy="540001"/>
            <a:chOff x="4592513" y="3487220"/>
            <a:chExt cx="4445126" cy="540001"/>
          </a:xfrm>
        </p:grpSpPr>
        <p:sp>
          <p:nvSpPr>
            <p:cNvPr id="42" name="Oval 41"/>
            <p:cNvSpPr/>
            <p:nvPr/>
          </p:nvSpPr>
          <p:spPr>
            <a:xfrm>
              <a:off x="4592513" y="3487220"/>
              <a:ext cx="540000" cy="540001"/>
            </a:xfrm>
            <a:prstGeom prst="ellipse">
              <a:avLst/>
            </a:prstGeom>
            <a:solidFill>
              <a:schemeClr val="accent5">
                <a:lumMod val="75000"/>
                <a:alpha val="80000"/>
              </a:schemeClr>
            </a:solidFill>
            <a:ln>
              <a:solidFill>
                <a:schemeClr val="accent5">
                  <a:lumMod val="75000"/>
                  <a:alpha val="7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3" name="Group 12"/>
            <p:cNvGrpSpPr/>
            <p:nvPr/>
          </p:nvGrpSpPr>
          <p:grpSpPr>
            <a:xfrm>
              <a:off x="4692653" y="3618874"/>
              <a:ext cx="339719" cy="234950"/>
              <a:chOff x="4692653" y="3606175"/>
              <a:chExt cx="339719" cy="234950"/>
            </a:xfrm>
          </p:grpSpPr>
          <p:sp>
            <p:nvSpPr>
              <p:cNvPr id="46" name="Rectangle 45"/>
              <p:cNvSpPr/>
              <p:nvPr/>
            </p:nvSpPr>
            <p:spPr>
              <a:xfrm>
                <a:off x="4768846" y="3682375"/>
                <a:ext cx="187325" cy="158750"/>
              </a:xfrm>
              <a:prstGeom prst="rect">
                <a:avLst/>
              </a:prstGeom>
              <a:noFill/>
              <a:ln w="3175" cmpd="sng">
                <a:solidFill>
                  <a:schemeClr val="accent5">
                    <a:lumMod val="60000"/>
                    <a:lumOff val="40000"/>
                  </a:schemeClr>
                </a:solidFill>
                <a:headEnd type="oval"/>
                <a:tailEnd type="ova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47" name="Straight Connector 46"/>
              <p:cNvCxnSpPr/>
              <p:nvPr/>
            </p:nvCxnSpPr>
            <p:spPr>
              <a:xfrm flipH="1" flipV="1">
                <a:off x="4953003" y="3680259"/>
                <a:ext cx="79369" cy="43391"/>
              </a:xfrm>
              <a:prstGeom prst="line">
                <a:avLst/>
              </a:prstGeom>
              <a:ln w="3175" cmpd="sng">
                <a:solidFill>
                  <a:schemeClr val="accent5">
                    <a:lumMod val="60000"/>
                    <a:lumOff val="40000"/>
                  </a:schemeClr>
                </a:solidFill>
              </a:ln>
              <a:effectLst/>
            </p:spPr>
            <p:style>
              <a:lnRef idx="2">
                <a:schemeClr val="accent1"/>
              </a:lnRef>
              <a:fillRef idx="0">
                <a:schemeClr val="accent1"/>
              </a:fillRef>
              <a:effectRef idx="1">
                <a:schemeClr val="accent1"/>
              </a:effectRef>
              <a:fontRef idx="minor">
                <a:schemeClr val="tx1"/>
              </a:fontRef>
            </p:style>
          </p:cxnSp>
          <p:cxnSp>
            <p:nvCxnSpPr>
              <p:cNvPr id="48" name="Straight Connector 47"/>
              <p:cNvCxnSpPr/>
              <p:nvPr/>
            </p:nvCxnSpPr>
            <p:spPr>
              <a:xfrm flipV="1">
                <a:off x="4692653" y="3680259"/>
                <a:ext cx="79369" cy="43391"/>
              </a:xfrm>
              <a:prstGeom prst="line">
                <a:avLst/>
              </a:prstGeom>
              <a:ln w="3175" cmpd="sng">
                <a:solidFill>
                  <a:schemeClr val="accent5">
                    <a:lumMod val="60000"/>
                    <a:lumOff val="40000"/>
                  </a:schemeClr>
                </a:solidFill>
              </a:ln>
              <a:effectLst/>
            </p:spPr>
            <p:style>
              <a:lnRef idx="2">
                <a:schemeClr val="accent1"/>
              </a:lnRef>
              <a:fillRef idx="0">
                <a:schemeClr val="accent1"/>
              </a:fillRef>
              <a:effectRef idx="1">
                <a:schemeClr val="accent1"/>
              </a:effectRef>
              <a:fontRef idx="minor">
                <a:schemeClr val="tx1"/>
              </a:fontRef>
            </p:style>
          </p:cxnSp>
          <p:sp>
            <p:nvSpPr>
              <p:cNvPr id="49" name="Rectangle 48"/>
              <p:cNvSpPr/>
              <p:nvPr/>
            </p:nvSpPr>
            <p:spPr>
              <a:xfrm>
                <a:off x="4781547" y="3628400"/>
                <a:ext cx="66675" cy="53975"/>
              </a:xfrm>
              <a:prstGeom prst="rect">
                <a:avLst/>
              </a:prstGeom>
              <a:noFill/>
              <a:ln w="3175" cmpd="sng">
                <a:solidFill>
                  <a:schemeClr val="accent5">
                    <a:lumMod val="60000"/>
                    <a:lumOff val="40000"/>
                  </a:schemeClr>
                </a:solidFill>
                <a:headEnd type="oval"/>
                <a:tailEnd type="ova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50" name="Rectangle 49"/>
              <p:cNvSpPr/>
              <p:nvPr/>
            </p:nvSpPr>
            <p:spPr>
              <a:xfrm>
                <a:off x="4848222" y="3606175"/>
                <a:ext cx="73025" cy="76200"/>
              </a:xfrm>
              <a:prstGeom prst="rect">
                <a:avLst/>
              </a:prstGeom>
              <a:noFill/>
              <a:ln w="3175" cmpd="sng">
                <a:solidFill>
                  <a:schemeClr val="accent5">
                    <a:lumMod val="60000"/>
                    <a:lumOff val="40000"/>
                  </a:schemeClr>
                </a:solidFill>
                <a:headEnd type="oval"/>
                <a:tailEnd type="ova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sp>
          <p:nvSpPr>
            <p:cNvPr id="52" name="TextBox 51"/>
            <p:cNvSpPr txBox="1"/>
            <p:nvPr/>
          </p:nvSpPr>
          <p:spPr>
            <a:xfrm>
              <a:off x="5129213" y="3534289"/>
              <a:ext cx="3908426" cy="430887"/>
            </a:xfrm>
            <a:prstGeom prst="rect">
              <a:avLst/>
            </a:prstGeom>
            <a:noFill/>
          </p:spPr>
          <p:txBody>
            <a:bodyPr wrap="square" lIns="0" tIns="0" rIns="108000" bIns="0" rtlCol="0" anchor="t" anchorCtr="0">
              <a:spAutoFit/>
            </a:bodyPr>
            <a:lstStyle/>
            <a:p>
              <a:pPr marL="90488">
                <a:tabLst>
                  <a:tab pos="895350" algn="l"/>
                </a:tabLst>
              </a:pPr>
              <a:r>
                <a:rPr lang="en-US" sz="1400" i="1" dirty="0">
                  <a:solidFill>
                    <a:schemeClr val="accent5">
                      <a:lumMod val="75000"/>
                    </a:schemeClr>
                  </a:solidFill>
                  <a:latin typeface="Abadi MT Condensed Light"/>
                  <a:cs typeface="Abadi MT Condensed Light"/>
                </a:rPr>
                <a:t>A good lead for the estimate is done by identifying what is often referred as the “Minimum Viable Product (MVP)”.</a:t>
              </a:r>
            </a:p>
          </p:txBody>
        </p:sp>
      </p:grpSp>
      <p:grpSp>
        <p:nvGrpSpPr>
          <p:cNvPr id="24" name="Group 23"/>
          <p:cNvGrpSpPr/>
          <p:nvPr/>
        </p:nvGrpSpPr>
        <p:grpSpPr>
          <a:xfrm>
            <a:off x="4586163" y="4037551"/>
            <a:ext cx="4445126" cy="540001"/>
            <a:chOff x="4592513" y="4259801"/>
            <a:chExt cx="4445126" cy="540001"/>
          </a:xfrm>
        </p:grpSpPr>
        <p:sp>
          <p:nvSpPr>
            <p:cNvPr id="55" name="Oval 54"/>
            <p:cNvSpPr/>
            <p:nvPr/>
          </p:nvSpPr>
          <p:spPr>
            <a:xfrm>
              <a:off x="4592513" y="4259801"/>
              <a:ext cx="540000" cy="540001"/>
            </a:xfrm>
            <a:prstGeom prst="ellipse">
              <a:avLst/>
            </a:prstGeom>
            <a:solidFill>
              <a:schemeClr val="accent5">
                <a:lumMod val="75000"/>
                <a:alpha val="80000"/>
              </a:schemeClr>
            </a:solidFill>
            <a:ln>
              <a:solidFill>
                <a:schemeClr val="accent5">
                  <a:lumMod val="75000"/>
                  <a:alpha val="7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6" name="TextBox 55"/>
            <p:cNvSpPr txBox="1"/>
            <p:nvPr/>
          </p:nvSpPr>
          <p:spPr>
            <a:xfrm>
              <a:off x="5129213" y="4300520"/>
              <a:ext cx="3908426" cy="430887"/>
            </a:xfrm>
            <a:prstGeom prst="rect">
              <a:avLst/>
            </a:prstGeom>
            <a:noFill/>
          </p:spPr>
          <p:txBody>
            <a:bodyPr wrap="square" lIns="0" tIns="0" rIns="108000" bIns="0" rtlCol="0" anchor="t" anchorCtr="0">
              <a:spAutoFit/>
            </a:bodyPr>
            <a:lstStyle/>
            <a:p>
              <a:pPr marL="90488">
                <a:tabLst>
                  <a:tab pos="895350" algn="l"/>
                </a:tabLst>
              </a:pPr>
              <a:r>
                <a:rPr lang="en-US" sz="1400" i="1" dirty="0">
                  <a:solidFill>
                    <a:schemeClr val="accent5">
                      <a:lumMod val="75000"/>
                    </a:schemeClr>
                  </a:solidFill>
                  <a:latin typeface="Abadi MT Condensed Light"/>
                  <a:cs typeface="Abadi MT Condensed Light"/>
                </a:rPr>
                <a:t>The MVP identifies the minimum set of features that make your idea sellable/interesting for a first release. </a:t>
              </a:r>
            </a:p>
          </p:txBody>
        </p:sp>
        <p:grpSp>
          <p:nvGrpSpPr>
            <p:cNvPr id="57" name="Group 56"/>
            <p:cNvGrpSpPr/>
            <p:nvPr/>
          </p:nvGrpSpPr>
          <p:grpSpPr>
            <a:xfrm>
              <a:off x="4692653" y="4438024"/>
              <a:ext cx="339719" cy="175669"/>
              <a:chOff x="4692653" y="3680259"/>
              <a:chExt cx="339719" cy="175669"/>
            </a:xfrm>
          </p:grpSpPr>
          <p:sp>
            <p:nvSpPr>
              <p:cNvPr id="58" name="Rectangle 57"/>
              <p:cNvSpPr/>
              <p:nvPr/>
            </p:nvSpPr>
            <p:spPr>
              <a:xfrm>
                <a:off x="4768846" y="3682375"/>
                <a:ext cx="187325" cy="158750"/>
              </a:xfrm>
              <a:prstGeom prst="rect">
                <a:avLst/>
              </a:prstGeom>
              <a:noFill/>
              <a:ln w="3175" cmpd="sng">
                <a:solidFill>
                  <a:schemeClr val="accent5">
                    <a:lumMod val="60000"/>
                    <a:lumOff val="40000"/>
                  </a:schemeClr>
                </a:solidFill>
                <a:headEnd type="oval"/>
                <a:tailEnd type="ova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59" name="Straight Connector 58"/>
              <p:cNvCxnSpPr/>
              <p:nvPr/>
            </p:nvCxnSpPr>
            <p:spPr>
              <a:xfrm flipH="1" flipV="1">
                <a:off x="4953003" y="3680259"/>
                <a:ext cx="79369" cy="43391"/>
              </a:xfrm>
              <a:prstGeom prst="line">
                <a:avLst/>
              </a:prstGeom>
              <a:ln w="3175" cmpd="sng">
                <a:solidFill>
                  <a:schemeClr val="accent5">
                    <a:lumMod val="60000"/>
                    <a:lumOff val="40000"/>
                  </a:schemeClr>
                </a:solidFill>
              </a:ln>
              <a:effectLst/>
            </p:spPr>
            <p:style>
              <a:lnRef idx="2">
                <a:schemeClr val="accent1"/>
              </a:lnRef>
              <a:fillRef idx="0">
                <a:schemeClr val="accent1"/>
              </a:fillRef>
              <a:effectRef idx="1">
                <a:schemeClr val="accent1"/>
              </a:effectRef>
              <a:fontRef idx="minor">
                <a:schemeClr val="tx1"/>
              </a:fontRef>
            </p:style>
          </p:cxnSp>
          <p:cxnSp>
            <p:nvCxnSpPr>
              <p:cNvPr id="60" name="Straight Connector 59"/>
              <p:cNvCxnSpPr/>
              <p:nvPr/>
            </p:nvCxnSpPr>
            <p:spPr>
              <a:xfrm flipV="1">
                <a:off x="4692653" y="3680259"/>
                <a:ext cx="79369" cy="43391"/>
              </a:xfrm>
              <a:prstGeom prst="line">
                <a:avLst/>
              </a:prstGeom>
              <a:ln w="3175" cmpd="sng">
                <a:solidFill>
                  <a:schemeClr val="accent5">
                    <a:lumMod val="60000"/>
                    <a:lumOff val="40000"/>
                  </a:schemeClr>
                </a:solidFill>
              </a:ln>
              <a:effectLst/>
            </p:spPr>
            <p:style>
              <a:lnRef idx="2">
                <a:schemeClr val="accent1"/>
              </a:lnRef>
              <a:fillRef idx="0">
                <a:schemeClr val="accent1"/>
              </a:fillRef>
              <a:effectRef idx="1">
                <a:schemeClr val="accent1"/>
              </a:effectRef>
              <a:fontRef idx="minor">
                <a:schemeClr val="tx1"/>
              </a:fontRef>
            </p:style>
          </p:cxnSp>
          <p:sp>
            <p:nvSpPr>
              <p:cNvPr id="61" name="Rectangle 60"/>
              <p:cNvSpPr/>
              <p:nvPr/>
            </p:nvSpPr>
            <p:spPr>
              <a:xfrm>
                <a:off x="4784726" y="3753911"/>
                <a:ext cx="84662" cy="85086"/>
              </a:xfrm>
              <a:prstGeom prst="rect">
                <a:avLst/>
              </a:prstGeom>
              <a:solidFill>
                <a:srgbClr val="93CDDD"/>
              </a:solidFill>
              <a:ln w="3175" cmpd="sng">
                <a:solidFill>
                  <a:schemeClr val="accent5">
                    <a:lumMod val="60000"/>
                    <a:lumOff val="40000"/>
                  </a:schemeClr>
                </a:solidFill>
                <a:headEnd type="oval"/>
                <a:tailEnd type="ova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63" name="Rectangle 62"/>
              <p:cNvSpPr/>
              <p:nvPr/>
            </p:nvSpPr>
            <p:spPr>
              <a:xfrm>
                <a:off x="4907484" y="3779728"/>
                <a:ext cx="73025" cy="76200"/>
              </a:xfrm>
              <a:prstGeom prst="rect">
                <a:avLst/>
              </a:prstGeom>
              <a:solidFill>
                <a:schemeClr val="accent5">
                  <a:lumMod val="60000"/>
                  <a:lumOff val="40000"/>
                </a:schemeClr>
              </a:solidFill>
              <a:ln w="3175" cmpd="sng">
                <a:solidFill>
                  <a:schemeClr val="accent5">
                    <a:lumMod val="60000"/>
                    <a:lumOff val="40000"/>
                  </a:schemeClr>
                </a:solidFill>
                <a:headEnd type="oval"/>
                <a:tailEnd type="ova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sp>
          <p:nvSpPr>
            <p:cNvPr id="14" name="Rectangle 13"/>
            <p:cNvSpPr/>
            <p:nvPr/>
          </p:nvSpPr>
          <p:spPr>
            <a:xfrm>
              <a:off x="4625397" y="4405705"/>
              <a:ext cx="254001" cy="215444"/>
            </a:xfrm>
            <a:prstGeom prst="rect">
              <a:avLst/>
            </a:prstGeom>
          </p:spPr>
          <p:txBody>
            <a:bodyPr wrap="square">
              <a:spAutoFit/>
            </a:bodyPr>
            <a:lstStyle/>
            <a:p>
              <a:pPr marL="90488">
                <a:tabLst>
                  <a:tab pos="895350" algn="l"/>
                </a:tabLst>
              </a:pPr>
              <a:r>
                <a:rPr lang="en-US" sz="800" i="1" dirty="0">
                  <a:solidFill>
                    <a:schemeClr val="accent5">
                      <a:lumMod val="75000"/>
                    </a:schemeClr>
                  </a:solidFill>
                  <a:latin typeface="Zapf Dingbats"/>
                  <a:ea typeface="Zapf Dingbats"/>
                  <a:cs typeface="Zapf Dingbats"/>
                  <a:sym typeface="Zapf Dingbats"/>
                </a:rPr>
                <a:t>✗</a:t>
              </a:r>
              <a:endParaRPr lang="en-US" sz="800" i="1" dirty="0">
                <a:solidFill>
                  <a:schemeClr val="accent5">
                    <a:lumMod val="75000"/>
                  </a:schemeClr>
                </a:solidFill>
                <a:latin typeface="Abadi MT Condensed Light"/>
                <a:cs typeface="Abadi MT Condensed Light"/>
              </a:endParaRPr>
            </a:p>
          </p:txBody>
        </p:sp>
        <p:sp>
          <p:nvSpPr>
            <p:cNvPr id="15" name="Rectangle 14"/>
            <p:cNvSpPr/>
            <p:nvPr/>
          </p:nvSpPr>
          <p:spPr>
            <a:xfrm>
              <a:off x="4846446" y="4453528"/>
              <a:ext cx="290464" cy="215444"/>
            </a:xfrm>
            <a:prstGeom prst="rect">
              <a:avLst/>
            </a:prstGeom>
          </p:spPr>
          <p:txBody>
            <a:bodyPr wrap="none">
              <a:spAutoFit/>
            </a:bodyPr>
            <a:lstStyle/>
            <a:p>
              <a:r>
                <a:rPr lang="en-US" sz="800" i="1" dirty="0">
                  <a:solidFill>
                    <a:srgbClr val="4BACC6">
                      <a:lumMod val="75000"/>
                    </a:srgbClr>
                  </a:solidFill>
                  <a:latin typeface="Zapf Dingbats"/>
                  <a:ea typeface="Zapf Dingbats"/>
                  <a:cs typeface="Zapf Dingbats"/>
                  <a:sym typeface="Zapf Dingbats"/>
                </a:rPr>
                <a:t>✓</a:t>
              </a:r>
              <a:endParaRPr lang="en-US"/>
            </a:p>
          </p:txBody>
        </p:sp>
      </p:grpSp>
      <p:grpSp>
        <p:nvGrpSpPr>
          <p:cNvPr id="37" name="Group 36"/>
          <p:cNvGrpSpPr/>
          <p:nvPr/>
        </p:nvGrpSpPr>
        <p:grpSpPr>
          <a:xfrm>
            <a:off x="4586163" y="4694220"/>
            <a:ext cx="4445126" cy="646331"/>
            <a:chOff x="4586163" y="4859320"/>
            <a:chExt cx="4445126" cy="646331"/>
          </a:xfrm>
        </p:grpSpPr>
        <p:sp>
          <p:nvSpPr>
            <p:cNvPr id="67" name="TextBox 66"/>
            <p:cNvSpPr txBox="1"/>
            <p:nvPr/>
          </p:nvSpPr>
          <p:spPr>
            <a:xfrm>
              <a:off x="5122863" y="4859320"/>
              <a:ext cx="3908426" cy="646331"/>
            </a:xfrm>
            <a:prstGeom prst="rect">
              <a:avLst/>
            </a:prstGeom>
            <a:noFill/>
          </p:spPr>
          <p:txBody>
            <a:bodyPr wrap="square" lIns="0" tIns="0" rIns="108000" bIns="0" rtlCol="0" anchor="t" anchorCtr="0">
              <a:spAutoFit/>
            </a:bodyPr>
            <a:lstStyle/>
            <a:p>
              <a:pPr marL="90488">
                <a:tabLst>
                  <a:tab pos="895350" algn="l"/>
                </a:tabLst>
              </a:pPr>
              <a:r>
                <a:rPr lang="en-US" sz="1400" i="1" dirty="0">
                  <a:solidFill>
                    <a:schemeClr val="accent5">
                      <a:lumMod val="75000"/>
                    </a:schemeClr>
                  </a:solidFill>
                  <a:latin typeface="Abadi MT Condensed Light"/>
                  <a:cs typeface="Abadi MT Condensed Light"/>
                </a:rPr>
                <a:t>The rough estimate of the work effort for each feature and their interdependencies provides us with an idea of the work to be completed.</a:t>
              </a:r>
            </a:p>
          </p:txBody>
        </p:sp>
        <p:grpSp>
          <p:nvGrpSpPr>
            <p:cNvPr id="36" name="Group 35"/>
            <p:cNvGrpSpPr/>
            <p:nvPr/>
          </p:nvGrpSpPr>
          <p:grpSpPr>
            <a:xfrm>
              <a:off x="4586163" y="4907501"/>
              <a:ext cx="540000" cy="540001"/>
              <a:chOff x="4586163" y="4907501"/>
              <a:chExt cx="540000" cy="540001"/>
            </a:xfrm>
          </p:grpSpPr>
          <p:sp>
            <p:nvSpPr>
              <p:cNvPr id="65" name="Oval 64"/>
              <p:cNvSpPr/>
              <p:nvPr/>
            </p:nvSpPr>
            <p:spPr>
              <a:xfrm>
                <a:off x="4586163" y="4907501"/>
                <a:ext cx="540000" cy="540001"/>
              </a:xfrm>
              <a:prstGeom prst="ellipse">
                <a:avLst/>
              </a:prstGeom>
              <a:solidFill>
                <a:schemeClr val="accent5">
                  <a:lumMod val="75000"/>
                  <a:alpha val="80000"/>
                </a:schemeClr>
              </a:solidFill>
              <a:ln>
                <a:solidFill>
                  <a:schemeClr val="accent5">
                    <a:lumMod val="75000"/>
                    <a:alpha val="7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3" name="Rectangle 92"/>
              <p:cNvSpPr/>
              <p:nvPr/>
            </p:nvSpPr>
            <p:spPr>
              <a:xfrm flipH="1" flipV="1">
                <a:off x="4667250" y="5111750"/>
                <a:ext cx="114300" cy="88900"/>
              </a:xfrm>
              <a:prstGeom prst="rect">
                <a:avLst/>
              </a:prstGeom>
              <a:solidFill>
                <a:srgbClr val="93CDDD"/>
              </a:solidFill>
              <a:ln w="3175" cmpd="sng">
                <a:solidFill>
                  <a:schemeClr val="accent5">
                    <a:lumMod val="60000"/>
                    <a:lumOff val="40000"/>
                  </a:schemeClr>
                </a:solidFill>
                <a:headEnd type="oval"/>
                <a:tailEnd type="ova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94" name="Straight Connector 93"/>
              <p:cNvCxnSpPr/>
              <p:nvPr/>
            </p:nvCxnSpPr>
            <p:spPr>
              <a:xfrm flipV="1">
                <a:off x="4749803" y="5077213"/>
                <a:ext cx="114297" cy="62487"/>
              </a:xfrm>
              <a:prstGeom prst="line">
                <a:avLst/>
              </a:prstGeom>
              <a:ln w="3175" cmpd="sng">
                <a:solidFill>
                  <a:schemeClr val="accent5">
                    <a:lumMod val="60000"/>
                    <a:lumOff val="40000"/>
                  </a:schemeClr>
                </a:solidFill>
              </a:ln>
              <a:effectLst/>
            </p:spPr>
            <p:style>
              <a:lnRef idx="2">
                <a:schemeClr val="accent1"/>
              </a:lnRef>
              <a:fillRef idx="0">
                <a:schemeClr val="accent1"/>
              </a:fillRef>
              <a:effectRef idx="1">
                <a:schemeClr val="accent1"/>
              </a:effectRef>
              <a:fontRef idx="minor">
                <a:schemeClr val="tx1"/>
              </a:fontRef>
            </p:style>
          </p:cxnSp>
          <p:cxnSp>
            <p:nvCxnSpPr>
              <p:cNvPr id="95" name="Straight Connector 94"/>
              <p:cNvCxnSpPr/>
              <p:nvPr/>
            </p:nvCxnSpPr>
            <p:spPr>
              <a:xfrm>
                <a:off x="4853965" y="5080002"/>
                <a:ext cx="180000" cy="0"/>
              </a:xfrm>
              <a:prstGeom prst="line">
                <a:avLst/>
              </a:prstGeom>
              <a:ln w="3175" cmpd="sng">
                <a:solidFill>
                  <a:schemeClr val="accent5">
                    <a:lumMod val="60000"/>
                    <a:lumOff val="40000"/>
                  </a:schemeClr>
                </a:solidFill>
              </a:ln>
              <a:effectLst/>
            </p:spPr>
            <p:style>
              <a:lnRef idx="2">
                <a:schemeClr val="accent1"/>
              </a:lnRef>
              <a:fillRef idx="0">
                <a:schemeClr val="accent1"/>
              </a:fillRef>
              <a:effectRef idx="1">
                <a:schemeClr val="accent1"/>
              </a:effectRef>
              <a:fontRef idx="minor">
                <a:schemeClr val="tx1"/>
              </a:fontRef>
            </p:style>
          </p:cxnSp>
          <p:grpSp>
            <p:nvGrpSpPr>
              <p:cNvPr id="35" name="Group 34"/>
              <p:cNvGrpSpPr/>
              <p:nvPr/>
            </p:nvGrpSpPr>
            <p:grpSpPr>
              <a:xfrm>
                <a:off x="4851400" y="5108575"/>
                <a:ext cx="200540" cy="143950"/>
                <a:chOff x="5842000" y="1270000"/>
                <a:chExt cx="200540" cy="143950"/>
              </a:xfrm>
            </p:grpSpPr>
            <p:grpSp>
              <p:nvGrpSpPr>
                <p:cNvPr id="34" name="Group 33"/>
                <p:cNvGrpSpPr/>
                <p:nvPr/>
              </p:nvGrpSpPr>
              <p:grpSpPr>
                <a:xfrm>
                  <a:off x="5842000" y="1323975"/>
                  <a:ext cx="200540" cy="36000"/>
                  <a:chOff x="5842000" y="1323975"/>
                  <a:chExt cx="200540" cy="36000"/>
                </a:xfrm>
              </p:grpSpPr>
              <p:cxnSp>
                <p:nvCxnSpPr>
                  <p:cNvPr id="96" name="Straight Connector 95"/>
                  <p:cNvCxnSpPr/>
                  <p:nvPr/>
                </p:nvCxnSpPr>
                <p:spPr>
                  <a:xfrm>
                    <a:off x="5898540" y="1343027"/>
                    <a:ext cx="144000" cy="0"/>
                  </a:xfrm>
                  <a:prstGeom prst="line">
                    <a:avLst/>
                  </a:prstGeom>
                  <a:solidFill>
                    <a:schemeClr val="accent5">
                      <a:lumMod val="40000"/>
                      <a:lumOff val="60000"/>
                      <a:alpha val="60000"/>
                    </a:schemeClr>
                  </a:solidFill>
                  <a:ln w="31750">
                    <a:solidFill>
                      <a:schemeClr val="accent5">
                        <a:lumMod val="60000"/>
                        <a:lumOff val="40000"/>
                        <a:alpha val="80000"/>
                      </a:schemeClr>
                    </a:solidFill>
                  </a:ln>
                  <a:effectLst/>
                </p:spPr>
                <p:style>
                  <a:lnRef idx="1">
                    <a:schemeClr val="accent1"/>
                  </a:lnRef>
                  <a:fillRef idx="3">
                    <a:schemeClr val="accent1"/>
                  </a:fillRef>
                  <a:effectRef idx="2">
                    <a:schemeClr val="accent1"/>
                  </a:effectRef>
                  <a:fontRef idx="minor">
                    <a:schemeClr val="lt1"/>
                  </a:fontRef>
                </p:style>
              </p:cxnSp>
              <p:sp>
                <p:nvSpPr>
                  <p:cNvPr id="97" name="Oval 96"/>
                  <p:cNvSpPr/>
                  <p:nvPr/>
                </p:nvSpPr>
                <p:spPr>
                  <a:xfrm>
                    <a:off x="5842000" y="1323975"/>
                    <a:ext cx="36000" cy="36000"/>
                  </a:xfrm>
                  <a:prstGeom prst="ellipse">
                    <a:avLst/>
                  </a:prstGeom>
                  <a:solidFill>
                    <a:schemeClr val="accent5">
                      <a:lumMod val="40000"/>
                      <a:lumOff val="60000"/>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lt1"/>
                      </a:solidFill>
                    </a:endParaRPr>
                  </a:p>
                </p:txBody>
              </p:sp>
            </p:grpSp>
            <p:grpSp>
              <p:nvGrpSpPr>
                <p:cNvPr id="98" name="Group 97"/>
                <p:cNvGrpSpPr/>
                <p:nvPr/>
              </p:nvGrpSpPr>
              <p:grpSpPr>
                <a:xfrm>
                  <a:off x="5842000" y="1377950"/>
                  <a:ext cx="200540" cy="36000"/>
                  <a:chOff x="5842000" y="1323975"/>
                  <a:chExt cx="200540" cy="36000"/>
                </a:xfrm>
              </p:grpSpPr>
              <p:cxnSp>
                <p:nvCxnSpPr>
                  <p:cNvPr id="99" name="Straight Connector 98"/>
                  <p:cNvCxnSpPr/>
                  <p:nvPr/>
                </p:nvCxnSpPr>
                <p:spPr>
                  <a:xfrm>
                    <a:off x="5898540" y="1343027"/>
                    <a:ext cx="144000" cy="0"/>
                  </a:xfrm>
                  <a:prstGeom prst="line">
                    <a:avLst/>
                  </a:prstGeom>
                  <a:solidFill>
                    <a:schemeClr val="accent5">
                      <a:lumMod val="40000"/>
                      <a:lumOff val="60000"/>
                      <a:alpha val="60000"/>
                    </a:schemeClr>
                  </a:solidFill>
                  <a:ln w="31750">
                    <a:solidFill>
                      <a:schemeClr val="accent5">
                        <a:lumMod val="60000"/>
                        <a:lumOff val="40000"/>
                        <a:alpha val="80000"/>
                      </a:schemeClr>
                    </a:solidFill>
                  </a:ln>
                  <a:effectLst/>
                </p:spPr>
                <p:style>
                  <a:lnRef idx="1">
                    <a:schemeClr val="accent1"/>
                  </a:lnRef>
                  <a:fillRef idx="3">
                    <a:schemeClr val="accent1"/>
                  </a:fillRef>
                  <a:effectRef idx="2">
                    <a:schemeClr val="accent1"/>
                  </a:effectRef>
                  <a:fontRef idx="minor">
                    <a:schemeClr val="lt1"/>
                  </a:fontRef>
                </p:style>
              </p:cxnSp>
              <p:sp>
                <p:nvSpPr>
                  <p:cNvPr id="100" name="Oval 99"/>
                  <p:cNvSpPr/>
                  <p:nvPr/>
                </p:nvSpPr>
                <p:spPr>
                  <a:xfrm>
                    <a:off x="5842000" y="1323975"/>
                    <a:ext cx="36000" cy="36000"/>
                  </a:xfrm>
                  <a:prstGeom prst="ellipse">
                    <a:avLst/>
                  </a:prstGeom>
                  <a:solidFill>
                    <a:schemeClr val="accent5">
                      <a:lumMod val="40000"/>
                      <a:lumOff val="60000"/>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lt1"/>
                      </a:solidFill>
                    </a:endParaRPr>
                  </a:p>
                </p:txBody>
              </p:sp>
            </p:grpSp>
            <p:grpSp>
              <p:nvGrpSpPr>
                <p:cNvPr id="104" name="Group 103"/>
                <p:cNvGrpSpPr/>
                <p:nvPr/>
              </p:nvGrpSpPr>
              <p:grpSpPr>
                <a:xfrm>
                  <a:off x="5842000" y="1270000"/>
                  <a:ext cx="200540" cy="36000"/>
                  <a:chOff x="5842000" y="1323975"/>
                  <a:chExt cx="200540" cy="36000"/>
                </a:xfrm>
              </p:grpSpPr>
              <p:cxnSp>
                <p:nvCxnSpPr>
                  <p:cNvPr id="105" name="Straight Connector 104"/>
                  <p:cNvCxnSpPr/>
                  <p:nvPr/>
                </p:nvCxnSpPr>
                <p:spPr>
                  <a:xfrm>
                    <a:off x="5898540" y="1343027"/>
                    <a:ext cx="144000" cy="0"/>
                  </a:xfrm>
                  <a:prstGeom prst="line">
                    <a:avLst/>
                  </a:prstGeom>
                  <a:solidFill>
                    <a:schemeClr val="accent5">
                      <a:lumMod val="40000"/>
                      <a:lumOff val="60000"/>
                      <a:alpha val="60000"/>
                    </a:schemeClr>
                  </a:solidFill>
                  <a:ln w="31750">
                    <a:solidFill>
                      <a:schemeClr val="accent5">
                        <a:lumMod val="60000"/>
                        <a:lumOff val="40000"/>
                        <a:alpha val="80000"/>
                      </a:schemeClr>
                    </a:solidFill>
                  </a:ln>
                  <a:effectLst/>
                </p:spPr>
                <p:style>
                  <a:lnRef idx="1">
                    <a:schemeClr val="accent1"/>
                  </a:lnRef>
                  <a:fillRef idx="3">
                    <a:schemeClr val="accent1"/>
                  </a:fillRef>
                  <a:effectRef idx="2">
                    <a:schemeClr val="accent1"/>
                  </a:effectRef>
                  <a:fontRef idx="minor">
                    <a:schemeClr val="lt1"/>
                  </a:fontRef>
                </p:style>
              </p:cxnSp>
              <p:sp>
                <p:nvSpPr>
                  <p:cNvPr id="106" name="Oval 105"/>
                  <p:cNvSpPr/>
                  <p:nvPr/>
                </p:nvSpPr>
                <p:spPr>
                  <a:xfrm>
                    <a:off x="5842000" y="1323975"/>
                    <a:ext cx="36000" cy="36000"/>
                  </a:xfrm>
                  <a:prstGeom prst="ellipse">
                    <a:avLst/>
                  </a:prstGeom>
                  <a:solidFill>
                    <a:schemeClr val="accent5">
                      <a:lumMod val="40000"/>
                      <a:lumOff val="60000"/>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lt1"/>
                      </a:solidFill>
                    </a:endParaRPr>
                  </a:p>
                </p:txBody>
              </p:sp>
            </p:grpSp>
          </p:grpSp>
        </p:grpSp>
      </p:grpSp>
      <p:grpSp>
        <p:nvGrpSpPr>
          <p:cNvPr id="38" name="Group 37"/>
          <p:cNvGrpSpPr/>
          <p:nvPr/>
        </p:nvGrpSpPr>
        <p:grpSpPr>
          <a:xfrm>
            <a:off x="4573463" y="5494988"/>
            <a:ext cx="4456237" cy="646331"/>
            <a:chOff x="4573463" y="5494988"/>
            <a:chExt cx="4456237" cy="646331"/>
          </a:xfrm>
        </p:grpSpPr>
        <p:sp>
          <p:nvSpPr>
            <p:cNvPr id="107" name="Oval 106"/>
            <p:cNvSpPr/>
            <p:nvPr/>
          </p:nvSpPr>
          <p:spPr>
            <a:xfrm>
              <a:off x="4573463" y="5555201"/>
              <a:ext cx="540000" cy="540001"/>
            </a:xfrm>
            <a:prstGeom prst="ellipse">
              <a:avLst/>
            </a:prstGeom>
            <a:solidFill>
              <a:schemeClr val="accent5">
                <a:lumMod val="75000"/>
                <a:alpha val="80000"/>
              </a:schemeClr>
            </a:solidFill>
            <a:ln>
              <a:solidFill>
                <a:schemeClr val="accent5">
                  <a:lumMod val="75000"/>
                  <a:alpha val="7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8" name="TextBox 107"/>
            <p:cNvSpPr txBox="1"/>
            <p:nvPr/>
          </p:nvSpPr>
          <p:spPr>
            <a:xfrm>
              <a:off x="4612090" y="5494988"/>
              <a:ext cx="457969" cy="646331"/>
            </a:xfrm>
            <a:prstGeom prst="rect">
              <a:avLst/>
            </a:prstGeom>
            <a:noFill/>
          </p:spPr>
          <p:txBody>
            <a:bodyPr wrap="none" rtlCol="0">
              <a:spAutoFit/>
            </a:bodyPr>
            <a:lstStyle/>
            <a:p>
              <a:pPr algn="ctr"/>
              <a:r>
                <a:rPr lang="en-US" sz="3600">
                  <a:solidFill>
                    <a:schemeClr val="accent5">
                      <a:lumMod val="60000"/>
                      <a:lumOff val="40000"/>
                    </a:schemeClr>
                  </a:solidFill>
                  <a:latin typeface="Avenir Black"/>
                  <a:cs typeface="Avenir Black"/>
                </a:rPr>
                <a:t>?</a:t>
              </a:r>
            </a:p>
          </p:txBody>
        </p:sp>
        <p:sp>
          <p:nvSpPr>
            <p:cNvPr id="109" name="TextBox 108"/>
            <p:cNvSpPr txBox="1"/>
            <p:nvPr/>
          </p:nvSpPr>
          <p:spPr>
            <a:xfrm>
              <a:off x="5121274" y="5608620"/>
              <a:ext cx="3908426" cy="430887"/>
            </a:xfrm>
            <a:prstGeom prst="rect">
              <a:avLst/>
            </a:prstGeom>
            <a:noFill/>
          </p:spPr>
          <p:txBody>
            <a:bodyPr wrap="square" lIns="0" tIns="0" rIns="108000" bIns="0" rtlCol="0" anchor="t" anchorCtr="0">
              <a:spAutoFit/>
            </a:bodyPr>
            <a:lstStyle/>
            <a:p>
              <a:pPr marL="90488">
                <a:tabLst>
                  <a:tab pos="895350" algn="l"/>
                </a:tabLst>
              </a:pPr>
              <a:r>
                <a:rPr lang="en-US" sz="1400" i="1" dirty="0">
                  <a:solidFill>
                    <a:schemeClr val="accent5">
                      <a:lumMod val="75000"/>
                    </a:schemeClr>
                  </a:solidFill>
                  <a:latin typeface="Abadi MT Condensed Light"/>
                  <a:cs typeface="Abadi MT Condensed Light"/>
                </a:rPr>
                <a:t>This is the first checkpoint in the process. Is it worth for? How quickly we can do it? How much it could cost ?</a:t>
              </a:r>
            </a:p>
          </p:txBody>
        </p:sp>
      </p:grpSp>
    </p:spTree>
    <p:extLst>
      <p:ext uri="{BB962C8B-B14F-4D97-AF65-F5344CB8AC3E}">
        <p14:creationId xmlns:p14="http://schemas.microsoft.com/office/powerpoint/2010/main" val="34037949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0" y="1498594"/>
            <a:ext cx="9153158" cy="4961473"/>
          </a:xfrm>
          <a:prstGeom prst="rect">
            <a:avLst/>
          </a:prstGeom>
          <a:solidFill>
            <a:schemeClr val="bg1">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a:t>PaaS development</a:t>
            </a:r>
          </a:p>
        </p:txBody>
      </p:sp>
      <p:sp>
        <p:nvSpPr>
          <p:cNvPr id="4" name="Date Placeholder 3"/>
          <p:cNvSpPr>
            <a:spLocks noGrp="1"/>
          </p:cNvSpPr>
          <p:nvPr>
            <p:ph type="dt" sz="half" idx="10"/>
          </p:nvPr>
        </p:nvSpPr>
        <p:spPr/>
        <p:txBody>
          <a:bodyPr/>
          <a:lstStyle/>
          <a:p>
            <a:fld id="{3D204B18-9485-D74D-B2B3-6C26E88E40BB}" type="datetime1">
              <a:rPr lang="en-AU"/>
              <a:pPr/>
              <a:t>23/3/18</a:t>
            </a:fld>
            <a:endParaRPr lang="en-US"/>
          </a:p>
        </p:txBody>
      </p:sp>
      <p:sp>
        <p:nvSpPr>
          <p:cNvPr id="5" name="Footer Placeholder 4"/>
          <p:cNvSpPr>
            <a:spLocks noGrp="1"/>
          </p:cNvSpPr>
          <p:nvPr>
            <p:ph type="ftr" sz="quarter" idx="11"/>
          </p:nvPr>
        </p:nvSpPr>
        <p:spPr/>
        <p:txBody>
          <a:bodyPr/>
          <a:lstStyle/>
          <a:p>
            <a:r>
              <a:rPr lang="en-US" dirty="0"/>
              <a:t>SIT737 Service Oriented Architecture </a:t>
            </a:r>
          </a:p>
        </p:txBody>
      </p:sp>
      <p:cxnSp>
        <p:nvCxnSpPr>
          <p:cNvPr id="8" name="Straight Connector 7"/>
          <p:cNvCxnSpPr/>
          <p:nvPr/>
        </p:nvCxnSpPr>
        <p:spPr>
          <a:xfrm>
            <a:off x="1915160" y="1680624"/>
            <a:ext cx="0" cy="4656676"/>
          </a:xfrm>
          <a:prstGeom prst="line">
            <a:avLst/>
          </a:prstGeom>
          <a:ln w="3175" cmpd="sng">
            <a:solidFill>
              <a:schemeClr val="tx2">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0" y="1582120"/>
            <a:ext cx="1920240" cy="830997"/>
          </a:xfrm>
          <a:prstGeom prst="rect">
            <a:avLst/>
          </a:prstGeom>
          <a:noFill/>
        </p:spPr>
        <p:txBody>
          <a:bodyPr wrap="square" rtlCol="0">
            <a:spAutoFit/>
          </a:bodyPr>
          <a:lstStyle/>
          <a:p>
            <a:pPr algn="r"/>
            <a:r>
              <a:rPr lang="en-US" sz="2400" b="1">
                <a:solidFill>
                  <a:schemeClr val="tx2">
                    <a:lumMod val="75000"/>
                  </a:schemeClr>
                </a:solidFill>
                <a:latin typeface="Abadi MT Condensed Extra Bold"/>
                <a:cs typeface="Abadi MT Condensed Extra Bold"/>
              </a:rPr>
              <a:t>DEVELOPMENT PROCESS</a:t>
            </a:r>
            <a:endParaRPr lang="en-US" sz="3600">
              <a:solidFill>
                <a:schemeClr val="tx2">
                  <a:lumMod val="75000"/>
                </a:schemeClr>
              </a:solidFill>
              <a:latin typeface="Abadi MT Condensed Extra Bold"/>
              <a:cs typeface="Abadi MT Condensed Extra Bold"/>
            </a:endParaRPr>
          </a:p>
        </p:txBody>
      </p:sp>
      <p:sp>
        <p:nvSpPr>
          <p:cNvPr id="10" name="TextBox 9"/>
          <p:cNvSpPr txBox="1"/>
          <p:nvPr/>
        </p:nvSpPr>
        <p:spPr>
          <a:xfrm>
            <a:off x="1999824" y="1553624"/>
            <a:ext cx="6769100" cy="1015663"/>
          </a:xfrm>
          <a:prstGeom prst="rect">
            <a:avLst/>
          </a:prstGeom>
          <a:noFill/>
        </p:spPr>
        <p:txBody>
          <a:bodyPr wrap="square" rtlCol="0">
            <a:spAutoFit/>
          </a:bodyPr>
          <a:lstStyle/>
          <a:p>
            <a:r>
              <a:rPr lang="en-US" sz="3000">
                <a:latin typeface="Abadi MT Condensed Light"/>
                <a:cs typeface="Abadi MT Condensed Light"/>
              </a:rPr>
              <a:t>Cloud development with PaaS</a:t>
            </a:r>
          </a:p>
          <a:p>
            <a:endParaRPr lang="en-US" sz="3000">
              <a:latin typeface="Abadi MT Condensed Light"/>
              <a:cs typeface="Abadi MT Condensed Light"/>
            </a:endParaRPr>
          </a:p>
        </p:txBody>
      </p:sp>
      <p:sp>
        <p:nvSpPr>
          <p:cNvPr id="6" name="Slide Number Placeholder 5"/>
          <p:cNvSpPr>
            <a:spLocks noGrp="1"/>
          </p:cNvSpPr>
          <p:nvPr>
            <p:ph type="sldNum" sz="quarter" idx="12"/>
          </p:nvPr>
        </p:nvSpPr>
        <p:spPr/>
        <p:txBody>
          <a:bodyPr/>
          <a:lstStyle/>
          <a:p>
            <a:fld id="{BBE0A389-EB18-824A-A5ED-72ACC9A7FB5D}" type="slidenum">
              <a:rPr lang="en-US"/>
              <a:pPr/>
              <a:t>32</a:t>
            </a:fld>
            <a:endParaRPr lang="en-US"/>
          </a:p>
        </p:txBody>
      </p:sp>
      <p:sp>
        <p:nvSpPr>
          <p:cNvPr id="24" name="Rectangle 23"/>
          <p:cNvSpPr/>
          <p:nvPr/>
        </p:nvSpPr>
        <p:spPr>
          <a:xfrm>
            <a:off x="2425700" y="3920490"/>
            <a:ext cx="2000250" cy="540000"/>
          </a:xfrm>
          <a:prstGeom prst="rect">
            <a:avLst/>
          </a:prstGeom>
          <a:solidFill>
            <a:schemeClr val="accent5">
              <a:lumMod val="75000"/>
              <a:alpha val="80000"/>
            </a:schemeClr>
          </a:solidFill>
          <a:ln>
            <a:solidFill>
              <a:schemeClr val="accent5">
                <a:lumMod val="75000"/>
                <a:alpha val="7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25" name="Group 24"/>
          <p:cNvGrpSpPr/>
          <p:nvPr/>
        </p:nvGrpSpPr>
        <p:grpSpPr>
          <a:xfrm>
            <a:off x="2160277" y="3856688"/>
            <a:ext cx="540000" cy="646331"/>
            <a:chOff x="3220726" y="3842519"/>
            <a:chExt cx="711194" cy="859082"/>
          </a:xfrm>
        </p:grpSpPr>
        <p:sp>
          <p:nvSpPr>
            <p:cNvPr id="26" name="Oval 25"/>
            <p:cNvSpPr/>
            <p:nvPr/>
          </p:nvSpPr>
          <p:spPr>
            <a:xfrm>
              <a:off x="3220726" y="3925368"/>
              <a:ext cx="711194" cy="717751"/>
            </a:xfrm>
            <a:prstGeom prst="ellipse">
              <a:avLst/>
            </a:prstGeom>
            <a:solidFill>
              <a:schemeClr val="accent1"/>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TextBox 26"/>
            <p:cNvSpPr txBox="1"/>
            <p:nvPr/>
          </p:nvSpPr>
          <p:spPr>
            <a:xfrm>
              <a:off x="3271845" y="3842519"/>
              <a:ext cx="603157" cy="859082"/>
            </a:xfrm>
            <a:prstGeom prst="rect">
              <a:avLst/>
            </a:prstGeom>
            <a:noFill/>
          </p:spPr>
          <p:txBody>
            <a:bodyPr wrap="none" rtlCol="0">
              <a:spAutoFit/>
            </a:bodyPr>
            <a:lstStyle/>
            <a:p>
              <a:pPr algn="ctr"/>
              <a:r>
                <a:rPr lang="en-US" sz="3600">
                  <a:solidFill>
                    <a:schemeClr val="bg1"/>
                  </a:solidFill>
                  <a:latin typeface="Avenir Black"/>
                  <a:cs typeface="Avenir Black"/>
                </a:rPr>
                <a:t>2</a:t>
              </a:r>
            </a:p>
          </p:txBody>
        </p:sp>
      </p:grpSp>
      <p:sp>
        <p:nvSpPr>
          <p:cNvPr id="28" name="TextBox 27"/>
          <p:cNvSpPr txBox="1"/>
          <p:nvPr/>
        </p:nvSpPr>
        <p:spPr>
          <a:xfrm>
            <a:off x="2654301" y="3949303"/>
            <a:ext cx="1778000" cy="461665"/>
          </a:xfrm>
          <a:prstGeom prst="rect">
            <a:avLst/>
          </a:prstGeom>
          <a:noFill/>
          <a:ln>
            <a:noFill/>
          </a:ln>
        </p:spPr>
        <p:txBody>
          <a:bodyPr wrap="square" lIns="0" rtlCol="0">
            <a:spAutoFit/>
          </a:bodyPr>
          <a:lstStyle/>
          <a:p>
            <a:pPr algn="r"/>
            <a:r>
              <a:rPr lang="en-US" sz="1200">
                <a:solidFill>
                  <a:schemeClr val="accent5">
                    <a:lumMod val="40000"/>
                    <a:lumOff val="60000"/>
                  </a:schemeClr>
                </a:solidFill>
                <a:latin typeface="Arial Narrow"/>
                <a:cs typeface="Arial Narrow"/>
              </a:rPr>
              <a:t>SELECTION OF CORE AND SUPPORTING FUNCTIONS</a:t>
            </a:r>
            <a:endParaRPr lang="en-US">
              <a:solidFill>
                <a:schemeClr val="accent5">
                  <a:lumMod val="40000"/>
                  <a:lumOff val="60000"/>
                </a:schemeClr>
              </a:solidFill>
              <a:latin typeface="Arial Narrow"/>
              <a:cs typeface="Arial Narrow"/>
            </a:endParaRPr>
          </a:p>
        </p:txBody>
      </p:sp>
      <p:sp>
        <p:nvSpPr>
          <p:cNvPr id="53" name="Rectangle 52"/>
          <p:cNvSpPr/>
          <p:nvPr/>
        </p:nvSpPr>
        <p:spPr>
          <a:xfrm>
            <a:off x="4425950" y="2508250"/>
            <a:ext cx="4718050" cy="3830638"/>
          </a:xfrm>
          <a:prstGeom prst="rect">
            <a:avLst/>
          </a:prstGeom>
          <a:solidFill>
            <a:schemeClr val="accent5">
              <a:lumMod val="40000"/>
              <a:lumOff val="60000"/>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54" name="Group 53"/>
          <p:cNvGrpSpPr/>
          <p:nvPr/>
        </p:nvGrpSpPr>
        <p:grpSpPr>
          <a:xfrm>
            <a:off x="4585977" y="2674420"/>
            <a:ext cx="4426789" cy="540001"/>
            <a:chOff x="4598677" y="2674420"/>
            <a:chExt cx="4426789" cy="540001"/>
          </a:xfrm>
        </p:grpSpPr>
        <p:sp>
          <p:nvSpPr>
            <p:cNvPr id="57" name="Oval 56"/>
            <p:cNvSpPr/>
            <p:nvPr/>
          </p:nvSpPr>
          <p:spPr>
            <a:xfrm>
              <a:off x="4598677" y="2674420"/>
              <a:ext cx="540000" cy="540001"/>
            </a:xfrm>
            <a:prstGeom prst="ellipse">
              <a:avLst/>
            </a:prstGeom>
            <a:solidFill>
              <a:schemeClr val="accent5">
                <a:lumMod val="75000"/>
                <a:alpha val="80000"/>
              </a:schemeClr>
            </a:solidFill>
            <a:ln>
              <a:solidFill>
                <a:schemeClr val="accent5">
                  <a:lumMod val="75000"/>
                  <a:alpha val="7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6" name="TextBox 55"/>
            <p:cNvSpPr txBox="1"/>
            <p:nvPr/>
          </p:nvSpPr>
          <p:spPr>
            <a:xfrm>
              <a:off x="5138207" y="2827314"/>
              <a:ext cx="3887259" cy="215444"/>
            </a:xfrm>
            <a:prstGeom prst="rect">
              <a:avLst/>
            </a:prstGeom>
            <a:noFill/>
          </p:spPr>
          <p:txBody>
            <a:bodyPr wrap="square" lIns="0" tIns="0" rIns="108000" bIns="0" rtlCol="0" anchor="t" anchorCtr="0">
              <a:spAutoFit/>
            </a:bodyPr>
            <a:lstStyle/>
            <a:p>
              <a:pPr marL="90488">
                <a:tabLst>
                  <a:tab pos="895350" algn="l"/>
                </a:tabLst>
              </a:pPr>
              <a:r>
                <a:rPr lang="en-US" sz="1400" i="1" dirty="0">
                  <a:solidFill>
                    <a:schemeClr val="accent5">
                      <a:lumMod val="75000"/>
                    </a:schemeClr>
                  </a:solidFill>
                  <a:latin typeface="Abadi MT Condensed Light"/>
                  <a:cs typeface="Abadi MT Condensed Light"/>
                </a:rPr>
                <a:t>The MVP identifies the features we want to implement.  </a:t>
              </a:r>
            </a:p>
          </p:txBody>
        </p:sp>
      </p:grpSp>
      <p:grpSp>
        <p:nvGrpSpPr>
          <p:cNvPr id="117" name="Group 116"/>
          <p:cNvGrpSpPr/>
          <p:nvPr/>
        </p:nvGrpSpPr>
        <p:grpSpPr>
          <a:xfrm>
            <a:off x="6491163" y="3208992"/>
            <a:ext cx="540000" cy="646331"/>
            <a:chOff x="4573463" y="5494988"/>
            <a:chExt cx="540000" cy="646331"/>
          </a:xfrm>
        </p:grpSpPr>
        <p:sp>
          <p:nvSpPr>
            <p:cNvPr id="118" name="Oval 117"/>
            <p:cNvSpPr/>
            <p:nvPr/>
          </p:nvSpPr>
          <p:spPr>
            <a:xfrm>
              <a:off x="4573463" y="5555201"/>
              <a:ext cx="540000" cy="540001"/>
            </a:xfrm>
            <a:prstGeom prst="ellipse">
              <a:avLst/>
            </a:prstGeom>
            <a:solidFill>
              <a:schemeClr val="accent5">
                <a:lumMod val="75000"/>
                <a:alpha val="80000"/>
              </a:schemeClr>
            </a:solidFill>
            <a:ln>
              <a:solidFill>
                <a:schemeClr val="accent5">
                  <a:lumMod val="75000"/>
                  <a:alpha val="7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9" name="TextBox 118"/>
            <p:cNvSpPr txBox="1"/>
            <p:nvPr/>
          </p:nvSpPr>
          <p:spPr>
            <a:xfrm>
              <a:off x="4612090" y="5494988"/>
              <a:ext cx="457969" cy="646331"/>
            </a:xfrm>
            <a:prstGeom prst="rect">
              <a:avLst/>
            </a:prstGeom>
            <a:noFill/>
          </p:spPr>
          <p:txBody>
            <a:bodyPr wrap="none" rtlCol="0">
              <a:spAutoFit/>
            </a:bodyPr>
            <a:lstStyle/>
            <a:p>
              <a:pPr algn="ctr"/>
              <a:r>
                <a:rPr lang="en-US" sz="3600">
                  <a:solidFill>
                    <a:schemeClr val="accent5">
                      <a:lumMod val="60000"/>
                      <a:lumOff val="40000"/>
                    </a:schemeClr>
                  </a:solidFill>
                  <a:latin typeface="Avenir Black"/>
                  <a:cs typeface="Avenir Black"/>
                </a:rPr>
                <a:t>F</a:t>
              </a:r>
            </a:p>
          </p:txBody>
        </p:sp>
      </p:grpSp>
      <p:sp>
        <p:nvSpPr>
          <p:cNvPr id="3" name="Rectangle 2"/>
          <p:cNvSpPr/>
          <p:nvPr/>
        </p:nvSpPr>
        <p:spPr>
          <a:xfrm>
            <a:off x="4533900" y="2775635"/>
            <a:ext cx="647700" cy="307777"/>
          </a:xfrm>
          <a:prstGeom prst="rect">
            <a:avLst/>
          </a:prstGeom>
        </p:spPr>
        <p:txBody>
          <a:bodyPr wrap="square">
            <a:spAutoFit/>
          </a:bodyPr>
          <a:lstStyle/>
          <a:p>
            <a:pPr algn="ctr"/>
            <a:r>
              <a:rPr lang="en-US" sz="1400">
                <a:solidFill>
                  <a:schemeClr val="accent5">
                    <a:lumMod val="40000"/>
                    <a:lumOff val="60000"/>
                  </a:schemeClr>
                </a:solidFill>
                <a:latin typeface="Arial Narrow"/>
                <a:cs typeface="Arial Narrow"/>
              </a:rPr>
              <a:t>MVP</a:t>
            </a:r>
          </a:p>
        </p:txBody>
      </p:sp>
      <p:cxnSp>
        <p:nvCxnSpPr>
          <p:cNvPr id="121" name="Straight Connector 120"/>
          <p:cNvCxnSpPr/>
          <p:nvPr/>
        </p:nvCxnSpPr>
        <p:spPr>
          <a:xfrm>
            <a:off x="6755980" y="3068319"/>
            <a:ext cx="2795" cy="197823"/>
          </a:xfrm>
          <a:prstGeom prst="line">
            <a:avLst/>
          </a:prstGeom>
          <a:ln w="3175" cmpd="sng">
            <a:solidFill>
              <a:schemeClr val="accent5">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122" name="Straight Connector 121"/>
          <p:cNvCxnSpPr/>
          <p:nvPr/>
        </p:nvCxnSpPr>
        <p:spPr>
          <a:xfrm>
            <a:off x="6584740" y="3065145"/>
            <a:ext cx="1826893" cy="0"/>
          </a:xfrm>
          <a:prstGeom prst="line">
            <a:avLst/>
          </a:prstGeom>
          <a:ln w="3175" cmpd="sng">
            <a:solidFill>
              <a:schemeClr val="accent5">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126" name="Straight Connector 125"/>
          <p:cNvCxnSpPr/>
          <p:nvPr/>
        </p:nvCxnSpPr>
        <p:spPr>
          <a:xfrm>
            <a:off x="6760213" y="3809152"/>
            <a:ext cx="0" cy="631615"/>
          </a:xfrm>
          <a:prstGeom prst="line">
            <a:avLst/>
          </a:prstGeom>
          <a:ln w="3175" cmpd="sng">
            <a:solidFill>
              <a:schemeClr val="accent5">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129" name="TextBox 128"/>
          <p:cNvSpPr txBox="1"/>
          <p:nvPr/>
        </p:nvSpPr>
        <p:spPr>
          <a:xfrm>
            <a:off x="4884206" y="3885652"/>
            <a:ext cx="1876427" cy="430887"/>
          </a:xfrm>
          <a:prstGeom prst="rect">
            <a:avLst/>
          </a:prstGeom>
          <a:noFill/>
        </p:spPr>
        <p:txBody>
          <a:bodyPr wrap="square" lIns="0" tIns="0" rIns="108000" bIns="0" rtlCol="0" anchor="t" anchorCtr="0">
            <a:spAutoFit/>
          </a:bodyPr>
          <a:lstStyle/>
          <a:p>
            <a:pPr marL="90488" algn="r">
              <a:tabLst>
                <a:tab pos="895350" algn="l"/>
              </a:tabLst>
            </a:pPr>
            <a:r>
              <a:rPr lang="en-US" sz="1400" i="1" dirty="0">
                <a:solidFill>
                  <a:schemeClr val="accent5">
                    <a:lumMod val="75000"/>
                  </a:schemeClr>
                </a:solidFill>
                <a:latin typeface="Abadi MT Condensed Light"/>
                <a:cs typeface="Abadi MT Condensed Light"/>
              </a:rPr>
              <a:t>Do we need to implement it or can we “lease” it?</a:t>
            </a:r>
          </a:p>
        </p:txBody>
      </p:sp>
      <p:sp>
        <p:nvSpPr>
          <p:cNvPr id="130" name="Arc 129"/>
          <p:cNvSpPr/>
          <p:nvPr/>
        </p:nvSpPr>
        <p:spPr>
          <a:xfrm>
            <a:off x="6506633" y="4309544"/>
            <a:ext cx="254000" cy="224366"/>
          </a:xfrm>
          <a:prstGeom prst="arc">
            <a:avLst>
              <a:gd name="adj1" fmla="val 161051"/>
              <a:gd name="adj2" fmla="val 5780412"/>
            </a:avLst>
          </a:prstGeom>
          <a:ln w="3175" cmpd="sng">
            <a:solidFill>
              <a:schemeClr val="accent5">
                <a:lumMod val="75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31" name="Arc 130"/>
          <p:cNvSpPr/>
          <p:nvPr/>
        </p:nvSpPr>
        <p:spPr>
          <a:xfrm>
            <a:off x="6760633" y="4313778"/>
            <a:ext cx="254000" cy="224366"/>
          </a:xfrm>
          <a:prstGeom prst="arc">
            <a:avLst>
              <a:gd name="adj1" fmla="val 5675748"/>
              <a:gd name="adj2" fmla="val 10762163"/>
            </a:avLst>
          </a:prstGeom>
          <a:ln w="3175" cmpd="sng">
            <a:solidFill>
              <a:schemeClr val="accent5">
                <a:lumMod val="75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132" name="Straight Connector 131"/>
          <p:cNvCxnSpPr>
            <a:stCxn id="135" idx="2"/>
          </p:cNvCxnSpPr>
          <p:nvPr/>
        </p:nvCxnSpPr>
        <p:spPr>
          <a:xfrm flipV="1">
            <a:off x="5574991" y="4534111"/>
            <a:ext cx="1058642" cy="336"/>
          </a:xfrm>
          <a:prstGeom prst="line">
            <a:avLst/>
          </a:prstGeom>
          <a:ln w="3175" cmpd="sng">
            <a:solidFill>
              <a:schemeClr val="accent5">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135" name="Arc 134"/>
          <p:cNvSpPr/>
          <p:nvPr/>
        </p:nvSpPr>
        <p:spPr>
          <a:xfrm rot="10800000">
            <a:off x="5435586" y="4533911"/>
            <a:ext cx="254000" cy="224366"/>
          </a:xfrm>
          <a:prstGeom prst="arc">
            <a:avLst>
              <a:gd name="adj1" fmla="val 161051"/>
              <a:gd name="adj2" fmla="val 5780412"/>
            </a:avLst>
          </a:prstGeom>
          <a:ln w="3175" cmpd="sng">
            <a:solidFill>
              <a:schemeClr val="accent5">
                <a:lumMod val="75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136" name="Straight Connector 135"/>
          <p:cNvCxnSpPr/>
          <p:nvPr/>
        </p:nvCxnSpPr>
        <p:spPr>
          <a:xfrm>
            <a:off x="5435166" y="4630418"/>
            <a:ext cx="0" cy="301415"/>
          </a:xfrm>
          <a:prstGeom prst="line">
            <a:avLst/>
          </a:prstGeom>
          <a:ln w="3175" cmpd="sng">
            <a:solidFill>
              <a:schemeClr val="accent5">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138" name="TextBox 137"/>
          <p:cNvSpPr txBox="1"/>
          <p:nvPr/>
        </p:nvSpPr>
        <p:spPr>
          <a:xfrm>
            <a:off x="6238859" y="4541818"/>
            <a:ext cx="576794" cy="169277"/>
          </a:xfrm>
          <a:prstGeom prst="rect">
            <a:avLst/>
          </a:prstGeom>
          <a:noFill/>
        </p:spPr>
        <p:txBody>
          <a:bodyPr wrap="square" lIns="0" tIns="0" rIns="108000" bIns="0" rtlCol="0" anchor="t" anchorCtr="0">
            <a:spAutoFit/>
          </a:bodyPr>
          <a:lstStyle/>
          <a:p>
            <a:pPr marL="90488" algn="ctr">
              <a:tabLst>
                <a:tab pos="895350" algn="l"/>
              </a:tabLst>
            </a:pPr>
            <a:r>
              <a:rPr lang="en-US" sz="1100" dirty="0">
                <a:solidFill>
                  <a:schemeClr val="accent5">
                    <a:lumMod val="75000"/>
                  </a:schemeClr>
                </a:solidFill>
                <a:latin typeface="Abadi MT Condensed Light"/>
                <a:cs typeface="Abadi MT Condensed Light"/>
              </a:rPr>
              <a:t>LEASE</a:t>
            </a:r>
          </a:p>
        </p:txBody>
      </p:sp>
      <p:cxnSp>
        <p:nvCxnSpPr>
          <p:cNvPr id="139" name="Straight Connector 138"/>
          <p:cNvCxnSpPr/>
          <p:nvPr/>
        </p:nvCxnSpPr>
        <p:spPr>
          <a:xfrm flipV="1">
            <a:off x="5067267" y="4936067"/>
            <a:ext cx="732367" cy="211"/>
          </a:xfrm>
          <a:prstGeom prst="line">
            <a:avLst/>
          </a:prstGeom>
          <a:ln w="76200" cmpd="sng">
            <a:solidFill>
              <a:schemeClr val="accent5">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141" name="TextBox 140"/>
          <p:cNvSpPr txBox="1"/>
          <p:nvPr/>
        </p:nvSpPr>
        <p:spPr>
          <a:xfrm>
            <a:off x="4414337" y="4977849"/>
            <a:ext cx="2033029" cy="646331"/>
          </a:xfrm>
          <a:prstGeom prst="rect">
            <a:avLst/>
          </a:prstGeom>
          <a:noFill/>
        </p:spPr>
        <p:txBody>
          <a:bodyPr wrap="square" lIns="0" tIns="0" rIns="108000" bIns="0" rtlCol="0" anchor="t" anchorCtr="0">
            <a:spAutoFit/>
          </a:bodyPr>
          <a:lstStyle/>
          <a:p>
            <a:pPr marL="90488" algn="ctr">
              <a:tabLst>
                <a:tab pos="895350" algn="l"/>
              </a:tabLst>
            </a:pPr>
            <a:r>
              <a:rPr lang="en-US" sz="1400" i="1" dirty="0">
                <a:solidFill>
                  <a:schemeClr val="accent5">
                    <a:lumMod val="75000"/>
                  </a:schemeClr>
                </a:solidFill>
                <a:latin typeface="Abadi MT Condensed Light"/>
                <a:cs typeface="Abadi MT Condensed Light"/>
              </a:rPr>
              <a:t>The feature is available either as a SaaS offering or as PaaS service. </a:t>
            </a:r>
          </a:p>
        </p:txBody>
      </p:sp>
      <p:cxnSp>
        <p:nvCxnSpPr>
          <p:cNvPr id="143" name="Straight Connector 142"/>
          <p:cNvCxnSpPr/>
          <p:nvPr/>
        </p:nvCxnSpPr>
        <p:spPr>
          <a:xfrm>
            <a:off x="6870391" y="4538681"/>
            <a:ext cx="719976" cy="0"/>
          </a:xfrm>
          <a:prstGeom prst="line">
            <a:avLst/>
          </a:prstGeom>
          <a:ln w="3175" cmpd="sng">
            <a:solidFill>
              <a:schemeClr val="accent5">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144" name="TextBox 143"/>
          <p:cNvSpPr txBox="1"/>
          <p:nvPr/>
        </p:nvSpPr>
        <p:spPr>
          <a:xfrm>
            <a:off x="6772277" y="4541818"/>
            <a:ext cx="784221" cy="169277"/>
          </a:xfrm>
          <a:prstGeom prst="rect">
            <a:avLst/>
          </a:prstGeom>
          <a:noFill/>
        </p:spPr>
        <p:txBody>
          <a:bodyPr wrap="square" lIns="0" tIns="0" rIns="108000" bIns="0" rtlCol="0" anchor="t" anchorCtr="0">
            <a:spAutoFit/>
          </a:bodyPr>
          <a:lstStyle/>
          <a:p>
            <a:pPr marL="90488" algn="ctr">
              <a:tabLst>
                <a:tab pos="895350" algn="l"/>
              </a:tabLst>
            </a:pPr>
            <a:r>
              <a:rPr lang="en-US" sz="1100" dirty="0">
                <a:solidFill>
                  <a:schemeClr val="accent5">
                    <a:lumMod val="75000"/>
                  </a:schemeClr>
                </a:solidFill>
                <a:latin typeface="Abadi MT Condensed Light"/>
                <a:cs typeface="Abadi MT Condensed Light"/>
              </a:rPr>
              <a:t>IMPLEMENT</a:t>
            </a:r>
          </a:p>
        </p:txBody>
      </p:sp>
      <p:sp>
        <p:nvSpPr>
          <p:cNvPr id="146" name="Arc 145"/>
          <p:cNvSpPr/>
          <p:nvPr/>
        </p:nvSpPr>
        <p:spPr>
          <a:xfrm rot="10800000" flipH="1">
            <a:off x="7463352" y="4538144"/>
            <a:ext cx="254000" cy="224366"/>
          </a:xfrm>
          <a:prstGeom prst="arc">
            <a:avLst>
              <a:gd name="adj1" fmla="val 161051"/>
              <a:gd name="adj2" fmla="val 5780412"/>
            </a:avLst>
          </a:prstGeom>
          <a:ln w="3175" cmpd="sng">
            <a:solidFill>
              <a:schemeClr val="accent5">
                <a:lumMod val="75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147" name="Straight Connector 146"/>
          <p:cNvCxnSpPr/>
          <p:nvPr/>
        </p:nvCxnSpPr>
        <p:spPr>
          <a:xfrm>
            <a:off x="7716308" y="4634650"/>
            <a:ext cx="0" cy="115200"/>
          </a:xfrm>
          <a:prstGeom prst="line">
            <a:avLst/>
          </a:prstGeom>
          <a:ln w="3175" cmpd="sng">
            <a:solidFill>
              <a:schemeClr val="accent5">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148" name="Straight Connector 147"/>
          <p:cNvCxnSpPr/>
          <p:nvPr/>
        </p:nvCxnSpPr>
        <p:spPr>
          <a:xfrm>
            <a:off x="7187891" y="5374764"/>
            <a:ext cx="865750" cy="0"/>
          </a:xfrm>
          <a:prstGeom prst="line">
            <a:avLst/>
          </a:prstGeom>
          <a:ln w="3175" cmpd="sng">
            <a:solidFill>
              <a:schemeClr val="accent5">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149" name="Arc 148"/>
          <p:cNvSpPr/>
          <p:nvPr/>
        </p:nvSpPr>
        <p:spPr>
          <a:xfrm rot="10800000">
            <a:off x="7052719" y="5374228"/>
            <a:ext cx="254000" cy="224366"/>
          </a:xfrm>
          <a:prstGeom prst="arc">
            <a:avLst>
              <a:gd name="adj1" fmla="val 161051"/>
              <a:gd name="adj2" fmla="val 5780412"/>
            </a:avLst>
          </a:prstGeom>
          <a:ln w="3175" cmpd="sng">
            <a:solidFill>
              <a:schemeClr val="accent5">
                <a:lumMod val="75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52" name="Arc 151"/>
          <p:cNvSpPr/>
          <p:nvPr/>
        </p:nvSpPr>
        <p:spPr>
          <a:xfrm rot="10800000" flipH="1">
            <a:off x="7940507" y="5376344"/>
            <a:ext cx="254000" cy="224366"/>
          </a:xfrm>
          <a:prstGeom prst="arc">
            <a:avLst>
              <a:gd name="adj1" fmla="val 161051"/>
              <a:gd name="adj2" fmla="val 5780412"/>
            </a:avLst>
          </a:prstGeom>
          <a:ln w="3175" cmpd="sng">
            <a:solidFill>
              <a:schemeClr val="accent5">
                <a:lumMod val="75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nvGrpSpPr>
          <p:cNvPr id="154" name="Group 153"/>
          <p:cNvGrpSpPr/>
          <p:nvPr/>
        </p:nvGrpSpPr>
        <p:grpSpPr>
          <a:xfrm>
            <a:off x="7419659" y="4742405"/>
            <a:ext cx="583231" cy="540001"/>
            <a:chOff x="4549459" y="5555201"/>
            <a:chExt cx="583231" cy="540001"/>
          </a:xfrm>
        </p:grpSpPr>
        <p:sp>
          <p:nvSpPr>
            <p:cNvPr id="155" name="Oval 154"/>
            <p:cNvSpPr/>
            <p:nvPr/>
          </p:nvSpPr>
          <p:spPr>
            <a:xfrm>
              <a:off x="4573463" y="5555201"/>
              <a:ext cx="540000" cy="540001"/>
            </a:xfrm>
            <a:prstGeom prst="ellipse">
              <a:avLst/>
            </a:prstGeom>
            <a:solidFill>
              <a:schemeClr val="accent5">
                <a:lumMod val="75000"/>
                <a:alpha val="80000"/>
              </a:schemeClr>
            </a:solidFill>
            <a:ln>
              <a:solidFill>
                <a:schemeClr val="accent5">
                  <a:lumMod val="75000"/>
                  <a:alpha val="7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6" name="TextBox 155"/>
            <p:cNvSpPr txBox="1"/>
            <p:nvPr/>
          </p:nvSpPr>
          <p:spPr>
            <a:xfrm>
              <a:off x="4549459" y="5704538"/>
              <a:ext cx="583231" cy="246221"/>
            </a:xfrm>
            <a:prstGeom prst="rect">
              <a:avLst/>
            </a:prstGeom>
            <a:noFill/>
          </p:spPr>
          <p:txBody>
            <a:bodyPr wrap="none" rtlCol="0">
              <a:spAutoFit/>
            </a:bodyPr>
            <a:lstStyle/>
            <a:p>
              <a:pPr algn="ctr"/>
              <a:r>
                <a:rPr lang="en-US" sz="1000">
                  <a:solidFill>
                    <a:schemeClr val="accent5">
                      <a:lumMod val="60000"/>
                      <a:lumOff val="40000"/>
                    </a:schemeClr>
                  </a:solidFill>
                  <a:latin typeface="Avenir Black"/>
                  <a:cs typeface="Avenir Black"/>
                </a:rPr>
                <a:t>1+1=2</a:t>
              </a:r>
            </a:p>
          </p:txBody>
        </p:sp>
      </p:grpSp>
      <p:cxnSp>
        <p:nvCxnSpPr>
          <p:cNvPr id="158" name="Straight Connector 157"/>
          <p:cNvCxnSpPr/>
          <p:nvPr/>
        </p:nvCxnSpPr>
        <p:spPr>
          <a:xfrm>
            <a:off x="7526183" y="5256950"/>
            <a:ext cx="0" cy="115200"/>
          </a:xfrm>
          <a:prstGeom prst="line">
            <a:avLst/>
          </a:prstGeom>
          <a:ln w="3175" cmpd="sng">
            <a:solidFill>
              <a:schemeClr val="accent5">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159" name="TextBox 158"/>
          <p:cNvSpPr txBox="1"/>
          <p:nvPr/>
        </p:nvSpPr>
        <p:spPr>
          <a:xfrm>
            <a:off x="6664308" y="5500668"/>
            <a:ext cx="777891" cy="169277"/>
          </a:xfrm>
          <a:prstGeom prst="rect">
            <a:avLst/>
          </a:prstGeom>
          <a:noFill/>
        </p:spPr>
        <p:txBody>
          <a:bodyPr wrap="square" lIns="0" tIns="0" rIns="108000" bIns="0" rtlCol="0" anchor="t" anchorCtr="0">
            <a:spAutoFit/>
          </a:bodyPr>
          <a:lstStyle/>
          <a:p>
            <a:pPr marL="90488" algn="ctr">
              <a:tabLst>
                <a:tab pos="895350" algn="l"/>
              </a:tabLst>
            </a:pPr>
            <a:r>
              <a:rPr lang="en-US" sz="1100" dirty="0">
                <a:solidFill>
                  <a:schemeClr val="accent5">
                    <a:lumMod val="75000"/>
                  </a:schemeClr>
                </a:solidFill>
                <a:latin typeface="Abadi MT Condensed Light"/>
                <a:cs typeface="Abadi MT Condensed Light"/>
              </a:rPr>
              <a:t>CORE LOGIC</a:t>
            </a:r>
          </a:p>
        </p:txBody>
      </p:sp>
      <p:sp>
        <p:nvSpPr>
          <p:cNvPr id="160" name="TextBox 159"/>
          <p:cNvSpPr txBox="1"/>
          <p:nvPr/>
        </p:nvSpPr>
        <p:spPr>
          <a:xfrm>
            <a:off x="7467975" y="5494318"/>
            <a:ext cx="1447800" cy="169277"/>
          </a:xfrm>
          <a:prstGeom prst="rect">
            <a:avLst/>
          </a:prstGeom>
          <a:noFill/>
        </p:spPr>
        <p:txBody>
          <a:bodyPr wrap="square" lIns="0" tIns="0" rIns="108000" bIns="0" rtlCol="0" anchor="t" anchorCtr="0">
            <a:spAutoFit/>
          </a:bodyPr>
          <a:lstStyle/>
          <a:p>
            <a:pPr marL="90488" algn="ctr">
              <a:tabLst>
                <a:tab pos="895350" algn="l"/>
              </a:tabLst>
            </a:pPr>
            <a:r>
              <a:rPr lang="en-US" sz="1100" dirty="0">
                <a:solidFill>
                  <a:schemeClr val="accent5">
                    <a:lumMod val="75000"/>
                  </a:schemeClr>
                </a:solidFill>
                <a:latin typeface="Abadi MT Condensed Light"/>
                <a:cs typeface="Abadi MT Condensed Light"/>
              </a:rPr>
              <a:t>SUPPORTING FUNCTIONS</a:t>
            </a:r>
          </a:p>
        </p:txBody>
      </p:sp>
      <p:grpSp>
        <p:nvGrpSpPr>
          <p:cNvPr id="167" name="Group 166"/>
          <p:cNvGrpSpPr/>
          <p:nvPr/>
        </p:nvGrpSpPr>
        <p:grpSpPr>
          <a:xfrm>
            <a:off x="7308355" y="5682400"/>
            <a:ext cx="1784920" cy="685186"/>
            <a:chOff x="7308355" y="5682400"/>
            <a:chExt cx="1784920" cy="685186"/>
          </a:xfrm>
        </p:grpSpPr>
        <p:cxnSp>
          <p:nvCxnSpPr>
            <p:cNvPr id="161" name="Straight Connector 160"/>
            <p:cNvCxnSpPr/>
            <p:nvPr/>
          </p:nvCxnSpPr>
          <p:spPr>
            <a:xfrm>
              <a:off x="8201068" y="5682400"/>
              <a:ext cx="0" cy="158400"/>
            </a:xfrm>
            <a:prstGeom prst="line">
              <a:avLst/>
            </a:prstGeom>
            <a:ln w="3175" cmpd="sng">
              <a:solidFill>
                <a:schemeClr val="accent5">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162" name="Straight Connector 161"/>
            <p:cNvCxnSpPr/>
            <p:nvPr/>
          </p:nvCxnSpPr>
          <p:spPr>
            <a:xfrm flipV="1">
              <a:off x="7837497" y="5875867"/>
              <a:ext cx="732367" cy="211"/>
            </a:xfrm>
            <a:prstGeom prst="line">
              <a:avLst/>
            </a:prstGeom>
            <a:ln w="76200" cmpd="sng">
              <a:solidFill>
                <a:schemeClr val="accent5">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163" name="TextBox 162"/>
            <p:cNvSpPr txBox="1"/>
            <p:nvPr/>
          </p:nvSpPr>
          <p:spPr>
            <a:xfrm>
              <a:off x="7308355" y="5936699"/>
              <a:ext cx="1784920" cy="430887"/>
            </a:xfrm>
            <a:prstGeom prst="rect">
              <a:avLst/>
            </a:prstGeom>
            <a:noFill/>
          </p:spPr>
          <p:txBody>
            <a:bodyPr wrap="square" lIns="0" tIns="0" rIns="108000" bIns="0" rtlCol="0" anchor="t" anchorCtr="0">
              <a:spAutoFit/>
            </a:bodyPr>
            <a:lstStyle/>
            <a:p>
              <a:pPr marL="90488" algn="ctr">
                <a:tabLst>
                  <a:tab pos="895350" algn="l"/>
                </a:tabLst>
              </a:pPr>
              <a:r>
                <a:rPr lang="en-US" sz="1400" i="1" dirty="0">
                  <a:solidFill>
                    <a:schemeClr val="accent5">
                      <a:lumMod val="75000"/>
                    </a:schemeClr>
                  </a:solidFill>
                  <a:latin typeface="Abadi MT Condensed Light"/>
                  <a:cs typeface="Abadi MT Condensed Light"/>
                </a:rPr>
                <a:t>If significant, might be available as PaaS service.</a:t>
              </a:r>
            </a:p>
          </p:txBody>
        </p:sp>
      </p:grpSp>
      <p:cxnSp>
        <p:nvCxnSpPr>
          <p:cNvPr id="164" name="Straight Connector 163"/>
          <p:cNvCxnSpPr/>
          <p:nvPr/>
        </p:nvCxnSpPr>
        <p:spPr>
          <a:xfrm>
            <a:off x="7042150" y="5715000"/>
            <a:ext cx="0" cy="565150"/>
          </a:xfrm>
          <a:prstGeom prst="line">
            <a:avLst/>
          </a:prstGeom>
          <a:ln w="3175" cmpd="sng">
            <a:solidFill>
              <a:schemeClr val="accent5">
                <a:lumMod val="75000"/>
              </a:schemeClr>
            </a:solidFill>
            <a:prstDash val="dash"/>
            <a:tailEnd type="stealth"/>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7705643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0" y="1498594"/>
            <a:ext cx="9153158" cy="4961473"/>
          </a:xfrm>
          <a:prstGeom prst="rect">
            <a:avLst/>
          </a:prstGeom>
          <a:solidFill>
            <a:schemeClr val="bg1">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a:t>PaaS development</a:t>
            </a:r>
          </a:p>
        </p:txBody>
      </p:sp>
      <p:sp>
        <p:nvSpPr>
          <p:cNvPr id="4" name="Date Placeholder 3"/>
          <p:cNvSpPr>
            <a:spLocks noGrp="1"/>
          </p:cNvSpPr>
          <p:nvPr>
            <p:ph type="dt" sz="half" idx="10"/>
          </p:nvPr>
        </p:nvSpPr>
        <p:spPr/>
        <p:txBody>
          <a:bodyPr/>
          <a:lstStyle/>
          <a:p>
            <a:fld id="{3D204B18-9485-D74D-B2B3-6C26E88E40BB}" type="datetime1">
              <a:rPr lang="en-AU"/>
              <a:pPr/>
              <a:t>23/3/18</a:t>
            </a:fld>
            <a:endParaRPr lang="en-US"/>
          </a:p>
        </p:txBody>
      </p:sp>
      <p:sp>
        <p:nvSpPr>
          <p:cNvPr id="5" name="Footer Placeholder 4"/>
          <p:cNvSpPr>
            <a:spLocks noGrp="1"/>
          </p:cNvSpPr>
          <p:nvPr>
            <p:ph type="ftr" sz="quarter" idx="11"/>
          </p:nvPr>
        </p:nvSpPr>
        <p:spPr/>
        <p:txBody>
          <a:bodyPr/>
          <a:lstStyle/>
          <a:p>
            <a:r>
              <a:rPr lang="en-US" dirty="0"/>
              <a:t>SIT737 Service Oriented Architecture </a:t>
            </a:r>
          </a:p>
        </p:txBody>
      </p:sp>
      <p:cxnSp>
        <p:nvCxnSpPr>
          <p:cNvPr id="8" name="Straight Connector 7"/>
          <p:cNvCxnSpPr/>
          <p:nvPr/>
        </p:nvCxnSpPr>
        <p:spPr>
          <a:xfrm>
            <a:off x="1915160" y="1680624"/>
            <a:ext cx="0" cy="4656676"/>
          </a:xfrm>
          <a:prstGeom prst="line">
            <a:avLst/>
          </a:prstGeom>
          <a:ln w="3175" cmpd="sng">
            <a:solidFill>
              <a:schemeClr val="tx2">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0" y="1582120"/>
            <a:ext cx="1920240" cy="830997"/>
          </a:xfrm>
          <a:prstGeom prst="rect">
            <a:avLst/>
          </a:prstGeom>
          <a:noFill/>
        </p:spPr>
        <p:txBody>
          <a:bodyPr wrap="square" rtlCol="0">
            <a:spAutoFit/>
          </a:bodyPr>
          <a:lstStyle/>
          <a:p>
            <a:pPr algn="r"/>
            <a:r>
              <a:rPr lang="en-US" sz="2400" b="1">
                <a:solidFill>
                  <a:schemeClr val="tx2">
                    <a:lumMod val="75000"/>
                  </a:schemeClr>
                </a:solidFill>
                <a:latin typeface="Abadi MT Condensed Extra Bold"/>
                <a:cs typeface="Abadi MT Condensed Extra Bold"/>
              </a:rPr>
              <a:t>DEVELOPMENT PROCESS</a:t>
            </a:r>
            <a:endParaRPr lang="en-US" sz="3600">
              <a:solidFill>
                <a:schemeClr val="tx2">
                  <a:lumMod val="75000"/>
                </a:schemeClr>
              </a:solidFill>
              <a:latin typeface="Abadi MT Condensed Extra Bold"/>
              <a:cs typeface="Abadi MT Condensed Extra Bold"/>
            </a:endParaRPr>
          </a:p>
        </p:txBody>
      </p:sp>
      <p:sp>
        <p:nvSpPr>
          <p:cNvPr id="10" name="TextBox 9"/>
          <p:cNvSpPr txBox="1"/>
          <p:nvPr/>
        </p:nvSpPr>
        <p:spPr>
          <a:xfrm>
            <a:off x="1999824" y="1553624"/>
            <a:ext cx="6769100" cy="1015663"/>
          </a:xfrm>
          <a:prstGeom prst="rect">
            <a:avLst/>
          </a:prstGeom>
          <a:noFill/>
        </p:spPr>
        <p:txBody>
          <a:bodyPr wrap="square" rtlCol="0">
            <a:spAutoFit/>
          </a:bodyPr>
          <a:lstStyle/>
          <a:p>
            <a:r>
              <a:rPr lang="en-US" sz="3000">
                <a:latin typeface="Abadi MT Condensed Light"/>
                <a:cs typeface="Abadi MT Condensed Light"/>
              </a:rPr>
              <a:t>Cloud development with PaaS</a:t>
            </a:r>
          </a:p>
          <a:p>
            <a:endParaRPr lang="en-US" sz="3000">
              <a:latin typeface="Abadi MT Condensed Light"/>
              <a:cs typeface="Abadi MT Condensed Light"/>
            </a:endParaRPr>
          </a:p>
        </p:txBody>
      </p:sp>
      <p:sp>
        <p:nvSpPr>
          <p:cNvPr id="6" name="Slide Number Placeholder 5"/>
          <p:cNvSpPr>
            <a:spLocks noGrp="1"/>
          </p:cNvSpPr>
          <p:nvPr>
            <p:ph type="sldNum" sz="quarter" idx="12"/>
          </p:nvPr>
        </p:nvSpPr>
        <p:spPr/>
        <p:txBody>
          <a:bodyPr/>
          <a:lstStyle/>
          <a:p>
            <a:fld id="{BBE0A389-EB18-824A-A5ED-72ACC9A7FB5D}" type="slidenum">
              <a:rPr lang="en-US"/>
              <a:pPr/>
              <a:t>33</a:t>
            </a:fld>
            <a:endParaRPr lang="en-US"/>
          </a:p>
        </p:txBody>
      </p:sp>
      <p:sp>
        <p:nvSpPr>
          <p:cNvPr id="30" name="Rectangle 29"/>
          <p:cNvSpPr/>
          <p:nvPr/>
        </p:nvSpPr>
        <p:spPr>
          <a:xfrm>
            <a:off x="2425700" y="4549140"/>
            <a:ext cx="2000250" cy="540000"/>
          </a:xfrm>
          <a:prstGeom prst="rect">
            <a:avLst/>
          </a:prstGeom>
          <a:solidFill>
            <a:schemeClr val="accent5">
              <a:lumMod val="75000"/>
              <a:alpha val="80000"/>
            </a:schemeClr>
          </a:solidFill>
          <a:ln>
            <a:solidFill>
              <a:schemeClr val="accent5">
                <a:lumMod val="75000"/>
                <a:alpha val="7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31" name="Group 30"/>
          <p:cNvGrpSpPr/>
          <p:nvPr/>
        </p:nvGrpSpPr>
        <p:grpSpPr>
          <a:xfrm>
            <a:off x="2160277" y="4485338"/>
            <a:ext cx="540000" cy="646331"/>
            <a:chOff x="3220726" y="3842519"/>
            <a:chExt cx="711194" cy="859082"/>
          </a:xfrm>
        </p:grpSpPr>
        <p:sp>
          <p:nvSpPr>
            <p:cNvPr id="32" name="Oval 31"/>
            <p:cNvSpPr/>
            <p:nvPr/>
          </p:nvSpPr>
          <p:spPr>
            <a:xfrm>
              <a:off x="3220726" y="3925368"/>
              <a:ext cx="711194" cy="717751"/>
            </a:xfrm>
            <a:prstGeom prst="ellipse">
              <a:avLst/>
            </a:prstGeom>
            <a:solidFill>
              <a:schemeClr val="accent1"/>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 name="TextBox 32"/>
            <p:cNvSpPr txBox="1"/>
            <p:nvPr/>
          </p:nvSpPr>
          <p:spPr>
            <a:xfrm>
              <a:off x="3271845" y="3842519"/>
              <a:ext cx="603157" cy="859082"/>
            </a:xfrm>
            <a:prstGeom prst="rect">
              <a:avLst/>
            </a:prstGeom>
            <a:noFill/>
          </p:spPr>
          <p:txBody>
            <a:bodyPr wrap="none" rtlCol="0">
              <a:spAutoFit/>
            </a:bodyPr>
            <a:lstStyle/>
            <a:p>
              <a:pPr algn="ctr"/>
              <a:r>
                <a:rPr lang="en-US" sz="3600">
                  <a:solidFill>
                    <a:schemeClr val="bg1"/>
                  </a:solidFill>
                  <a:latin typeface="Avenir Black"/>
                  <a:cs typeface="Avenir Black"/>
                </a:rPr>
                <a:t>3</a:t>
              </a:r>
            </a:p>
          </p:txBody>
        </p:sp>
      </p:grpSp>
      <p:sp>
        <p:nvSpPr>
          <p:cNvPr id="34" name="TextBox 33"/>
          <p:cNvSpPr txBox="1"/>
          <p:nvPr/>
        </p:nvSpPr>
        <p:spPr>
          <a:xfrm>
            <a:off x="2654301" y="4577953"/>
            <a:ext cx="1778000" cy="461665"/>
          </a:xfrm>
          <a:prstGeom prst="rect">
            <a:avLst/>
          </a:prstGeom>
          <a:noFill/>
          <a:ln>
            <a:noFill/>
          </a:ln>
        </p:spPr>
        <p:txBody>
          <a:bodyPr wrap="square" lIns="0" rtlCol="0">
            <a:spAutoFit/>
          </a:bodyPr>
          <a:lstStyle/>
          <a:p>
            <a:pPr algn="r"/>
            <a:r>
              <a:rPr lang="en-US" sz="1200">
                <a:solidFill>
                  <a:schemeClr val="accent5">
                    <a:lumMod val="40000"/>
                    <a:lumOff val="60000"/>
                  </a:schemeClr>
                </a:solidFill>
                <a:latin typeface="Arial Narrow"/>
                <a:cs typeface="Arial Narrow"/>
              </a:rPr>
              <a:t>CHARACTERISATION OF THE LOGIC TO DEVELOP</a:t>
            </a:r>
            <a:endParaRPr lang="en-US">
              <a:solidFill>
                <a:schemeClr val="accent5">
                  <a:lumMod val="40000"/>
                  <a:lumOff val="60000"/>
                </a:schemeClr>
              </a:solidFill>
              <a:latin typeface="Arial Narrow"/>
              <a:cs typeface="Arial Narrow"/>
            </a:endParaRPr>
          </a:p>
        </p:txBody>
      </p:sp>
      <p:sp>
        <p:nvSpPr>
          <p:cNvPr id="47" name="Rectangle 46"/>
          <p:cNvSpPr/>
          <p:nvPr/>
        </p:nvSpPr>
        <p:spPr>
          <a:xfrm>
            <a:off x="4425950" y="2508250"/>
            <a:ext cx="4718050" cy="3830638"/>
          </a:xfrm>
          <a:prstGeom prst="rect">
            <a:avLst/>
          </a:prstGeom>
          <a:solidFill>
            <a:schemeClr val="accent5">
              <a:lumMod val="40000"/>
              <a:lumOff val="60000"/>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48" name="Group 47"/>
          <p:cNvGrpSpPr/>
          <p:nvPr/>
        </p:nvGrpSpPr>
        <p:grpSpPr>
          <a:xfrm>
            <a:off x="4585977" y="2674420"/>
            <a:ext cx="4443723" cy="540001"/>
            <a:chOff x="4598677" y="2674420"/>
            <a:chExt cx="4443723" cy="540001"/>
          </a:xfrm>
        </p:grpSpPr>
        <p:sp>
          <p:nvSpPr>
            <p:cNvPr id="55" name="Oval 54"/>
            <p:cNvSpPr/>
            <p:nvPr/>
          </p:nvSpPr>
          <p:spPr>
            <a:xfrm>
              <a:off x="4598677" y="2674420"/>
              <a:ext cx="540000" cy="540001"/>
            </a:xfrm>
            <a:prstGeom prst="ellipse">
              <a:avLst/>
            </a:prstGeom>
            <a:solidFill>
              <a:schemeClr val="accent5">
                <a:lumMod val="75000"/>
                <a:alpha val="80000"/>
              </a:schemeClr>
            </a:solidFill>
            <a:ln>
              <a:solidFill>
                <a:schemeClr val="accent5">
                  <a:lumMod val="75000"/>
                  <a:alpha val="7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4" name="TextBox 53"/>
            <p:cNvSpPr txBox="1"/>
            <p:nvPr/>
          </p:nvSpPr>
          <p:spPr>
            <a:xfrm>
              <a:off x="5133974" y="2729955"/>
              <a:ext cx="3908426" cy="430887"/>
            </a:xfrm>
            <a:prstGeom prst="rect">
              <a:avLst/>
            </a:prstGeom>
            <a:noFill/>
          </p:spPr>
          <p:txBody>
            <a:bodyPr wrap="square" lIns="0" tIns="0" rIns="108000" bIns="0" rtlCol="0" anchor="t" anchorCtr="0">
              <a:spAutoFit/>
            </a:bodyPr>
            <a:lstStyle/>
            <a:p>
              <a:pPr marL="90488">
                <a:tabLst>
                  <a:tab pos="895350" algn="l"/>
                </a:tabLst>
              </a:pPr>
              <a:r>
                <a:rPr lang="en-US" sz="1400" i="1" dirty="0">
                  <a:solidFill>
                    <a:schemeClr val="accent5">
                      <a:lumMod val="75000"/>
                    </a:schemeClr>
                  </a:solidFill>
                  <a:latin typeface="Abadi MT Condensed Light"/>
                  <a:cs typeface="Abadi MT Condensed Light"/>
                </a:rPr>
                <a:t>The core logic most likely contains the novelty and the value of our application.</a:t>
              </a:r>
            </a:p>
          </p:txBody>
        </p:sp>
      </p:grpSp>
      <p:sp>
        <p:nvSpPr>
          <p:cNvPr id="119" name="TextBox 118"/>
          <p:cNvSpPr txBox="1"/>
          <p:nvPr/>
        </p:nvSpPr>
        <p:spPr>
          <a:xfrm>
            <a:off x="4568509" y="2802592"/>
            <a:ext cx="583231" cy="246221"/>
          </a:xfrm>
          <a:prstGeom prst="rect">
            <a:avLst/>
          </a:prstGeom>
          <a:noFill/>
        </p:spPr>
        <p:txBody>
          <a:bodyPr wrap="none" rtlCol="0">
            <a:spAutoFit/>
          </a:bodyPr>
          <a:lstStyle/>
          <a:p>
            <a:pPr algn="ctr"/>
            <a:r>
              <a:rPr lang="en-US" sz="1000">
                <a:solidFill>
                  <a:schemeClr val="accent5">
                    <a:lumMod val="60000"/>
                    <a:lumOff val="40000"/>
                  </a:schemeClr>
                </a:solidFill>
                <a:latin typeface="Avenir Black"/>
                <a:cs typeface="Avenir Black"/>
              </a:rPr>
              <a:t>1+1=2</a:t>
            </a:r>
          </a:p>
        </p:txBody>
      </p:sp>
      <p:cxnSp>
        <p:nvCxnSpPr>
          <p:cNvPr id="52" name="Straight Connector 51"/>
          <p:cNvCxnSpPr/>
          <p:nvPr/>
        </p:nvCxnSpPr>
        <p:spPr>
          <a:xfrm>
            <a:off x="5473490" y="2963545"/>
            <a:ext cx="1054310" cy="0"/>
          </a:xfrm>
          <a:prstGeom prst="line">
            <a:avLst/>
          </a:prstGeom>
          <a:ln w="3175" cmpd="sng">
            <a:solidFill>
              <a:schemeClr val="accent5">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56" name="Straight Connector 55"/>
          <p:cNvCxnSpPr/>
          <p:nvPr/>
        </p:nvCxnSpPr>
        <p:spPr>
          <a:xfrm>
            <a:off x="6311900" y="2959100"/>
            <a:ext cx="336550" cy="374650"/>
          </a:xfrm>
          <a:prstGeom prst="line">
            <a:avLst/>
          </a:prstGeom>
          <a:ln w="3175" cmpd="sng">
            <a:solidFill>
              <a:schemeClr val="accent5">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58" name="Straight Connector 57"/>
          <p:cNvCxnSpPr/>
          <p:nvPr/>
        </p:nvCxnSpPr>
        <p:spPr>
          <a:xfrm flipV="1">
            <a:off x="6648450" y="3325496"/>
            <a:ext cx="0" cy="122554"/>
          </a:xfrm>
          <a:prstGeom prst="line">
            <a:avLst/>
          </a:prstGeom>
          <a:ln w="3175" cmpd="sng">
            <a:solidFill>
              <a:schemeClr val="accent5">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62" name="Oval 61"/>
          <p:cNvSpPr/>
          <p:nvPr/>
        </p:nvSpPr>
        <p:spPr>
          <a:xfrm>
            <a:off x="6376863" y="3453355"/>
            <a:ext cx="540000" cy="540001"/>
          </a:xfrm>
          <a:prstGeom prst="ellipse">
            <a:avLst/>
          </a:prstGeom>
          <a:solidFill>
            <a:schemeClr val="accent5">
              <a:lumMod val="75000"/>
              <a:alpha val="80000"/>
            </a:schemeClr>
          </a:solidFill>
          <a:ln>
            <a:solidFill>
              <a:schemeClr val="accent5">
                <a:lumMod val="75000"/>
                <a:alpha val="7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b="1">
                <a:solidFill>
                  <a:schemeClr val="accent5">
                    <a:lumMod val="60000"/>
                    <a:lumOff val="40000"/>
                  </a:schemeClr>
                </a:solidFill>
                <a:latin typeface="Lucida Grande"/>
                <a:ea typeface="Lucida Grande"/>
                <a:cs typeface="Lucida Grande"/>
              </a:rPr>
              <a:t>$</a:t>
            </a:r>
            <a:endParaRPr lang="en-US" sz="2400">
              <a:solidFill>
                <a:schemeClr val="accent5">
                  <a:lumMod val="60000"/>
                  <a:lumOff val="40000"/>
                </a:schemeClr>
              </a:solidFill>
            </a:endParaRPr>
          </a:p>
        </p:txBody>
      </p:sp>
      <p:cxnSp>
        <p:nvCxnSpPr>
          <p:cNvPr id="65" name="Straight Connector 64"/>
          <p:cNvCxnSpPr/>
          <p:nvPr/>
        </p:nvCxnSpPr>
        <p:spPr>
          <a:xfrm flipV="1">
            <a:off x="6642100" y="3985896"/>
            <a:ext cx="0" cy="211454"/>
          </a:xfrm>
          <a:prstGeom prst="line">
            <a:avLst/>
          </a:prstGeom>
          <a:ln w="3175" cmpd="sng">
            <a:solidFill>
              <a:schemeClr val="accent5">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67" name="Arc 66"/>
          <p:cNvSpPr/>
          <p:nvPr/>
        </p:nvSpPr>
        <p:spPr>
          <a:xfrm>
            <a:off x="6385983" y="4061894"/>
            <a:ext cx="254000" cy="224366"/>
          </a:xfrm>
          <a:prstGeom prst="arc">
            <a:avLst>
              <a:gd name="adj1" fmla="val 161051"/>
              <a:gd name="adj2" fmla="val 5780412"/>
            </a:avLst>
          </a:prstGeom>
          <a:ln w="3175" cmpd="sng">
            <a:solidFill>
              <a:schemeClr val="accent5">
                <a:lumMod val="75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68" name="Arc 67"/>
          <p:cNvSpPr/>
          <p:nvPr/>
        </p:nvSpPr>
        <p:spPr>
          <a:xfrm>
            <a:off x="6639983" y="4066128"/>
            <a:ext cx="254000" cy="224366"/>
          </a:xfrm>
          <a:prstGeom prst="arc">
            <a:avLst>
              <a:gd name="adj1" fmla="val 5675748"/>
              <a:gd name="adj2" fmla="val 10762163"/>
            </a:avLst>
          </a:prstGeom>
          <a:ln w="3175" cmpd="sng">
            <a:solidFill>
              <a:schemeClr val="accent5">
                <a:lumMod val="75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69" name="Straight Connector 68"/>
          <p:cNvCxnSpPr/>
          <p:nvPr/>
        </p:nvCxnSpPr>
        <p:spPr>
          <a:xfrm>
            <a:off x="5664200" y="4286461"/>
            <a:ext cx="848783" cy="0"/>
          </a:xfrm>
          <a:prstGeom prst="line">
            <a:avLst/>
          </a:prstGeom>
          <a:ln w="3175" cmpd="sng">
            <a:solidFill>
              <a:schemeClr val="accent5">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70" name="Arc 69"/>
          <p:cNvSpPr/>
          <p:nvPr/>
        </p:nvSpPr>
        <p:spPr>
          <a:xfrm rot="10800000">
            <a:off x="5537186" y="4286261"/>
            <a:ext cx="254000" cy="224366"/>
          </a:xfrm>
          <a:prstGeom prst="arc">
            <a:avLst>
              <a:gd name="adj1" fmla="val 161051"/>
              <a:gd name="adj2" fmla="val 5780412"/>
            </a:avLst>
          </a:prstGeom>
          <a:ln w="3175" cmpd="sng">
            <a:solidFill>
              <a:schemeClr val="accent5">
                <a:lumMod val="75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71" name="Straight Connector 70"/>
          <p:cNvCxnSpPr/>
          <p:nvPr/>
        </p:nvCxnSpPr>
        <p:spPr>
          <a:xfrm>
            <a:off x="5536766" y="4382768"/>
            <a:ext cx="0" cy="301415"/>
          </a:xfrm>
          <a:prstGeom prst="line">
            <a:avLst/>
          </a:prstGeom>
          <a:ln w="3175" cmpd="sng">
            <a:solidFill>
              <a:schemeClr val="accent5">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72" name="TextBox 71"/>
          <p:cNvSpPr txBox="1"/>
          <p:nvPr/>
        </p:nvSpPr>
        <p:spPr>
          <a:xfrm>
            <a:off x="5683251" y="4294168"/>
            <a:ext cx="927100" cy="169277"/>
          </a:xfrm>
          <a:prstGeom prst="rect">
            <a:avLst/>
          </a:prstGeom>
          <a:noFill/>
        </p:spPr>
        <p:txBody>
          <a:bodyPr wrap="square" lIns="0" tIns="0" rIns="108000" bIns="0" rtlCol="0" anchor="t" anchorCtr="0">
            <a:spAutoFit/>
          </a:bodyPr>
          <a:lstStyle/>
          <a:p>
            <a:pPr marL="90488" algn="ctr">
              <a:tabLst>
                <a:tab pos="895350" algn="l"/>
              </a:tabLst>
            </a:pPr>
            <a:r>
              <a:rPr lang="en-US" sz="1100" dirty="0">
                <a:solidFill>
                  <a:schemeClr val="accent5">
                    <a:lumMod val="75000"/>
                  </a:schemeClr>
                </a:solidFill>
                <a:latin typeface="Abadi MT Condensed Light"/>
                <a:cs typeface="Abadi MT Condensed Light"/>
              </a:rPr>
              <a:t>INTEGRATION</a:t>
            </a:r>
          </a:p>
        </p:txBody>
      </p:sp>
      <p:cxnSp>
        <p:nvCxnSpPr>
          <p:cNvPr id="73" name="Straight Connector 72"/>
          <p:cNvCxnSpPr/>
          <p:nvPr/>
        </p:nvCxnSpPr>
        <p:spPr>
          <a:xfrm flipV="1">
            <a:off x="5168867" y="4688417"/>
            <a:ext cx="732367" cy="211"/>
          </a:xfrm>
          <a:prstGeom prst="line">
            <a:avLst/>
          </a:prstGeom>
          <a:ln w="76200" cmpd="sng">
            <a:solidFill>
              <a:schemeClr val="accent5">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74" name="Straight Connector 73"/>
          <p:cNvCxnSpPr>
            <a:endCxn id="76" idx="2"/>
          </p:cNvCxnSpPr>
          <p:nvPr/>
        </p:nvCxnSpPr>
        <p:spPr>
          <a:xfrm flipV="1">
            <a:off x="6749741" y="4291030"/>
            <a:ext cx="1075856" cy="1"/>
          </a:xfrm>
          <a:prstGeom prst="line">
            <a:avLst/>
          </a:prstGeom>
          <a:ln w="3175" cmpd="sng">
            <a:solidFill>
              <a:schemeClr val="accent5">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75" name="TextBox 74"/>
          <p:cNvSpPr txBox="1"/>
          <p:nvPr/>
        </p:nvSpPr>
        <p:spPr>
          <a:xfrm>
            <a:off x="6651627" y="4294168"/>
            <a:ext cx="955673" cy="169277"/>
          </a:xfrm>
          <a:prstGeom prst="rect">
            <a:avLst/>
          </a:prstGeom>
          <a:noFill/>
        </p:spPr>
        <p:txBody>
          <a:bodyPr wrap="square" lIns="0" tIns="0" rIns="108000" bIns="0" rtlCol="0" anchor="t" anchorCtr="0">
            <a:spAutoFit/>
          </a:bodyPr>
          <a:lstStyle/>
          <a:p>
            <a:pPr marL="90488" algn="ctr">
              <a:tabLst>
                <a:tab pos="895350" algn="l"/>
              </a:tabLst>
            </a:pPr>
            <a:r>
              <a:rPr lang="en-US" sz="1100" dirty="0">
                <a:solidFill>
                  <a:schemeClr val="accent5">
                    <a:lumMod val="75000"/>
                  </a:schemeClr>
                </a:solidFill>
                <a:latin typeface="Abadi MT Condensed Light"/>
                <a:cs typeface="Abadi MT Condensed Light"/>
              </a:rPr>
              <a:t>DEVELOPMENT</a:t>
            </a:r>
          </a:p>
        </p:txBody>
      </p:sp>
      <p:sp>
        <p:nvSpPr>
          <p:cNvPr id="76" name="Arc 75"/>
          <p:cNvSpPr/>
          <p:nvPr/>
        </p:nvSpPr>
        <p:spPr>
          <a:xfrm rot="10800000" flipH="1">
            <a:off x="7711002" y="4290494"/>
            <a:ext cx="254000" cy="224366"/>
          </a:xfrm>
          <a:prstGeom prst="arc">
            <a:avLst>
              <a:gd name="adj1" fmla="val 161051"/>
              <a:gd name="adj2" fmla="val 5780412"/>
            </a:avLst>
          </a:prstGeom>
          <a:ln w="3175" cmpd="sng">
            <a:solidFill>
              <a:schemeClr val="accent5">
                <a:lumMod val="75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77" name="Straight Connector 76"/>
          <p:cNvCxnSpPr/>
          <p:nvPr/>
        </p:nvCxnSpPr>
        <p:spPr>
          <a:xfrm>
            <a:off x="7963958" y="4387000"/>
            <a:ext cx="0" cy="324700"/>
          </a:xfrm>
          <a:prstGeom prst="line">
            <a:avLst/>
          </a:prstGeom>
          <a:ln w="3175" cmpd="sng">
            <a:solidFill>
              <a:schemeClr val="accent5">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79" name="TextBox 78"/>
          <p:cNvSpPr txBox="1"/>
          <p:nvPr/>
        </p:nvSpPr>
        <p:spPr>
          <a:xfrm>
            <a:off x="4534987" y="4736549"/>
            <a:ext cx="2310313" cy="1184940"/>
          </a:xfrm>
          <a:prstGeom prst="rect">
            <a:avLst/>
          </a:prstGeom>
          <a:noFill/>
        </p:spPr>
        <p:txBody>
          <a:bodyPr wrap="square" lIns="0" tIns="0" rIns="108000" bIns="0" rtlCol="0" anchor="t" anchorCtr="0">
            <a:spAutoFit/>
          </a:bodyPr>
          <a:lstStyle/>
          <a:p>
            <a:pPr marL="90488">
              <a:tabLst>
                <a:tab pos="895350" algn="l"/>
              </a:tabLst>
            </a:pPr>
            <a:r>
              <a:rPr lang="en-US" sz="1200" i="1" dirty="0">
                <a:solidFill>
                  <a:schemeClr val="accent5">
                    <a:lumMod val="75000"/>
                  </a:schemeClr>
                </a:solidFill>
                <a:latin typeface="Abadi MT Condensed Light"/>
                <a:cs typeface="Abadi MT Condensed Light"/>
              </a:rPr>
              <a:t>Integration Platform as a Service (iPaaS) offering are likely to be a good option.</a:t>
            </a:r>
          </a:p>
          <a:p>
            <a:pPr marL="90488">
              <a:spcBef>
                <a:spcPts val="600"/>
              </a:spcBef>
              <a:tabLst>
                <a:tab pos="895350" algn="l"/>
              </a:tabLst>
            </a:pPr>
            <a:r>
              <a:rPr lang="en-US" sz="1200" i="1" dirty="0">
                <a:solidFill>
                  <a:schemeClr val="accent5">
                    <a:lumMod val="75000"/>
                  </a:schemeClr>
                </a:solidFill>
                <a:latin typeface="Abadi MT Condensed Light"/>
                <a:cs typeface="Abadi MT Condensed Light"/>
              </a:rPr>
              <a:t>They facilitate the integration of existing cloud processes and services and often provide high-level languages or visual tools to perform the integration.</a:t>
            </a:r>
          </a:p>
        </p:txBody>
      </p:sp>
      <p:cxnSp>
        <p:nvCxnSpPr>
          <p:cNvPr id="123" name="Straight Connector 122"/>
          <p:cNvCxnSpPr/>
          <p:nvPr/>
        </p:nvCxnSpPr>
        <p:spPr>
          <a:xfrm flipV="1">
            <a:off x="7588217" y="4688417"/>
            <a:ext cx="732367" cy="211"/>
          </a:xfrm>
          <a:prstGeom prst="line">
            <a:avLst/>
          </a:prstGeom>
          <a:ln w="76200" cmpd="sng">
            <a:solidFill>
              <a:schemeClr val="accent5">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124" name="TextBox 123"/>
          <p:cNvSpPr txBox="1"/>
          <p:nvPr/>
        </p:nvSpPr>
        <p:spPr>
          <a:xfrm>
            <a:off x="6762750" y="4725988"/>
            <a:ext cx="2400300" cy="1184940"/>
          </a:xfrm>
          <a:prstGeom prst="rect">
            <a:avLst/>
          </a:prstGeom>
          <a:noFill/>
        </p:spPr>
        <p:txBody>
          <a:bodyPr wrap="square" lIns="0" tIns="0" rIns="108000" bIns="0" rtlCol="0" anchor="t" anchorCtr="0">
            <a:spAutoFit/>
          </a:bodyPr>
          <a:lstStyle/>
          <a:p>
            <a:pPr marL="90488">
              <a:tabLst>
                <a:tab pos="895350" algn="l"/>
              </a:tabLst>
            </a:pPr>
            <a:r>
              <a:rPr lang="en-US" sz="1200" i="1" dirty="0">
                <a:solidFill>
                  <a:schemeClr val="accent5">
                    <a:lumMod val="75000"/>
                  </a:schemeClr>
                </a:solidFill>
                <a:latin typeface="Abadi MT Condensed Light"/>
                <a:cs typeface="Abadi MT Condensed Light"/>
              </a:rPr>
              <a:t>Application Platform as a Service (aPaaS) offering are likely to be a good option.</a:t>
            </a:r>
          </a:p>
          <a:p>
            <a:pPr marL="90488">
              <a:spcBef>
                <a:spcPts val="600"/>
              </a:spcBef>
              <a:tabLst>
                <a:tab pos="895350" algn="l"/>
              </a:tabLst>
            </a:pPr>
            <a:r>
              <a:rPr lang="en-US" sz="1200" i="1" dirty="0">
                <a:solidFill>
                  <a:schemeClr val="accent5">
                    <a:lumMod val="75000"/>
                  </a:schemeClr>
                </a:solidFill>
                <a:latin typeface="Abadi MT Condensed Light"/>
                <a:cs typeface="Abadi MT Condensed Light"/>
              </a:rPr>
              <a:t>They provide environment for hosting more “general purpose” application and tooling to integrate with the developer’s toolchain.</a:t>
            </a:r>
          </a:p>
          <a:p>
            <a:pPr marL="90488">
              <a:tabLst>
                <a:tab pos="895350" algn="l"/>
              </a:tabLst>
            </a:pPr>
            <a:endParaRPr lang="en-US" sz="1200" i="1" dirty="0">
              <a:solidFill>
                <a:schemeClr val="accent5">
                  <a:lumMod val="75000"/>
                </a:schemeClr>
              </a:solidFill>
              <a:latin typeface="Abadi MT Condensed Light"/>
              <a:cs typeface="Abadi MT Condensed Light"/>
            </a:endParaRPr>
          </a:p>
        </p:txBody>
      </p:sp>
      <p:cxnSp>
        <p:nvCxnSpPr>
          <p:cNvPr id="125" name="Straight Connector 124"/>
          <p:cNvCxnSpPr/>
          <p:nvPr/>
        </p:nvCxnSpPr>
        <p:spPr>
          <a:xfrm>
            <a:off x="7963958" y="5777650"/>
            <a:ext cx="0" cy="324700"/>
          </a:xfrm>
          <a:prstGeom prst="line">
            <a:avLst/>
          </a:prstGeom>
          <a:ln w="3175" cmpd="sng">
            <a:solidFill>
              <a:schemeClr val="accent5">
                <a:lumMod val="75000"/>
              </a:schemeClr>
            </a:solidFill>
            <a:prstDash val="dash"/>
            <a:tailEnd type="stealth"/>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1210123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0" y="1498594"/>
            <a:ext cx="9153158" cy="4961473"/>
          </a:xfrm>
          <a:prstGeom prst="rect">
            <a:avLst/>
          </a:prstGeom>
          <a:solidFill>
            <a:schemeClr val="bg1">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a:t>PaaS development</a:t>
            </a:r>
          </a:p>
        </p:txBody>
      </p:sp>
      <p:sp>
        <p:nvSpPr>
          <p:cNvPr id="4" name="Date Placeholder 3"/>
          <p:cNvSpPr>
            <a:spLocks noGrp="1"/>
          </p:cNvSpPr>
          <p:nvPr>
            <p:ph type="dt" sz="half" idx="10"/>
          </p:nvPr>
        </p:nvSpPr>
        <p:spPr/>
        <p:txBody>
          <a:bodyPr/>
          <a:lstStyle/>
          <a:p>
            <a:fld id="{3D204B18-9485-D74D-B2B3-6C26E88E40BB}" type="datetime1">
              <a:rPr lang="en-AU"/>
              <a:pPr/>
              <a:t>23/3/18</a:t>
            </a:fld>
            <a:endParaRPr lang="en-US"/>
          </a:p>
        </p:txBody>
      </p:sp>
      <p:sp>
        <p:nvSpPr>
          <p:cNvPr id="5" name="Footer Placeholder 4"/>
          <p:cNvSpPr>
            <a:spLocks noGrp="1"/>
          </p:cNvSpPr>
          <p:nvPr>
            <p:ph type="ftr" sz="quarter" idx="11"/>
          </p:nvPr>
        </p:nvSpPr>
        <p:spPr/>
        <p:txBody>
          <a:bodyPr/>
          <a:lstStyle/>
          <a:p>
            <a:r>
              <a:rPr lang="en-US" dirty="0"/>
              <a:t>SIT737 Service Oriented Architecture </a:t>
            </a:r>
          </a:p>
        </p:txBody>
      </p:sp>
      <p:cxnSp>
        <p:nvCxnSpPr>
          <p:cNvPr id="8" name="Straight Connector 7"/>
          <p:cNvCxnSpPr/>
          <p:nvPr/>
        </p:nvCxnSpPr>
        <p:spPr>
          <a:xfrm>
            <a:off x="1915160" y="1680624"/>
            <a:ext cx="0" cy="4656676"/>
          </a:xfrm>
          <a:prstGeom prst="line">
            <a:avLst/>
          </a:prstGeom>
          <a:ln w="3175" cmpd="sng">
            <a:solidFill>
              <a:schemeClr val="tx2">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0" y="1582120"/>
            <a:ext cx="1920240" cy="830997"/>
          </a:xfrm>
          <a:prstGeom prst="rect">
            <a:avLst/>
          </a:prstGeom>
          <a:noFill/>
        </p:spPr>
        <p:txBody>
          <a:bodyPr wrap="square" rtlCol="0">
            <a:spAutoFit/>
          </a:bodyPr>
          <a:lstStyle/>
          <a:p>
            <a:pPr algn="r"/>
            <a:r>
              <a:rPr lang="en-US" sz="2400" b="1">
                <a:solidFill>
                  <a:schemeClr val="tx2">
                    <a:lumMod val="75000"/>
                  </a:schemeClr>
                </a:solidFill>
                <a:latin typeface="Abadi MT Condensed Extra Bold"/>
                <a:cs typeface="Abadi MT Condensed Extra Bold"/>
              </a:rPr>
              <a:t>DEVELOPMENT PROCESS</a:t>
            </a:r>
            <a:endParaRPr lang="en-US" sz="3600">
              <a:solidFill>
                <a:schemeClr val="tx2">
                  <a:lumMod val="75000"/>
                </a:schemeClr>
              </a:solidFill>
              <a:latin typeface="Abadi MT Condensed Extra Bold"/>
              <a:cs typeface="Abadi MT Condensed Extra Bold"/>
            </a:endParaRPr>
          </a:p>
        </p:txBody>
      </p:sp>
      <p:sp>
        <p:nvSpPr>
          <p:cNvPr id="10" name="TextBox 9"/>
          <p:cNvSpPr txBox="1"/>
          <p:nvPr/>
        </p:nvSpPr>
        <p:spPr>
          <a:xfrm>
            <a:off x="1999824" y="1553624"/>
            <a:ext cx="6769100" cy="1015663"/>
          </a:xfrm>
          <a:prstGeom prst="rect">
            <a:avLst/>
          </a:prstGeom>
          <a:noFill/>
        </p:spPr>
        <p:txBody>
          <a:bodyPr wrap="square" rtlCol="0">
            <a:spAutoFit/>
          </a:bodyPr>
          <a:lstStyle/>
          <a:p>
            <a:r>
              <a:rPr lang="en-US" sz="3000">
                <a:latin typeface="Abadi MT Condensed Light"/>
                <a:cs typeface="Abadi MT Condensed Light"/>
              </a:rPr>
              <a:t>Cloud development with PaaS</a:t>
            </a:r>
          </a:p>
          <a:p>
            <a:endParaRPr lang="en-US" sz="3000">
              <a:latin typeface="Abadi MT Condensed Light"/>
              <a:cs typeface="Abadi MT Condensed Light"/>
            </a:endParaRPr>
          </a:p>
        </p:txBody>
      </p:sp>
      <p:sp>
        <p:nvSpPr>
          <p:cNvPr id="6" name="Slide Number Placeholder 5"/>
          <p:cNvSpPr>
            <a:spLocks noGrp="1"/>
          </p:cNvSpPr>
          <p:nvPr>
            <p:ph type="sldNum" sz="quarter" idx="12"/>
          </p:nvPr>
        </p:nvSpPr>
        <p:spPr/>
        <p:txBody>
          <a:bodyPr/>
          <a:lstStyle/>
          <a:p>
            <a:fld id="{BBE0A389-EB18-824A-A5ED-72ACC9A7FB5D}" type="slidenum">
              <a:rPr lang="en-US"/>
              <a:pPr/>
              <a:t>34</a:t>
            </a:fld>
            <a:endParaRPr lang="en-US"/>
          </a:p>
        </p:txBody>
      </p:sp>
      <p:sp>
        <p:nvSpPr>
          <p:cNvPr id="36" name="Rectangle 35"/>
          <p:cNvSpPr/>
          <p:nvPr/>
        </p:nvSpPr>
        <p:spPr>
          <a:xfrm>
            <a:off x="2425700" y="5176203"/>
            <a:ext cx="2000250" cy="540000"/>
          </a:xfrm>
          <a:prstGeom prst="rect">
            <a:avLst/>
          </a:prstGeom>
          <a:solidFill>
            <a:schemeClr val="accent5">
              <a:lumMod val="75000"/>
              <a:alpha val="80000"/>
            </a:schemeClr>
          </a:solidFill>
          <a:ln>
            <a:solidFill>
              <a:schemeClr val="accent5">
                <a:lumMod val="75000"/>
                <a:alpha val="7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37" name="Group 36"/>
          <p:cNvGrpSpPr/>
          <p:nvPr/>
        </p:nvGrpSpPr>
        <p:grpSpPr>
          <a:xfrm>
            <a:off x="2160277" y="5112401"/>
            <a:ext cx="540000" cy="646331"/>
            <a:chOff x="3220726" y="3842519"/>
            <a:chExt cx="711194" cy="859082"/>
          </a:xfrm>
        </p:grpSpPr>
        <p:sp>
          <p:nvSpPr>
            <p:cNvPr id="38" name="Oval 37"/>
            <p:cNvSpPr/>
            <p:nvPr/>
          </p:nvSpPr>
          <p:spPr>
            <a:xfrm>
              <a:off x="3220726" y="3925368"/>
              <a:ext cx="711194" cy="717751"/>
            </a:xfrm>
            <a:prstGeom prst="ellipse">
              <a:avLst/>
            </a:prstGeom>
            <a:solidFill>
              <a:schemeClr val="accent1"/>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9" name="TextBox 38"/>
            <p:cNvSpPr txBox="1"/>
            <p:nvPr/>
          </p:nvSpPr>
          <p:spPr>
            <a:xfrm>
              <a:off x="3271845" y="3842519"/>
              <a:ext cx="603157" cy="859082"/>
            </a:xfrm>
            <a:prstGeom prst="rect">
              <a:avLst/>
            </a:prstGeom>
            <a:noFill/>
          </p:spPr>
          <p:txBody>
            <a:bodyPr wrap="none" rtlCol="0">
              <a:spAutoFit/>
            </a:bodyPr>
            <a:lstStyle/>
            <a:p>
              <a:pPr algn="ctr"/>
              <a:r>
                <a:rPr lang="en-US" sz="3600">
                  <a:solidFill>
                    <a:schemeClr val="bg1"/>
                  </a:solidFill>
                  <a:latin typeface="Avenir Black"/>
                  <a:cs typeface="Avenir Black"/>
                </a:rPr>
                <a:t>4</a:t>
              </a:r>
            </a:p>
          </p:txBody>
        </p:sp>
      </p:grpSp>
      <p:sp>
        <p:nvSpPr>
          <p:cNvPr id="40" name="TextBox 39"/>
          <p:cNvSpPr txBox="1"/>
          <p:nvPr/>
        </p:nvSpPr>
        <p:spPr>
          <a:xfrm>
            <a:off x="2654301" y="5205016"/>
            <a:ext cx="1778000" cy="461665"/>
          </a:xfrm>
          <a:prstGeom prst="rect">
            <a:avLst/>
          </a:prstGeom>
          <a:noFill/>
          <a:ln>
            <a:noFill/>
          </a:ln>
        </p:spPr>
        <p:txBody>
          <a:bodyPr wrap="square" lIns="0" rtlCol="0">
            <a:spAutoFit/>
          </a:bodyPr>
          <a:lstStyle/>
          <a:p>
            <a:pPr algn="r"/>
            <a:r>
              <a:rPr lang="en-US" sz="1200">
                <a:solidFill>
                  <a:schemeClr val="accent5">
                    <a:lumMod val="40000"/>
                    <a:lumOff val="60000"/>
                  </a:schemeClr>
                </a:solidFill>
                <a:latin typeface="Arial Narrow"/>
                <a:cs typeface="Arial Narrow"/>
              </a:rPr>
              <a:t>SELECTION OF THE  IMPLEMENTATION STACK</a:t>
            </a:r>
            <a:endParaRPr lang="en-US">
              <a:solidFill>
                <a:schemeClr val="accent5">
                  <a:lumMod val="40000"/>
                  <a:lumOff val="60000"/>
                </a:schemeClr>
              </a:solidFill>
              <a:latin typeface="Arial Narrow"/>
              <a:cs typeface="Arial Narrow"/>
            </a:endParaRPr>
          </a:p>
        </p:txBody>
      </p:sp>
      <p:sp>
        <p:nvSpPr>
          <p:cNvPr id="47" name="Rectangle 46"/>
          <p:cNvSpPr/>
          <p:nvPr/>
        </p:nvSpPr>
        <p:spPr>
          <a:xfrm>
            <a:off x="4425950" y="2508250"/>
            <a:ext cx="4718050" cy="3830638"/>
          </a:xfrm>
          <a:prstGeom prst="rect">
            <a:avLst/>
          </a:prstGeom>
          <a:solidFill>
            <a:schemeClr val="accent5">
              <a:lumMod val="40000"/>
              <a:lumOff val="60000"/>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4" name="TextBox 53"/>
          <p:cNvSpPr txBox="1"/>
          <p:nvPr/>
        </p:nvSpPr>
        <p:spPr>
          <a:xfrm>
            <a:off x="5127624" y="2717255"/>
            <a:ext cx="3908426" cy="430887"/>
          </a:xfrm>
          <a:prstGeom prst="rect">
            <a:avLst/>
          </a:prstGeom>
          <a:noFill/>
        </p:spPr>
        <p:txBody>
          <a:bodyPr wrap="square" lIns="0" tIns="0" rIns="108000" bIns="0" rtlCol="0" anchor="t" anchorCtr="0">
            <a:spAutoFit/>
          </a:bodyPr>
          <a:lstStyle/>
          <a:p>
            <a:pPr marL="90488">
              <a:tabLst>
                <a:tab pos="895350" algn="l"/>
              </a:tabLst>
            </a:pPr>
            <a:r>
              <a:rPr lang="en-US" sz="1400" i="1" dirty="0">
                <a:solidFill>
                  <a:schemeClr val="accent5">
                    <a:lumMod val="75000"/>
                  </a:schemeClr>
                </a:solidFill>
                <a:latin typeface="Abadi MT Condensed Light"/>
                <a:cs typeface="Abadi MT Condensed Light"/>
              </a:rPr>
              <a:t>If the core logic is primarily expressed through development, the choice of a stack/framework is the next step.</a:t>
            </a:r>
          </a:p>
        </p:txBody>
      </p:sp>
      <p:grpSp>
        <p:nvGrpSpPr>
          <p:cNvPr id="14" name="Group 13"/>
          <p:cNvGrpSpPr/>
          <p:nvPr/>
        </p:nvGrpSpPr>
        <p:grpSpPr>
          <a:xfrm>
            <a:off x="4585977" y="2674420"/>
            <a:ext cx="540000" cy="540001"/>
            <a:chOff x="4585977" y="2674420"/>
            <a:chExt cx="540000" cy="540001"/>
          </a:xfrm>
        </p:grpSpPr>
        <p:sp>
          <p:nvSpPr>
            <p:cNvPr id="55" name="Oval 54"/>
            <p:cNvSpPr/>
            <p:nvPr/>
          </p:nvSpPr>
          <p:spPr>
            <a:xfrm>
              <a:off x="4585977" y="2674420"/>
              <a:ext cx="540000" cy="540001"/>
            </a:xfrm>
            <a:prstGeom prst="ellipse">
              <a:avLst/>
            </a:prstGeom>
            <a:solidFill>
              <a:schemeClr val="accent5">
                <a:lumMod val="75000"/>
                <a:alpha val="80000"/>
              </a:schemeClr>
            </a:solidFill>
            <a:ln>
              <a:solidFill>
                <a:schemeClr val="accent5">
                  <a:lumMod val="75000"/>
                  <a:alpha val="7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3" name="Group 12"/>
            <p:cNvGrpSpPr/>
            <p:nvPr/>
          </p:nvGrpSpPr>
          <p:grpSpPr>
            <a:xfrm>
              <a:off x="4672125" y="2727325"/>
              <a:ext cx="247650" cy="247650"/>
              <a:chOff x="4700700" y="2762250"/>
              <a:chExt cx="247650" cy="247650"/>
            </a:xfrm>
          </p:grpSpPr>
          <p:grpSp>
            <p:nvGrpSpPr>
              <p:cNvPr id="11" name="Group 10"/>
              <p:cNvGrpSpPr/>
              <p:nvPr/>
            </p:nvGrpSpPr>
            <p:grpSpPr>
              <a:xfrm>
                <a:off x="4700700" y="2762250"/>
                <a:ext cx="247650" cy="247650"/>
                <a:chOff x="4700700" y="2762250"/>
                <a:chExt cx="247650" cy="247650"/>
              </a:xfrm>
            </p:grpSpPr>
            <p:sp>
              <p:nvSpPr>
                <p:cNvPr id="3" name="Rectangle 2"/>
                <p:cNvSpPr/>
                <p:nvPr/>
              </p:nvSpPr>
              <p:spPr>
                <a:xfrm>
                  <a:off x="4813300" y="2762250"/>
                  <a:ext cx="28800" cy="247650"/>
                </a:xfrm>
                <a:prstGeom prst="rect">
                  <a:avLst/>
                </a:prstGeom>
                <a:solidFill>
                  <a:schemeClr val="accent5">
                    <a:lumMod val="60000"/>
                    <a:lumOff val="40000"/>
                  </a:schemeClr>
                </a:solidFill>
                <a:ln>
                  <a:noFill/>
                  <a:headEnd type="oval"/>
                  <a:tailEnd type="ova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19" name="Rectangle 118"/>
                <p:cNvSpPr/>
                <p:nvPr/>
              </p:nvSpPr>
              <p:spPr>
                <a:xfrm rot="16200000">
                  <a:off x="4810125" y="2762250"/>
                  <a:ext cx="28800" cy="247650"/>
                </a:xfrm>
                <a:prstGeom prst="rect">
                  <a:avLst/>
                </a:prstGeom>
                <a:solidFill>
                  <a:schemeClr val="accent5">
                    <a:lumMod val="60000"/>
                    <a:lumOff val="40000"/>
                  </a:schemeClr>
                </a:solidFill>
                <a:ln>
                  <a:noFill/>
                  <a:headEnd type="oval"/>
                  <a:tailEnd type="ova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grpSp>
            <p:nvGrpSpPr>
              <p:cNvPr id="120" name="Group 119"/>
              <p:cNvGrpSpPr/>
              <p:nvPr/>
            </p:nvGrpSpPr>
            <p:grpSpPr>
              <a:xfrm rot="19800000">
                <a:off x="4700700" y="2762250"/>
                <a:ext cx="247650" cy="247650"/>
                <a:chOff x="4700700" y="2762250"/>
                <a:chExt cx="247650" cy="247650"/>
              </a:xfrm>
            </p:grpSpPr>
            <p:sp>
              <p:nvSpPr>
                <p:cNvPr id="121" name="Rectangle 120"/>
                <p:cNvSpPr/>
                <p:nvPr/>
              </p:nvSpPr>
              <p:spPr>
                <a:xfrm>
                  <a:off x="4813300" y="2762250"/>
                  <a:ext cx="28800" cy="247650"/>
                </a:xfrm>
                <a:prstGeom prst="rect">
                  <a:avLst/>
                </a:prstGeom>
                <a:solidFill>
                  <a:schemeClr val="accent5">
                    <a:lumMod val="60000"/>
                    <a:lumOff val="40000"/>
                  </a:schemeClr>
                </a:solidFill>
                <a:ln>
                  <a:noFill/>
                  <a:headEnd type="oval"/>
                  <a:tailEnd type="ova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22" name="Rectangle 121"/>
                <p:cNvSpPr/>
                <p:nvPr/>
              </p:nvSpPr>
              <p:spPr>
                <a:xfrm rot="16200000">
                  <a:off x="4810125" y="2762250"/>
                  <a:ext cx="28800" cy="247650"/>
                </a:xfrm>
                <a:prstGeom prst="rect">
                  <a:avLst/>
                </a:prstGeom>
                <a:solidFill>
                  <a:schemeClr val="accent5">
                    <a:lumMod val="60000"/>
                    <a:lumOff val="40000"/>
                  </a:schemeClr>
                </a:solidFill>
                <a:ln>
                  <a:noFill/>
                  <a:headEnd type="oval"/>
                  <a:tailEnd type="ova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grpSp>
            <p:nvGrpSpPr>
              <p:cNvPr id="123" name="Group 122"/>
              <p:cNvGrpSpPr/>
              <p:nvPr/>
            </p:nvGrpSpPr>
            <p:grpSpPr>
              <a:xfrm rot="18000000">
                <a:off x="4700700" y="2762250"/>
                <a:ext cx="247650" cy="247650"/>
                <a:chOff x="4700700" y="2762250"/>
                <a:chExt cx="247650" cy="247650"/>
              </a:xfrm>
            </p:grpSpPr>
            <p:sp>
              <p:nvSpPr>
                <p:cNvPr id="124" name="Rectangle 123"/>
                <p:cNvSpPr/>
                <p:nvPr/>
              </p:nvSpPr>
              <p:spPr>
                <a:xfrm>
                  <a:off x="4813300" y="2762250"/>
                  <a:ext cx="28800" cy="247650"/>
                </a:xfrm>
                <a:prstGeom prst="rect">
                  <a:avLst/>
                </a:prstGeom>
                <a:solidFill>
                  <a:schemeClr val="accent5">
                    <a:lumMod val="60000"/>
                    <a:lumOff val="40000"/>
                  </a:schemeClr>
                </a:solidFill>
                <a:ln>
                  <a:noFill/>
                  <a:headEnd type="oval"/>
                  <a:tailEnd type="ova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25" name="Rectangle 124"/>
                <p:cNvSpPr/>
                <p:nvPr/>
              </p:nvSpPr>
              <p:spPr>
                <a:xfrm rot="16200000">
                  <a:off x="4810125" y="2762250"/>
                  <a:ext cx="28800" cy="247650"/>
                </a:xfrm>
                <a:prstGeom prst="rect">
                  <a:avLst/>
                </a:prstGeom>
                <a:solidFill>
                  <a:schemeClr val="accent5">
                    <a:lumMod val="60000"/>
                    <a:lumOff val="40000"/>
                  </a:schemeClr>
                </a:solidFill>
                <a:ln>
                  <a:noFill/>
                  <a:headEnd type="oval"/>
                  <a:tailEnd type="ova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sp>
            <p:nvSpPr>
              <p:cNvPr id="12" name="Oval 11"/>
              <p:cNvSpPr/>
              <p:nvPr/>
            </p:nvSpPr>
            <p:spPr>
              <a:xfrm>
                <a:off x="4727574" y="2787650"/>
                <a:ext cx="198000" cy="198000"/>
              </a:xfrm>
              <a:prstGeom prst="ellipse">
                <a:avLst/>
              </a:prstGeom>
              <a:solidFill>
                <a:srgbClr val="93CDDD"/>
              </a:solidFill>
              <a:ln>
                <a:noFill/>
                <a:headEnd type="oval"/>
                <a:tailEnd type="ova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26" name="Oval 125"/>
              <p:cNvSpPr/>
              <p:nvPr/>
            </p:nvSpPr>
            <p:spPr>
              <a:xfrm>
                <a:off x="4782827" y="2842695"/>
                <a:ext cx="90000" cy="90000"/>
              </a:xfrm>
              <a:prstGeom prst="ellipse">
                <a:avLst/>
              </a:prstGeom>
              <a:solidFill>
                <a:schemeClr val="accent5">
                  <a:lumMod val="75000"/>
                  <a:alpha val="80000"/>
                </a:schemeClr>
              </a:solidFill>
              <a:ln>
                <a:solidFill>
                  <a:schemeClr val="accent5">
                    <a:lumMod val="75000"/>
                    <a:alpha val="7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127" name="Group 126"/>
            <p:cNvGrpSpPr/>
            <p:nvPr/>
          </p:nvGrpSpPr>
          <p:grpSpPr>
            <a:xfrm>
              <a:off x="4811825" y="2905125"/>
              <a:ext cx="247650" cy="247650"/>
              <a:chOff x="4700700" y="2762250"/>
              <a:chExt cx="247650" cy="247650"/>
            </a:xfrm>
          </p:grpSpPr>
          <p:grpSp>
            <p:nvGrpSpPr>
              <p:cNvPr id="128" name="Group 127"/>
              <p:cNvGrpSpPr/>
              <p:nvPr/>
            </p:nvGrpSpPr>
            <p:grpSpPr>
              <a:xfrm>
                <a:off x="4700700" y="2762250"/>
                <a:ext cx="247650" cy="247650"/>
                <a:chOff x="4700700" y="2762250"/>
                <a:chExt cx="247650" cy="247650"/>
              </a:xfrm>
            </p:grpSpPr>
            <p:sp>
              <p:nvSpPr>
                <p:cNvPr id="137" name="Rectangle 136"/>
                <p:cNvSpPr/>
                <p:nvPr/>
              </p:nvSpPr>
              <p:spPr>
                <a:xfrm>
                  <a:off x="4813300" y="2762250"/>
                  <a:ext cx="28800" cy="247650"/>
                </a:xfrm>
                <a:prstGeom prst="rect">
                  <a:avLst/>
                </a:prstGeom>
                <a:solidFill>
                  <a:schemeClr val="accent5">
                    <a:lumMod val="60000"/>
                    <a:lumOff val="40000"/>
                  </a:schemeClr>
                </a:solidFill>
                <a:ln>
                  <a:noFill/>
                  <a:headEnd type="oval"/>
                  <a:tailEnd type="ova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38" name="Rectangle 137"/>
                <p:cNvSpPr/>
                <p:nvPr/>
              </p:nvSpPr>
              <p:spPr>
                <a:xfrm rot="16200000">
                  <a:off x="4810125" y="2762250"/>
                  <a:ext cx="28800" cy="247650"/>
                </a:xfrm>
                <a:prstGeom prst="rect">
                  <a:avLst/>
                </a:prstGeom>
                <a:solidFill>
                  <a:schemeClr val="accent5">
                    <a:lumMod val="60000"/>
                    <a:lumOff val="40000"/>
                  </a:schemeClr>
                </a:solidFill>
                <a:ln>
                  <a:noFill/>
                  <a:headEnd type="oval"/>
                  <a:tailEnd type="ova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grpSp>
            <p:nvGrpSpPr>
              <p:cNvPr id="129" name="Group 128"/>
              <p:cNvGrpSpPr/>
              <p:nvPr/>
            </p:nvGrpSpPr>
            <p:grpSpPr>
              <a:xfrm rot="19800000">
                <a:off x="4700700" y="2762250"/>
                <a:ext cx="247650" cy="247650"/>
                <a:chOff x="4700700" y="2762250"/>
                <a:chExt cx="247650" cy="247650"/>
              </a:xfrm>
            </p:grpSpPr>
            <p:sp>
              <p:nvSpPr>
                <p:cNvPr id="135" name="Rectangle 134"/>
                <p:cNvSpPr/>
                <p:nvPr/>
              </p:nvSpPr>
              <p:spPr>
                <a:xfrm>
                  <a:off x="4813300" y="2762250"/>
                  <a:ext cx="28800" cy="247650"/>
                </a:xfrm>
                <a:prstGeom prst="rect">
                  <a:avLst/>
                </a:prstGeom>
                <a:solidFill>
                  <a:schemeClr val="accent5">
                    <a:lumMod val="60000"/>
                    <a:lumOff val="40000"/>
                  </a:schemeClr>
                </a:solidFill>
                <a:ln>
                  <a:noFill/>
                  <a:headEnd type="oval"/>
                  <a:tailEnd type="ova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36" name="Rectangle 135"/>
                <p:cNvSpPr/>
                <p:nvPr/>
              </p:nvSpPr>
              <p:spPr>
                <a:xfrm rot="16200000">
                  <a:off x="4810125" y="2762250"/>
                  <a:ext cx="28800" cy="247650"/>
                </a:xfrm>
                <a:prstGeom prst="rect">
                  <a:avLst/>
                </a:prstGeom>
                <a:solidFill>
                  <a:schemeClr val="accent5">
                    <a:lumMod val="60000"/>
                    <a:lumOff val="40000"/>
                  </a:schemeClr>
                </a:solidFill>
                <a:ln>
                  <a:noFill/>
                  <a:headEnd type="oval"/>
                  <a:tailEnd type="ova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grpSp>
            <p:nvGrpSpPr>
              <p:cNvPr id="130" name="Group 129"/>
              <p:cNvGrpSpPr/>
              <p:nvPr/>
            </p:nvGrpSpPr>
            <p:grpSpPr>
              <a:xfrm rot="18000000">
                <a:off x="4700700" y="2762250"/>
                <a:ext cx="247650" cy="247650"/>
                <a:chOff x="4700700" y="2762250"/>
                <a:chExt cx="247650" cy="247650"/>
              </a:xfrm>
            </p:grpSpPr>
            <p:sp>
              <p:nvSpPr>
                <p:cNvPr id="133" name="Rectangle 132"/>
                <p:cNvSpPr/>
                <p:nvPr/>
              </p:nvSpPr>
              <p:spPr>
                <a:xfrm>
                  <a:off x="4813300" y="2762250"/>
                  <a:ext cx="28800" cy="247650"/>
                </a:xfrm>
                <a:prstGeom prst="rect">
                  <a:avLst/>
                </a:prstGeom>
                <a:solidFill>
                  <a:schemeClr val="accent5">
                    <a:lumMod val="60000"/>
                    <a:lumOff val="40000"/>
                  </a:schemeClr>
                </a:solidFill>
                <a:ln>
                  <a:noFill/>
                  <a:headEnd type="oval"/>
                  <a:tailEnd type="ova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34" name="Rectangle 133"/>
                <p:cNvSpPr/>
                <p:nvPr/>
              </p:nvSpPr>
              <p:spPr>
                <a:xfrm rot="16200000">
                  <a:off x="4810125" y="2762250"/>
                  <a:ext cx="28800" cy="247650"/>
                </a:xfrm>
                <a:prstGeom prst="rect">
                  <a:avLst/>
                </a:prstGeom>
                <a:solidFill>
                  <a:schemeClr val="accent5">
                    <a:lumMod val="60000"/>
                    <a:lumOff val="40000"/>
                  </a:schemeClr>
                </a:solidFill>
                <a:ln>
                  <a:noFill/>
                  <a:headEnd type="oval"/>
                  <a:tailEnd type="ova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sp>
            <p:nvSpPr>
              <p:cNvPr id="131" name="Oval 130"/>
              <p:cNvSpPr/>
              <p:nvPr/>
            </p:nvSpPr>
            <p:spPr>
              <a:xfrm>
                <a:off x="4727574" y="2787650"/>
                <a:ext cx="198000" cy="198000"/>
              </a:xfrm>
              <a:prstGeom prst="ellipse">
                <a:avLst/>
              </a:prstGeom>
              <a:solidFill>
                <a:srgbClr val="93CDDD"/>
              </a:solidFill>
              <a:ln>
                <a:noFill/>
                <a:headEnd type="oval"/>
                <a:tailEnd type="ova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32" name="Oval 131"/>
              <p:cNvSpPr/>
              <p:nvPr/>
            </p:nvSpPr>
            <p:spPr>
              <a:xfrm>
                <a:off x="4782827" y="2842695"/>
                <a:ext cx="90000" cy="90000"/>
              </a:xfrm>
              <a:prstGeom prst="ellipse">
                <a:avLst/>
              </a:prstGeom>
              <a:solidFill>
                <a:schemeClr val="accent5">
                  <a:lumMod val="75000"/>
                  <a:alpha val="80000"/>
                </a:schemeClr>
              </a:solidFill>
              <a:ln>
                <a:solidFill>
                  <a:schemeClr val="accent5">
                    <a:lumMod val="75000"/>
                    <a:alpha val="7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cxnSp>
        <p:nvCxnSpPr>
          <p:cNvPr id="139" name="Straight Connector 138"/>
          <p:cNvCxnSpPr/>
          <p:nvPr/>
        </p:nvCxnSpPr>
        <p:spPr>
          <a:xfrm>
            <a:off x="6121190" y="3154045"/>
            <a:ext cx="1022560" cy="0"/>
          </a:xfrm>
          <a:prstGeom prst="line">
            <a:avLst/>
          </a:prstGeom>
          <a:ln w="3175" cmpd="sng">
            <a:solidFill>
              <a:schemeClr val="accent5">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140" name="Straight Connector 139"/>
          <p:cNvCxnSpPr/>
          <p:nvPr/>
        </p:nvCxnSpPr>
        <p:spPr>
          <a:xfrm>
            <a:off x="6639563" y="3155102"/>
            <a:ext cx="0" cy="3017098"/>
          </a:xfrm>
          <a:prstGeom prst="line">
            <a:avLst/>
          </a:prstGeom>
          <a:ln w="3175" cmpd="sng">
            <a:solidFill>
              <a:schemeClr val="accent5">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141" name="TextBox 140"/>
          <p:cNvSpPr txBox="1"/>
          <p:nvPr/>
        </p:nvSpPr>
        <p:spPr>
          <a:xfrm>
            <a:off x="4763556" y="3460202"/>
            <a:ext cx="1876427" cy="430887"/>
          </a:xfrm>
          <a:prstGeom prst="rect">
            <a:avLst/>
          </a:prstGeom>
          <a:noFill/>
        </p:spPr>
        <p:txBody>
          <a:bodyPr wrap="square" lIns="0" tIns="0" rIns="108000" bIns="0" rtlCol="0" anchor="t" anchorCtr="0">
            <a:spAutoFit/>
          </a:bodyPr>
          <a:lstStyle/>
          <a:p>
            <a:pPr marL="90488" algn="r">
              <a:tabLst>
                <a:tab pos="895350" algn="l"/>
              </a:tabLst>
            </a:pPr>
            <a:r>
              <a:rPr lang="en-US" sz="1400" i="1" dirty="0">
                <a:solidFill>
                  <a:schemeClr val="accent5">
                    <a:lumMod val="75000"/>
                  </a:schemeClr>
                </a:solidFill>
                <a:latin typeface="Abadi MT Condensed Light"/>
                <a:cs typeface="Abadi MT Condensed Light"/>
              </a:rPr>
              <a:t>How to choose between the different options?</a:t>
            </a:r>
          </a:p>
        </p:txBody>
      </p:sp>
      <p:grpSp>
        <p:nvGrpSpPr>
          <p:cNvPr id="16" name="Group 15"/>
          <p:cNvGrpSpPr/>
          <p:nvPr/>
        </p:nvGrpSpPr>
        <p:grpSpPr>
          <a:xfrm>
            <a:off x="6068714" y="4019002"/>
            <a:ext cx="2960986" cy="430887"/>
            <a:chOff x="6068714" y="4019002"/>
            <a:chExt cx="2960986" cy="430887"/>
          </a:xfrm>
        </p:grpSpPr>
        <p:grpSp>
          <p:nvGrpSpPr>
            <p:cNvPr id="19" name="Group 18"/>
            <p:cNvGrpSpPr/>
            <p:nvPr/>
          </p:nvGrpSpPr>
          <p:grpSpPr>
            <a:xfrm>
              <a:off x="6071876" y="4109521"/>
              <a:ext cx="868674" cy="252930"/>
              <a:chOff x="6071876" y="4109521"/>
              <a:chExt cx="868674" cy="252930"/>
            </a:xfrm>
          </p:grpSpPr>
          <p:cxnSp>
            <p:nvCxnSpPr>
              <p:cNvPr id="142" name="Straight Connector 141"/>
              <p:cNvCxnSpPr/>
              <p:nvPr/>
            </p:nvCxnSpPr>
            <p:spPr>
              <a:xfrm>
                <a:off x="6311690" y="4233545"/>
                <a:ext cx="628860" cy="0"/>
              </a:xfrm>
              <a:prstGeom prst="line">
                <a:avLst/>
              </a:prstGeom>
              <a:ln w="3175" cmpd="sng">
                <a:solidFill>
                  <a:schemeClr val="accent5">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143" name="Oval 142"/>
              <p:cNvSpPr/>
              <p:nvPr/>
            </p:nvSpPr>
            <p:spPr>
              <a:xfrm>
                <a:off x="6071876" y="4109521"/>
                <a:ext cx="252000" cy="252930"/>
              </a:xfrm>
              <a:prstGeom prst="ellipse">
                <a:avLst/>
              </a:prstGeom>
              <a:solidFill>
                <a:schemeClr val="accent5">
                  <a:lumMod val="75000"/>
                  <a:alpha val="80000"/>
                </a:schemeClr>
              </a:solidFill>
              <a:ln>
                <a:solidFill>
                  <a:schemeClr val="accent5">
                    <a:lumMod val="75000"/>
                    <a:alpha val="7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144" name="TextBox 143"/>
            <p:cNvSpPr txBox="1"/>
            <p:nvPr/>
          </p:nvSpPr>
          <p:spPr>
            <a:xfrm>
              <a:off x="6954306" y="4019002"/>
              <a:ext cx="2075394" cy="430887"/>
            </a:xfrm>
            <a:prstGeom prst="rect">
              <a:avLst/>
            </a:prstGeom>
            <a:noFill/>
          </p:spPr>
          <p:txBody>
            <a:bodyPr wrap="square" lIns="0" tIns="0" rIns="108000" bIns="0" rtlCol="0" anchor="t" anchorCtr="0">
              <a:spAutoFit/>
            </a:bodyPr>
            <a:lstStyle/>
            <a:p>
              <a:pPr marL="90488">
                <a:tabLst>
                  <a:tab pos="895350" algn="l"/>
                </a:tabLst>
              </a:pPr>
              <a:r>
                <a:rPr lang="en-US" sz="1400" i="1" dirty="0">
                  <a:solidFill>
                    <a:schemeClr val="accent5">
                      <a:lumMod val="75000"/>
                    </a:schemeClr>
                  </a:solidFill>
                  <a:latin typeface="Abadi MT Condensed Light"/>
                  <a:cs typeface="Abadi MT Condensed Light"/>
                </a:rPr>
                <a:t>What is the language that we know better?</a:t>
              </a:r>
            </a:p>
          </p:txBody>
        </p:sp>
        <p:sp>
          <p:nvSpPr>
            <p:cNvPr id="15" name="Rectangle 14"/>
            <p:cNvSpPr/>
            <p:nvPr/>
          </p:nvSpPr>
          <p:spPr>
            <a:xfrm>
              <a:off x="6068714" y="4088884"/>
              <a:ext cx="254847" cy="276999"/>
            </a:xfrm>
            <a:prstGeom prst="rect">
              <a:avLst/>
            </a:prstGeom>
          </p:spPr>
          <p:txBody>
            <a:bodyPr wrap="none">
              <a:spAutoFit/>
            </a:bodyPr>
            <a:lstStyle/>
            <a:p>
              <a:r>
                <a:rPr lang="en-US" sz="1200">
                  <a:solidFill>
                    <a:srgbClr val="4BACC6">
                      <a:lumMod val="40000"/>
                      <a:lumOff val="60000"/>
                    </a:srgbClr>
                  </a:solidFill>
                  <a:latin typeface="Arial Narrow"/>
                  <a:cs typeface="Arial Narrow"/>
                </a:rPr>
                <a:t>1</a:t>
              </a:r>
              <a:endParaRPr lang="en-US"/>
            </a:p>
          </p:txBody>
        </p:sp>
      </p:grpSp>
      <p:grpSp>
        <p:nvGrpSpPr>
          <p:cNvPr id="56" name="Group 55"/>
          <p:cNvGrpSpPr/>
          <p:nvPr/>
        </p:nvGrpSpPr>
        <p:grpSpPr>
          <a:xfrm>
            <a:off x="6068714" y="4507952"/>
            <a:ext cx="2960986" cy="646331"/>
            <a:chOff x="6068714" y="4019002"/>
            <a:chExt cx="2960986" cy="646331"/>
          </a:xfrm>
        </p:grpSpPr>
        <p:grpSp>
          <p:nvGrpSpPr>
            <p:cNvPr id="57" name="Group 56"/>
            <p:cNvGrpSpPr/>
            <p:nvPr/>
          </p:nvGrpSpPr>
          <p:grpSpPr>
            <a:xfrm>
              <a:off x="6071876" y="4109521"/>
              <a:ext cx="868674" cy="252930"/>
              <a:chOff x="6071876" y="4109521"/>
              <a:chExt cx="868674" cy="252930"/>
            </a:xfrm>
          </p:grpSpPr>
          <p:cxnSp>
            <p:nvCxnSpPr>
              <p:cNvPr id="60" name="Straight Connector 59"/>
              <p:cNvCxnSpPr/>
              <p:nvPr/>
            </p:nvCxnSpPr>
            <p:spPr>
              <a:xfrm>
                <a:off x="6311690" y="4233545"/>
                <a:ext cx="628860" cy="0"/>
              </a:xfrm>
              <a:prstGeom prst="line">
                <a:avLst/>
              </a:prstGeom>
              <a:ln w="3175" cmpd="sng">
                <a:solidFill>
                  <a:schemeClr val="accent5">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61" name="Oval 60"/>
              <p:cNvSpPr/>
              <p:nvPr/>
            </p:nvSpPr>
            <p:spPr>
              <a:xfrm>
                <a:off x="6071876" y="4109521"/>
                <a:ext cx="252000" cy="252930"/>
              </a:xfrm>
              <a:prstGeom prst="ellipse">
                <a:avLst/>
              </a:prstGeom>
              <a:solidFill>
                <a:schemeClr val="accent5">
                  <a:lumMod val="75000"/>
                  <a:alpha val="80000"/>
                </a:schemeClr>
              </a:solidFill>
              <a:ln>
                <a:solidFill>
                  <a:schemeClr val="accent5">
                    <a:lumMod val="75000"/>
                    <a:alpha val="7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58" name="TextBox 57"/>
            <p:cNvSpPr txBox="1"/>
            <p:nvPr/>
          </p:nvSpPr>
          <p:spPr>
            <a:xfrm>
              <a:off x="6954306" y="4019002"/>
              <a:ext cx="2075394" cy="646331"/>
            </a:xfrm>
            <a:prstGeom prst="rect">
              <a:avLst/>
            </a:prstGeom>
            <a:noFill/>
          </p:spPr>
          <p:txBody>
            <a:bodyPr wrap="square" lIns="0" tIns="0" rIns="108000" bIns="0" rtlCol="0" anchor="t" anchorCtr="0">
              <a:spAutoFit/>
            </a:bodyPr>
            <a:lstStyle/>
            <a:p>
              <a:pPr marL="90488">
                <a:tabLst>
                  <a:tab pos="895350" algn="l"/>
                </a:tabLst>
              </a:pPr>
              <a:r>
                <a:rPr lang="en-US" sz="1400" i="1" dirty="0">
                  <a:solidFill>
                    <a:schemeClr val="accent5">
                      <a:lumMod val="75000"/>
                    </a:schemeClr>
                  </a:solidFill>
                  <a:latin typeface="Abadi MT Condensed Light"/>
                  <a:cs typeface="Abadi MT Condensed Light"/>
                </a:rPr>
                <a:t>Which framework features will facilitate most of the logic to implement?</a:t>
              </a:r>
            </a:p>
          </p:txBody>
        </p:sp>
        <p:sp>
          <p:nvSpPr>
            <p:cNvPr id="59" name="Rectangle 58"/>
            <p:cNvSpPr/>
            <p:nvPr/>
          </p:nvSpPr>
          <p:spPr>
            <a:xfrm>
              <a:off x="6068714" y="4088884"/>
              <a:ext cx="254847" cy="276999"/>
            </a:xfrm>
            <a:prstGeom prst="rect">
              <a:avLst/>
            </a:prstGeom>
          </p:spPr>
          <p:txBody>
            <a:bodyPr wrap="none">
              <a:spAutoFit/>
            </a:bodyPr>
            <a:lstStyle/>
            <a:p>
              <a:r>
                <a:rPr lang="en-US" sz="1200">
                  <a:solidFill>
                    <a:srgbClr val="4BACC6">
                      <a:lumMod val="40000"/>
                      <a:lumOff val="60000"/>
                    </a:srgbClr>
                  </a:solidFill>
                  <a:latin typeface="Arial Narrow"/>
                  <a:cs typeface="Arial Narrow"/>
                </a:rPr>
                <a:t>2</a:t>
              </a:r>
              <a:endParaRPr lang="en-US"/>
            </a:p>
          </p:txBody>
        </p:sp>
      </p:grpSp>
      <p:grpSp>
        <p:nvGrpSpPr>
          <p:cNvPr id="62" name="Group 61"/>
          <p:cNvGrpSpPr/>
          <p:nvPr/>
        </p:nvGrpSpPr>
        <p:grpSpPr>
          <a:xfrm>
            <a:off x="6069013" y="5206452"/>
            <a:ext cx="2960986" cy="430887"/>
            <a:chOff x="6068714" y="4019002"/>
            <a:chExt cx="2960986" cy="430887"/>
          </a:xfrm>
        </p:grpSpPr>
        <p:grpSp>
          <p:nvGrpSpPr>
            <p:cNvPr id="63" name="Group 62"/>
            <p:cNvGrpSpPr/>
            <p:nvPr/>
          </p:nvGrpSpPr>
          <p:grpSpPr>
            <a:xfrm>
              <a:off x="6071876" y="4109521"/>
              <a:ext cx="868674" cy="252930"/>
              <a:chOff x="6071876" y="4109521"/>
              <a:chExt cx="868674" cy="252930"/>
            </a:xfrm>
          </p:grpSpPr>
          <p:cxnSp>
            <p:nvCxnSpPr>
              <p:cNvPr id="66" name="Straight Connector 65"/>
              <p:cNvCxnSpPr/>
              <p:nvPr/>
            </p:nvCxnSpPr>
            <p:spPr>
              <a:xfrm>
                <a:off x="6311690" y="4233545"/>
                <a:ext cx="628860" cy="0"/>
              </a:xfrm>
              <a:prstGeom prst="line">
                <a:avLst/>
              </a:prstGeom>
              <a:ln w="3175" cmpd="sng">
                <a:solidFill>
                  <a:schemeClr val="accent5">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67" name="Oval 66"/>
              <p:cNvSpPr/>
              <p:nvPr/>
            </p:nvSpPr>
            <p:spPr>
              <a:xfrm>
                <a:off x="6071876" y="4109521"/>
                <a:ext cx="252000" cy="252930"/>
              </a:xfrm>
              <a:prstGeom prst="ellipse">
                <a:avLst/>
              </a:prstGeom>
              <a:solidFill>
                <a:schemeClr val="accent5">
                  <a:lumMod val="75000"/>
                  <a:alpha val="80000"/>
                </a:schemeClr>
              </a:solidFill>
              <a:ln>
                <a:solidFill>
                  <a:schemeClr val="accent5">
                    <a:lumMod val="75000"/>
                    <a:alpha val="7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64" name="TextBox 63"/>
            <p:cNvSpPr txBox="1"/>
            <p:nvPr/>
          </p:nvSpPr>
          <p:spPr>
            <a:xfrm>
              <a:off x="6954306" y="4019002"/>
              <a:ext cx="2075394" cy="430887"/>
            </a:xfrm>
            <a:prstGeom prst="rect">
              <a:avLst/>
            </a:prstGeom>
            <a:noFill/>
          </p:spPr>
          <p:txBody>
            <a:bodyPr wrap="square" lIns="0" tIns="0" rIns="108000" bIns="0" rtlCol="0" anchor="t" anchorCtr="0">
              <a:spAutoFit/>
            </a:bodyPr>
            <a:lstStyle/>
            <a:p>
              <a:pPr marL="90488">
                <a:tabLst>
                  <a:tab pos="895350" algn="l"/>
                </a:tabLst>
              </a:pPr>
              <a:r>
                <a:rPr lang="en-US" sz="1400" i="1" dirty="0">
                  <a:solidFill>
                    <a:schemeClr val="accent5">
                      <a:lumMod val="75000"/>
                    </a:schemeClr>
                  </a:solidFill>
                  <a:latin typeface="Abadi MT Condensed Light"/>
                  <a:cs typeface="Abadi MT Condensed Light"/>
                </a:rPr>
                <a:t>Which libraries and integration does it offer?</a:t>
              </a:r>
            </a:p>
          </p:txBody>
        </p:sp>
        <p:sp>
          <p:nvSpPr>
            <p:cNvPr id="65" name="Rectangle 64"/>
            <p:cNvSpPr/>
            <p:nvPr/>
          </p:nvSpPr>
          <p:spPr>
            <a:xfrm>
              <a:off x="6068714" y="4088884"/>
              <a:ext cx="254847" cy="276999"/>
            </a:xfrm>
            <a:prstGeom prst="rect">
              <a:avLst/>
            </a:prstGeom>
          </p:spPr>
          <p:txBody>
            <a:bodyPr wrap="none">
              <a:spAutoFit/>
            </a:bodyPr>
            <a:lstStyle/>
            <a:p>
              <a:r>
                <a:rPr lang="en-US" sz="1200">
                  <a:solidFill>
                    <a:srgbClr val="4BACC6">
                      <a:lumMod val="40000"/>
                      <a:lumOff val="60000"/>
                    </a:srgbClr>
                  </a:solidFill>
                  <a:latin typeface="Arial Narrow"/>
                  <a:cs typeface="Arial Narrow"/>
                </a:rPr>
                <a:t>3</a:t>
              </a:r>
              <a:endParaRPr lang="en-US"/>
            </a:p>
          </p:txBody>
        </p:sp>
      </p:grpSp>
      <p:grpSp>
        <p:nvGrpSpPr>
          <p:cNvPr id="70" name="Group 69"/>
          <p:cNvGrpSpPr/>
          <p:nvPr/>
        </p:nvGrpSpPr>
        <p:grpSpPr>
          <a:xfrm>
            <a:off x="6062663" y="5727152"/>
            <a:ext cx="3081336" cy="430887"/>
            <a:chOff x="6068714" y="4019002"/>
            <a:chExt cx="3081336" cy="430887"/>
          </a:xfrm>
        </p:grpSpPr>
        <p:grpSp>
          <p:nvGrpSpPr>
            <p:cNvPr id="71" name="Group 70"/>
            <p:cNvGrpSpPr/>
            <p:nvPr/>
          </p:nvGrpSpPr>
          <p:grpSpPr>
            <a:xfrm>
              <a:off x="6071876" y="4109521"/>
              <a:ext cx="868674" cy="252930"/>
              <a:chOff x="6071876" y="4109521"/>
              <a:chExt cx="868674" cy="252930"/>
            </a:xfrm>
          </p:grpSpPr>
          <p:cxnSp>
            <p:nvCxnSpPr>
              <p:cNvPr id="74" name="Straight Connector 73"/>
              <p:cNvCxnSpPr/>
              <p:nvPr/>
            </p:nvCxnSpPr>
            <p:spPr>
              <a:xfrm>
                <a:off x="6311690" y="4233545"/>
                <a:ext cx="628860" cy="0"/>
              </a:xfrm>
              <a:prstGeom prst="line">
                <a:avLst/>
              </a:prstGeom>
              <a:ln w="3175" cmpd="sng">
                <a:solidFill>
                  <a:schemeClr val="accent5">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75" name="Oval 74"/>
              <p:cNvSpPr/>
              <p:nvPr/>
            </p:nvSpPr>
            <p:spPr>
              <a:xfrm>
                <a:off x="6071876" y="4109521"/>
                <a:ext cx="252000" cy="252930"/>
              </a:xfrm>
              <a:prstGeom prst="ellipse">
                <a:avLst/>
              </a:prstGeom>
              <a:solidFill>
                <a:schemeClr val="accent5">
                  <a:lumMod val="75000"/>
                  <a:alpha val="80000"/>
                </a:schemeClr>
              </a:solidFill>
              <a:ln>
                <a:solidFill>
                  <a:schemeClr val="accent5">
                    <a:lumMod val="75000"/>
                    <a:alpha val="7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72" name="TextBox 71"/>
            <p:cNvSpPr txBox="1"/>
            <p:nvPr/>
          </p:nvSpPr>
          <p:spPr>
            <a:xfrm>
              <a:off x="6954305" y="4019002"/>
              <a:ext cx="2195745" cy="430887"/>
            </a:xfrm>
            <a:prstGeom prst="rect">
              <a:avLst/>
            </a:prstGeom>
            <a:noFill/>
          </p:spPr>
          <p:txBody>
            <a:bodyPr wrap="square" lIns="0" tIns="0" rIns="108000" bIns="0" rtlCol="0" anchor="t" anchorCtr="0">
              <a:spAutoFit/>
            </a:bodyPr>
            <a:lstStyle/>
            <a:p>
              <a:pPr marL="90488">
                <a:tabLst>
                  <a:tab pos="895350" algn="l"/>
                </a:tabLst>
              </a:pPr>
              <a:r>
                <a:rPr lang="en-US" sz="1400" i="1" dirty="0">
                  <a:solidFill>
                    <a:schemeClr val="accent5">
                      <a:lumMod val="75000"/>
                    </a:schemeClr>
                  </a:solidFill>
                  <a:latin typeface="Abadi MT Condensed Light"/>
                  <a:cs typeface="Abadi MT Condensed Light"/>
                </a:rPr>
                <a:t>What is the scale/size of what we plan to build (next releases)?</a:t>
              </a:r>
            </a:p>
          </p:txBody>
        </p:sp>
        <p:sp>
          <p:nvSpPr>
            <p:cNvPr id="73" name="Rectangle 72"/>
            <p:cNvSpPr/>
            <p:nvPr/>
          </p:nvSpPr>
          <p:spPr>
            <a:xfrm>
              <a:off x="6068714" y="4088884"/>
              <a:ext cx="254847" cy="276999"/>
            </a:xfrm>
            <a:prstGeom prst="rect">
              <a:avLst/>
            </a:prstGeom>
          </p:spPr>
          <p:txBody>
            <a:bodyPr wrap="none">
              <a:spAutoFit/>
            </a:bodyPr>
            <a:lstStyle/>
            <a:p>
              <a:r>
                <a:rPr lang="en-US" sz="1200">
                  <a:solidFill>
                    <a:srgbClr val="4BACC6">
                      <a:lumMod val="40000"/>
                      <a:lumOff val="60000"/>
                    </a:srgbClr>
                  </a:solidFill>
                  <a:latin typeface="Arial Narrow"/>
                  <a:cs typeface="Arial Narrow"/>
                </a:rPr>
                <a:t>4</a:t>
              </a:r>
              <a:endParaRPr lang="en-US"/>
            </a:p>
          </p:txBody>
        </p:sp>
      </p:grpSp>
    </p:spTree>
    <p:extLst>
      <p:ext uri="{BB962C8B-B14F-4D97-AF65-F5344CB8AC3E}">
        <p14:creationId xmlns:p14="http://schemas.microsoft.com/office/powerpoint/2010/main" val="296832026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0" y="1498594"/>
            <a:ext cx="9153158" cy="4961473"/>
          </a:xfrm>
          <a:prstGeom prst="rect">
            <a:avLst/>
          </a:prstGeom>
          <a:solidFill>
            <a:schemeClr val="bg1">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a:t>PaaS development</a:t>
            </a:r>
          </a:p>
        </p:txBody>
      </p:sp>
      <p:sp>
        <p:nvSpPr>
          <p:cNvPr id="4" name="Date Placeholder 3"/>
          <p:cNvSpPr>
            <a:spLocks noGrp="1"/>
          </p:cNvSpPr>
          <p:nvPr>
            <p:ph type="dt" sz="half" idx="10"/>
          </p:nvPr>
        </p:nvSpPr>
        <p:spPr/>
        <p:txBody>
          <a:bodyPr/>
          <a:lstStyle/>
          <a:p>
            <a:fld id="{3D204B18-9485-D74D-B2B3-6C26E88E40BB}" type="datetime1">
              <a:rPr lang="en-AU"/>
              <a:pPr/>
              <a:t>23/3/18</a:t>
            </a:fld>
            <a:endParaRPr lang="en-US"/>
          </a:p>
        </p:txBody>
      </p:sp>
      <p:sp>
        <p:nvSpPr>
          <p:cNvPr id="5" name="Footer Placeholder 4"/>
          <p:cNvSpPr>
            <a:spLocks noGrp="1"/>
          </p:cNvSpPr>
          <p:nvPr>
            <p:ph type="ftr" sz="quarter" idx="11"/>
          </p:nvPr>
        </p:nvSpPr>
        <p:spPr/>
        <p:txBody>
          <a:bodyPr/>
          <a:lstStyle/>
          <a:p>
            <a:r>
              <a:rPr lang="en-US" dirty="0"/>
              <a:t>SIT737 Service Oriented Architecture </a:t>
            </a:r>
          </a:p>
        </p:txBody>
      </p:sp>
      <p:cxnSp>
        <p:nvCxnSpPr>
          <p:cNvPr id="8" name="Straight Connector 7"/>
          <p:cNvCxnSpPr/>
          <p:nvPr/>
        </p:nvCxnSpPr>
        <p:spPr>
          <a:xfrm>
            <a:off x="1915160" y="1680624"/>
            <a:ext cx="0" cy="4656676"/>
          </a:xfrm>
          <a:prstGeom prst="line">
            <a:avLst/>
          </a:prstGeom>
          <a:ln w="3175" cmpd="sng">
            <a:solidFill>
              <a:schemeClr val="tx2">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0" y="1582120"/>
            <a:ext cx="1920240" cy="830997"/>
          </a:xfrm>
          <a:prstGeom prst="rect">
            <a:avLst/>
          </a:prstGeom>
          <a:noFill/>
        </p:spPr>
        <p:txBody>
          <a:bodyPr wrap="square" rtlCol="0">
            <a:spAutoFit/>
          </a:bodyPr>
          <a:lstStyle/>
          <a:p>
            <a:pPr algn="r"/>
            <a:r>
              <a:rPr lang="en-US" sz="2400" b="1">
                <a:solidFill>
                  <a:schemeClr val="tx2">
                    <a:lumMod val="75000"/>
                  </a:schemeClr>
                </a:solidFill>
                <a:latin typeface="Abadi MT Condensed Extra Bold"/>
                <a:cs typeface="Abadi MT Condensed Extra Bold"/>
              </a:rPr>
              <a:t>DEVELOPMENT PROCESS</a:t>
            </a:r>
            <a:endParaRPr lang="en-US" sz="3600">
              <a:solidFill>
                <a:schemeClr val="tx2">
                  <a:lumMod val="75000"/>
                </a:schemeClr>
              </a:solidFill>
              <a:latin typeface="Abadi MT Condensed Extra Bold"/>
              <a:cs typeface="Abadi MT Condensed Extra Bold"/>
            </a:endParaRPr>
          </a:p>
        </p:txBody>
      </p:sp>
      <p:sp>
        <p:nvSpPr>
          <p:cNvPr id="10" name="TextBox 9"/>
          <p:cNvSpPr txBox="1"/>
          <p:nvPr/>
        </p:nvSpPr>
        <p:spPr>
          <a:xfrm>
            <a:off x="1999824" y="1553624"/>
            <a:ext cx="6769100" cy="1015663"/>
          </a:xfrm>
          <a:prstGeom prst="rect">
            <a:avLst/>
          </a:prstGeom>
          <a:noFill/>
        </p:spPr>
        <p:txBody>
          <a:bodyPr wrap="square" rtlCol="0">
            <a:spAutoFit/>
          </a:bodyPr>
          <a:lstStyle/>
          <a:p>
            <a:r>
              <a:rPr lang="en-US" sz="3000">
                <a:latin typeface="Abadi MT Condensed Light"/>
                <a:cs typeface="Abadi MT Condensed Light"/>
              </a:rPr>
              <a:t>Cloud development with PaaS</a:t>
            </a:r>
          </a:p>
          <a:p>
            <a:endParaRPr lang="en-US" sz="3000">
              <a:latin typeface="Abadi MT Condensed Light"/>
              <a:cs typeface="Abadi MT Condensed Light"/>
            </a:endParaRPr>
          </a:p>
        </p:txBody>
      </p:sp>
      <p:sp>
        <p:nvSpPr>
          <p:cNvPr id="6" name="Slide Number Placeholder 5"/>
          <p:cNvSpPr>
            <a:spLocks noGrp="1"/>
          </p:cNvSpPr>
          <p:nvPr>
            <p:ph type="sldNum" sz="quarter" idx="12"/>
          </p:nvPr>
        </p:nvSpPr>
        <p:spPr/>
        <p:txBody>
          <a:bodyPr/>
          <a:lstStyle/>
          <a:p>
            <a:fld id="{BBE0A389-EB18-824A-A5ED-72ACC9A7FB5D}" type="slidenum">
              <a:rPr lang="en-US"/>
              <a:pPr/>
              <a:t>35</a:t>
            </a:fld>
            <a:endParaRPr lang="en-US"/>
          </a:p>
        </p:txBody>
      </p:sp>
      <p:sp>
        <p:nvSpPr>
          <p:cNvPr id="42" name="Rectangle 41"/>
          <p:cNvSpPr/>
          <p:nvPr/>
        </p:nvSpPr>
        <p:spPr>
          <a:xfrm>
            <a:off x="2424113" y="5792153"/>
            <a:ext cx="2000250" cy="540000"/>
          </a:xfrm>
          <a:prstGeom prst="rect">
            <a:avLst/>
          </a:prstGeom>
          <a:solidFill>
            <a:schemeClr val="accent5">
              <a:lumMod val="75000"/>
              <a:alpha val="80000"/>
            </a:schemeClr>
          </a:solidFill>
          <a:ln>
            <a:solidFill>
              <a:schemeClr val="accent5">
                <a:lumMod val="75000"/>
                <a:alpha val="7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43" name="Group 42"/>
          <p:cNvGrpSpPr/>
          <p:nvPr/>
        </p:nvGrpSpPr>
        <p:grpSpPr>
          <a:xfrm>
            <a:off x="2158690" y="5728351"/>
            <a:ext cx="540000" cy="646331"/>
            <a:chOff x="3220726" y="3842519"/>
            <a:chExt cx="711194" cy="859082"/>
          </a:xfrm>
        </p:grpSpPr>
        <p:sp>
          <p:nvSpPr>
            <p:cNvPr id="44" name="Oval 43"/>
            <p:cNvSpPr/>
            <p:nvPr/>
          </p:nvSpPr>
          <p:spPr>
            <a:xfrm>
              <a:off x="3220726" y="3925368"/>
              <a:ext cx="711194" cy="717751"/>
            </a:xfrm>
            <a:prstGeom prst="ellipse">
              <a:avLst/>
            </a:prstGeom>
            <a:solidFill>
              <a:schemeClr val="accent1"/>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5" name="TextBox 44"/>
            <p:cNvSpPr txBox="1"/>
            <p:nvPr/>
          </p:nvSpPr>
          <p:spPr>
            <a:xfrm>
              <a:off x="3271845" y="3842519"/>
              <a:ext cx="603157" cy="859082"/>
            </a:xfrm>
            <a:prstGeom prst="rect">
              <a:avLst/>
            </a:prstGeom>
            <a:noFill/>
          </p:spPr>
          <p:txBody>
            <a:bodyPr wrap="none" rtlCol="0">
              <a:spAutoFit/>
            </a:bodyPr>
            <a:lstStyle/>
            <a:p>
              <a:pPr algn="ctr"/>
              <a:r>
                <a:rPr lang="en-US" sz="3600">
                  <a:solidFill>
                    <a:schemeClr val="bg1"/>
                  </a:solidFill>
                  <a:latin typeface="Avenir Black"/>
                  <a:cs typeface="Avenir Black"/>
                </a:rPr>
                <a:t>5</a:t>
              </a:r>
            </a:p>
          </p:txBody>
        </p:sp>
      </p:grpSp>
      <p:sp>
        <p:nvSpPr>
          <p:cNvPr id="46" name="TextBox 45"/>
          <p:cNvSpPr txBox="1"/>
          <p:nvPr/>
        </p:nvSpPr>
        <p:spPr>
          <a:xfrm>
            <a:off x="2652714" y="5820966"/>
            <a:ext cx="1778000" cy="461665"/>
          </a:xfrm>
          <a:prstGeom prst="rect">
            <a:avLst/>
          </a:prstGeom>
          <a:noFill/>
          <a:ln>
            <a:noFill/>
          </a:ln>
        </p:spPr>
        <p:txBody>
          <a:bodyPr wrap="square" lIns="0" rtlCol="0">
            <a:spAutoFit/>
          </a:bodyPr>
          <a:lstStyle/>
          <a:p>
            <a:pPr algn="r"/>
            <a:r>
              <a:rPr lang="en-US" sz="1200">
                <a:solidFill>
                  <a:schemeClr val="accent5">
                    <a:lumMod val="40000"/>
                    <a:lumOff val="60000"/>
                  </a:schemeClr>
                </a:solidFill>
                <a:latin typeface="Arial Narrow"/>
                <a:cs typeface="Arial Narrow"/>
              </a:rPr>
              <a:t>SELECTION OF THE TARGET PaaS PLATFORM</a:t>
            </a:r>
            <a:endParaRPr lang="en-US">
              <a:solidFill>
                <a:schemeClr val="accent5">
                  <a:lumMod val="40000"/>
                  <a:lumOff val="60000"/>
                </a:schemeClr>
              </a:solidFill>
              <a:latin typeface="Arial Narrow"/>
              <a:cs typeface="Arial Narrow"/>
            </a:endParaRPr>
          </a:p>
        </p:txBody>
      </p:sp>
      <p:sp>
        <p:nvSpPr>
          <p:cNvPr id="47" name="Rectangle 46"/>
          <p:cNvSpPr/>
          <p:nvPr/>
        </p:nvSpPr>
        <p:spPr>
          <a:xfrm>
            <a:off x="4425950" y="2508250"/>
            <a:ext cx="4718050" cy="3830638"/>
          </a:xfrm>
          <a:prstGeom prst="rect">
            <a:avLst/>
          </a:prstGeom>
          <a:solidFill>
            <a:schemeClr val="accent5">
              <a:lumMod val="40000"/>
              <a:lumOff val="60000"/>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48" name="Group 47"/>
          <p:cNvGrpSpPr/>
          <p:nvPr/>
        </p:nvGrpSpPr>
        <p:grpSpPr>
          <a:xfrm>
            <a:off x="4585977" y="2641055"/>
            <a:ext cx="4564373" cy="646331"/>
            <a:chOff x="4598677" y="2609305"/>
            <a:chExt cx="4564373" cy="646331"/>
          </a:xfrm>
        </p:grpSpPr>
        <p:sp>
          <p:nvSpPr>
            <p:cNvPr id="55" name="Oval 54"/>
            <p:cNvSpPr/>
            <p:nvPr/>
          </p:nvSpPr>
          <p:spPr>
            <a:xfrm>
              <a:off x="4598677" y="2674420"/>
              <a:ext cx="540000" cy="540001"/>
            </a:xfrm>
            <a:prstGeom prst="ellipse">
              <a:avLst/>
            </a:prstGeom>
            <a:solidFill>
              <a:schemeClr val="accent5">
                <a:lumMod val="75000"/>
                <a:alpha val="80000"/>
              </a:schemeClr>
            </a:solidFill>
            <a:ln>
              <a:solidFill>
                <a:schemeClr val="accent5">
                  <a:lumMod val="75000"/>
                  <a:alpha val="7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4" name="TextBox 53"/>
            <p:cNvSpPr txBox="1"/>
            <p:nvPr/>
          </p:nvSpPr>
          <p:spPr>
            <a:xfrm>
              <a:off x="5140324" y="2609305"/>
              <a:ext cx="4022726" cy="646331"/>
            </a:xfrm>
            <a:prstGeom prst="rect">
              <a:avLst/>
            </a:prstGeom>
            <a:noFill/>
          </p:spPr>
          <p:txBody>
            <a:bodyPr wrap="square" lIns="0" tIns="0" rIns="108000" bIns="0" rtlCol="0" anchor="t" anchorCtr="0">
              <a:spAutoFit/>
            </a:bodyPr>
            <a:lstStyle/>
            <a:p>
              <a:pPr marL="90488">
                <a:tabLst>
                  <a:tab pos="895350" algn="l"/>
                </a:tabLst>
              </a:pPr>
              <a:r>
                <a:rPr lang="en-US" sz="1400" i="1" dirty="0">
                  <a:solidFill>
                    <a:schemeClr val="accent5">
                      <a:lumMod val="75000"/>
                    </a:schemeClr>
                  </a:solidFill>
                  <a:latin typeface="Abadi MT Condensed Light"/>
                  <a:cs typeface="Abadi MT Condensed Light"/>
                </a:rPr>
                <a:t>Once we had developed an understanding of the endavor we’re going to engage in, we can make a more reasoned choice between the different PaaS offering available.</a:t>
              </a:r>
            </a:p>
          </p:txBody>
        </p:sp>
      </p:grpSp>
      <p:sp>
        <p:nvSpPr>
          <p:cNvPr id="119" name="Rectangle 118"/>
          <p:cNvSpPr/>
          <p:nvPr/>
        </p:nvSpPr>
        <p:spPr>
          <a:xfrm>
            <a:off x="4533900" y="2801035"/>
            <a:ext cx="647700" cy="307777"/>
          </a:xfrm>
          <a:prstGeom prst="rect">
            <a:avLst/>
          </a:prstGeom>
        </p:spPr>
        <p:txBody>
          <a:bodyPr wrap="square">
            <a:spAutoFit/>
          </a:bodyPr>
          <a:lstStyle/>
          <a:p>
            <a:pPr algn="ctr"/>
            <a:r>
              <a:rPr lang="en-US" sz="1400">
                <a:solidFill>
                  <a:schemeClr val="accent5">
                    <a:lumMod val="40000"/>
                    <a:lumOff val="60000"/>
                  </a:schemeClr>
                </a:solidFill>
                <a:latin typeface="Arial Narrow"/>
                <a:cs typeface="Arial Narrow"/>
              </a:rPr>
              <a:t>PaaS</a:t>
            </a:r>
          </a:p>
        </p:txBody>
      </p:sp>
      <p:sp>
        <p:nvSpPr>
          <p:cNvPr id="120" name="TextBox 119"/>
          <p:cNvSpPr txBox="1"/>
          <p:nvPr/>
        </p:nvSpPr>
        <p:spPr>
          <a:xfrm>
            <a:off x="5054600" y="3384002"/>
            <a:ext cx="1350433" cy="215444"/>
          </a:xfrm>
          <a:prstGeom prst="rect">
            <a:avLst/>
          </a:prstGeom>
          <a:noFill/>
        </p:spPr>
        <p:txBody>
          <a:bodyPr wrap="square" lIns="0" tIns="0" rIns="108000" bIns="0" rtlCol="0" anchor="t" anchorCtr="0">
            <a:spAutoFit/>
          </a:bodyPr>
          <a:lstStyle/>
          <a:p>
            <a:pPr marL="90488" algn="r">
              <a:tabLst>
                <a:tab pos="895350" algn="l"/>
              </a:tabLst>
            </a:pPr>
            <a:r>
              <a:rPr lang="en-US" sz="1400" i="1" dirty="0">
                <a:solidFill>
                  <a:schemeClr val="accent5">
                    <a:lumMod val="75000"/>
                  </a:schemeClr>
                </a:solidFill>
                <a:latin typeface="Abadi MT Condensed Light"/>
                <a:cs typeface="Abadi MT Condensed Light"/>
              </a:rPr>
              <a:t>Things to consider</a:t>
            </a:r>
          </a:p>
        </p:txBody>
      </p:sp>
      <p:grpSp>
        <p:nvGrpSpPr>
          <p:cNvPr id="121" name="Group 120"/>
          <p:cNvGrpSpPr/>
          <p:nvPr/>
        </p:nvGrpSpPr>
        <p:grpSpPr>
          <a:xfrm>
            <a:off x="5630564" y="3733284"/>
            <a:ext cx="3443586" cy="276999"/>
            <a:chOff x="6068714" y="4088884"/>
            <a:chExt cx="3443586" cy="276999"/>
          </a:xfrm>
        </p:grpSpPr>
        <p:grpSp>
          <p:nvGrpSpPr>
            <p:cNvPr id="122" name="Group 121"/>
            <p:cNvGrpSpPr/>
            <p:nvPr/>
          </p:nvGrpSpPr>
          <p:grpSpPr>
            <a:xfrm>
              <a:off x="6071876" y="4109521"/>
              <a:ext cx="868674" cy="252930"/>
              <a:chOff x="6071876" y="4109521"/>
              <a:chExt cx="868674" cy="252930"/>
            </a:xfrm>
          </p:grpSpPr>
          <p:cxnSp>
            <p:nvCxnSpPr>
              <p:cNvPr id="125" name="Straight Connector 124"/>
              <p:cNvCxnSpPr/>
              <p:nvPr/>
            </p:nvCxnSpPr>
            <p:spPr>
              <a:xfrm>
                <a:off x="6311690" y="4233545"/>
                <a:ext cx="628860" cy="0"/>
              </a:xfrm>
              <a:prstGeom prst="line">
                <a:avLst/>
              </a:prstGeom>
              <a:ln w="3175" cmpd="sng">
                <a:solidFill>
                  <a:schemeClr val="accent5">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126" name="Oval 125"/>
              <p:cNvSpPr/>
              <p:nvPr/>
            </p:nvSpPr>
            <p:spPr>
              <a:xfrm>
                <a:off x="6071876" y="4109521"/>
                <a:ext cx="252000" cy="252930"/>
              </a:xfrm>
              <a:prstGeom prst="ellipse">
                <a:avLst/>
              </a:prstGeom>
              <a:solidFill>
                <a:schemeClr val="accent5">
                  <a:lumMod val="75000"/>
                  <a:alpha val="80000"/>
                </a:schemeClr>
              </a:solidFill>
              <a:ln>
                <a:solidFill>
                  <a:schemeClr val="accent5">
                    <a:lumMod val="75000"/>
                    <a:alpha val="7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123" name="TextBox 122"/>
            <p:cNvSpPr txBox="1"/>
            <p:nvPr/>
          </p:nvSpPr>
          <p:spPr>
            <a:xfrm>
              <a:off x="6890806" y="4120602"/>
              <a:ext cx="2621494" cy="215444"/>
            </a:xfrm>
            <a:prstGeom prst="rect">
              <a:avLst/>
            </a:prstGeom>
            <a:noFill/>
          </p:spPr>
          <p:txBody>
            <a:bodyPr wrap="square" lIns="0" tIns="0" rIns="108000" bIns="0" rtlCol="0" anchor="t" anchorCtr="0">
              <a:spAutoFit/>
            </a:bodyPr>
            <a:lstStyle/>
            <a:p>
              <a:pPr marL="90488">
                <a:tabLst>
                  <a:tab pos="895350" algn="l"/>
                </a:tabLst>
              </a:pPr>
              <a:r>
                <a:rPr lang="en-US" sz="1400" i="1" dirty="0">
                  <a:solidFill>
                    <a:schemeClr val="accent5">
                      <a:lumMod val="75000"/>
                    </a:schemeClr>
                  </a:solidFill>
                  <a:latin typeface="Abadi MT Condensed Light"/>
                  <a:cs typeface="Abadi MT Condensed Light"/>
                </a:rPr>
                <a:t>Development model (iPaaS, aPaaS, …). </a:t>
              </a:r>
            </a:p>
          </p:txBody>
        </p:sp>
        <p:sp>
          <p:nvSpPr>
            <p:cNvPr id="124" name="Rectangle 123"/>
            <p:cNvSpPr/>
            <p:nvPr/>
          </p:nvSpPr>
          <p:spPr>
            <a:xfrm>
              <a:off x="6068714" y="4088884"/>
              <a:ext cx="254847" cy="276999"/>
            </a:xfrm>
            <a:prstGeom prst="rect">
              <a:avLst/>
            </a:prstGeom>
          </p:spPr>
          <p:txBody>
            <a:bodyPr wrap="none">
              <a:spAutoFit/>
            </a:bodyPr>
            <a:lstStyle/>
            <a:p>
              <a:r>
                <a:rPr lang="en-US" sz="1200">
                  <a:solidFill>
                    <a:srgbClr val="4BACC6">
                      <a:lumMod val="40000"/>
                      <a:lumOff val="60000"/>
                    </a:srgbClr>
                  </a:solidFill>
                  <a:latin typeface="Arial Narrow"/>
                  <a:cs typeface="Arial Narrow"/>
                </a:rPr>
                <a:t>1</a:t>
              </a:r>
              <a:endParaRPr lang="en-US"/>
            </a:p>
          </p:txBody>
        </p:sp>
      </p:grpSp>
      <p:grpSp>
        <p:nvGrpSpPr>
          <p:cNvPr id="127" name="Group 126"/>
          <p:cNvGrpSpPr/>
          <p:nvPr/>
        </p:nvGrpSpPr>
        <p:grpSpPr>
          <a:xfrm>
            <a:off x="5630564" y="4063484"/>
            <a:ext cx="3265786" cy="276999"/>
            <a:chOff x="6068714" y="4088884"/>
            <a:chExt cx="3265786" cy="276999"/>
          </a:xfrm>
        </p:grpSpPr>
        <p:grpSp>
          <p:nvGrpSpPr>
            <p:cNvPr id="128" name="Group 127"/>
            <p:cNvGrpSpPr/>
            <p:nvPr/>
          </p:nvGrpSpPr>
          <p:grpSpPr>
            <a:xfrm>
              <a:off x="6071876" y="4109521"/>
              <a:ext cx="868674" cy="252930"/>
              <a:chOff x="6071876" y="4109521"/>
              <a:chExt cx="868674" cy="252930"/>
            </a:xfrm>
          </p:grpSpPr>
          <p:cxnSp>
            <p:nvCxnSpPr>
              <p:cNvPr id="131" name="Straight Connector 130"/>
              <p:cNvCxnSpPr/>
              <p:nvPr/>
            </p:nvCxnSpPr>
            <p:spPr>
              <a:xfrm>
                <a:off x="6311690" y="4233545"/>
                <a:ext cx="628860" cy="0"/>
              </a:xfrm>
              <a:prstGeom prst="line">
                <a:avLst/>
              </a:prstGeom>
              <a:ln w="3175" cmpd="sng">
                <a:solidFill>
                  <a:schemeClr val="accent5">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132" name="Oval 131"/>
              <p:cNvSpPr/>
              <p:nvPr/>
            </p:nvSpPr>
            <p:spPr>
              <a:xfrm>
                <a:off x="6071876" y="4109521"/>
                <a:ext cx="252000" cy="252930"/>
              </a:xfrm>
              <a:prstGeom prst="ellipse">
                <a:avLst/>
              </a:prstGeom>
              <a:solidFill>
                <a:schemeClr val="accent5">
                  <a:lumMod val="75000"/>
                  <a:alpha val="80000"/>
                </a:schemeClr>
              </a:solidFill>
              <a:ln>
                <a:solidFill>
                  <a:schemeClr val="accent5">
                    <a:lumMod val="75000"/>
                    <a:alpha val="7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129" name="TextBox 128"/>
            <p:cNvSpPr txBox="1"/>
            <p:nvPr/>
          </p:nvSpPr>
          <p:spPr>
            <a:xfrm>
              <a:off x="6890806" y="4120602"/>
              <a:ext cx="2443694" cy="215444"/>
            </a:xfrm>
            <a:prstGeom prst="rect">
              <a:avLst/>
            </a:prstGeom>
            <a:noFill/>
          </p:spPr>
          <p:txBody>
            <a:bodyPr wrap="square" lIns="0" tIns="0" rIns="108000" bIns="0" rtlCol="0" anchor="t" anchorCtr="0">
              <a:spAutoFit/>
            </a:bodyPr>
            <a:lstStyle/>
            <a:p>
              <a:pPr marL="90488">
                <a:tabLst>
                  <a:tab pos="895350" algn="l"/>
                </a:tabLst>
              </a:pPr>
              <a:r>
                <a:rPr lang="en-US" sz="1400" i="1" dirty="0">
                  <a:solidFill>
                    <a:schemeClr val="accent5">
                      <a:lumMod val="75000"/>
                    </a:schemeClr>
                  </a:solidFill>
                  <a:latin typeface="Abadi MT Condensed Light"/>
                  <a:cs typeface="Abadi MT Condensed Light"/>
                </a:rPr>
                <a:t>Availability/integration with services</a:t>
              </a:r>
            </a:p>
          </p:txBody>
        </p:sp>
        <p:sp>
          <p:nvSpPr>
            <p:cNvPr id="130" name="Rectangle 129"/>
            <p:cNvSpPr/>
            <p:nvPr/>
          </p:nvSpPr>
          <p:spPr>
            <a:xfrm>
              <a:off x="6068714" y="4088884"/>
              <a:ext cx="254847" cy="276999"/>
            </a:xfrm>
            <a:prstGeom prst="rect">
              <a:avLst/>
            </a:prstGeom>
          </p:spPr>
          <p:txBody>
            <a:bodyPr wrap="none">
              <a:spAutoFit/>
            </a:bodyPr>
            <a:lstStyle/>
            <a:p>
              <a:r>
                <a:rPr lang="en-US" sz="1200">
                  <a:solidFill>
                    <a:srgbClr val="4BACC6">
                      <a:lumMod val="40000"/>
                      <a:lumOff val="60000"/>
                    </a:srgbClr>
                  </a:solidFill>
                  <a:latin typeface="Arial Narrow"/>
                  <a:cs typeface="Arial Narrow"/>
                </a:rPr>
                <a:t>2</a:t>
              </a:r>
              <a:endParaRPr lang="en-US"/>
            </a:p>
          </p:txBody>
        </p:sp>
      </p:grpSp>
      <p:grpSp>
        <p:nvGrpSpPr>
          <p:cNvPr id="133" name="Group 132"/>
          <p:cNvGrpSpPr/>
          <p:nvPr/>
        </p:nvGrpSpPr>
        <p:grpSpPr>
          <a:xfrm>
            <a:off x="5630863" y="4977884"/>
            <a:ext cx="3227386" cy="276999"/>
            <a:chOff x="6068714" y="4088884"/>
            <a:chExt cx="3227386" cy="276999"/>
          </a:xfrm>
        </p:grpSpPr>
        <p:grpSp>
          <p:nvGrpSpPr>
            <p:cNvPr id="134" name="Group 133"/>
            <p:cNvGrpSpPr/>
            <p:nvPr/>
          </p:nvGrpSpPr>
          <p:grpSpPr>
            <a:xfrm>
              <a:off x="6071876" y="4109521"/>
              <a:ext cx="868674" cy="252930"/>
              <a:chOff x="6071876" y="4109521"/>
              <a:chExt cx="868674" cy="252930"/>
            </a:xfrm>
          </p:grpSpPr>
          <p:cxnSp>
            <p:nvCxnSpPr>
              <p:cNvPr id="137" name="Straight Connector 136"/>
              <p:cNvCxnSpPr/>
              <p:nvPr/>
            </p:nvCxnSpPr>
            <p:spPr>
              <a:xfrm>
                <a:off x="6311690" y="4233545"/>
                <a:ext cx="628860" cy="0"/>
              </a:xfrm>
              <a:prstGeom prst="line">
                <a:avLst/>
              </a:prstGeom>
              <a:ln w="3175" cmpd="sng">
                <a:solidFill>
                  <a:schemeClr val="accent5">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138" name="Oval 137"/>
              <p:cNvSpPr/>
              <p:nvPr/>
            </p:nvSpPr>
            <p:spPr>
              <a:xfrm>
                <a:off x="6071876" y="4109521"/>
                <a:ext cx="252000" cy="252930"/>
              </a:xfrm>
              <a:prstGeom prst="ellipse">
                <a:avLst/>
              </a:prstGeom>
              <a:solidFill>
                <a:schemeClr val="accent5">
                  <a:lumMod val="75000"/>
                  <a:alpha val="80000"/>
                </a:schemeClr>
              </a:solidFill>
              <a:ln>
                <a:solidFill>
                  <a:schemeClr val="accent5">
                    <a:lumMod val="75000"/>
                    <a:alpha val="7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135" name="TextBox 134"/>
            <p:cNvSpPr txBox="1"/>
            <p:nvPr/>
          </p:nvSpPr>
          <p:spPr>
            <a:xfrm>
              <a:off x="6897155" y="4120602"/>
              <a:ext cx="2398945" cy="215444"/>
            </a:xfrm>
            <a:prstGeom prst="rect">
              <a:avLst/>
            </a:prstGeom>
            <a:noFill/>
          </p:spPr>
          <p:txBody>
            <a:bodyPr wrap="square" lIns="0" tIns="0" rIns="108000" bIns="0" rtlCol="0" anchor="t" anchorCtr="0">
              <a:spAutoFit/>
            </a:bodyPr>
            <a:lstStyle/>
            <a:p>
              <a:pPr marL="90488">
                <a:tabLst>
                  <a:tab pos="895350" algn="l"/>
                </a:tabLst>
              </a:pPr>
              <a:r>
                <a:rPr lang="en-US" sz="1400" i="1" dirty="0">
                  <a:solidFill>
                    <a:schemeClr val="accent5">
                      <a:lumMod val="75000"/>
                    </a:schemeClr>
                  </a:solidFill>
                  <a:latin typeface="Abadi MT Condensed Light"/>
                  <a:cs typeface="Abadi MT Condensed Light"/>
                </a:rPr>
                <a:t>Availability of stacks/environments.</a:t>
              </a:r>
            </a:p>
          </p:txBody>
        </p:sp>
        <p:sp>
          <p:nvSpPr>
            <p:cNvPr id="136" name="Rectangle 135"/>
            <p:cNvSpPr/>
            <p:nvPr/>
          </p:nvSpPr>
          <p:spPr>
            <a:xfrm>
              <a:off x="6068714" y="4088884"/>
              <a:ext cx="254847" cy="276999"/>
            </a:xfrm>
            <a:prstGeom prst="rect">
              <a:avLst/>
            </a:prstGeom>
          </p:spPr>
          <p:txBody>
            <a:bodyPr wrap="none">
              <a:spAutoFit/>
            </a:bodyPr>
            <a:lstStyle/>
            <a:p>
              <a:r>
                <a:rPr lang="en-US" sz="1200">
                  <a:solidFill>
                    <a:srgbClr val="4BACC6">
                      <a:lumMod val="40000"/>
                      <a:lumOff val="60000"/>
                    </a:srgbClr>
                  </a:solidFill>
                  <a:latin typeface="Arial Narrow"/>
                  <a:cs typeface="Arial Narrow"/>
                </a:rPr>
                <a:t>3</a:t>
              </a:r>
              <a:endParaRPr lang="en-US"/>
            </a:p>
          </p:txBody>
        </p:sp>
      </p:grpSp>
      <p:grpSp>
        <p:nvGrpSpPr>
          <p:cNvPr id="139" name="Group 138"/>
          <p:cNvGrpSpPr/>
          <p:nvPr/>
        </p:nvGrpSpPr>
        <p:grpSpPr>
          <a:xfrm>
            <a:off x="5624513" y="5670034"/>
            <a:ext cx="3367087" cy="276999"/>
            <a:chOff x="6068714" y="4095234"/>
            <a:chExt cx="3367087" cy="276999"/>
          </a:xfrm>
        </p:grpSpPr>
        <p:grpSp>
          <p:nvGrpSpPr>
            <p:cNvPr id="140" name="Group 139"/>
            <p:cNvGrpSpPr/>
            <p:nvPr/>
          </p:nvGrpSpPr>
          <p:grpSpPr>
            <a:xfrm>
              <a:off x="6071876" y="4109521"/>
              <a:ext cx="868674" cy="252930"/>
              <a:chOff x="6071876" y="4109521"/>
              <a:chExt cx="868674" cy="252930"/>
            </a:xfrm>
          </p:grpSpPr>
          <p:cxnSp>
            <p:nvCxnSpPr>
              <p:cNvPr id="143" name="Straight Connector 142"/>
              <p:cNvCxnSpPr/>
              <p:nvPr/>
            </p:nvCxnSpPr>
            <p:spPr>
              <a:xfrm>
                <a:off x="6311690" y="4239895"/>
                <a:ext cx="628860" cy="0"/>
              </a:xfrm>
              <a:prstGeom prst="line">
                <a:avLst/>
              </a:prstGeom>
              <a:ln w="3175" cmpd="sng">
                <a:solidFill>
                  <a:schemeClr val="accent5">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144" name="Oval 143"/>
              <p:cNvSpPr/>
              <p:nvPr/>
            </p:nvSpPr>
            <p:spPr>
              <a:xfrm>
                <a:off x="6071876" y="4109521"/>
                <a:ext cx="252000" cy="252930"/>
              </a:xfrm>
              <a:prstGeom prst="ellipse">
                <a:avLst/>
              </a:prstGeom>
              <a:solidFill>
                <a:schemeClr val="accent5">
                  <a:lumMod val="75000"/>
                  <a:alpha val="80000"/>
                </a:schemeClr>
              </a:solidFill>
              <a:ln>
                <a:solidFill>
                  <a:schemeClr val="accent5">
                    <a:lumMod val="75000"/>
                    <a:alpha val="7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141" name="TextBox 140"/>
            <p:cNvSpPr txBox="1"/>
            <p:nvPr/>
          </p:nvSpPr>
          <p:spPr>
            <a:xfrm>
              <a:off x="6954305" y="4126952"/>
              <a:ext cx="2481496" cy="215444"/>
            </a:xfrm>
            <a:prstGeom prst="rect">
              <a:avLst/>
            </a:prstGeom>
            <a:noFill/>
          </p:spPr>
          <p:txBody>
            <a:bodyPr wrap="square" lIns="0" tIns="0" rIns="108000" bIns="0" rtlCol="0" anchor="t" anchorCtr="0">
              <a:spAutoFit/>
            </a:bodyPr>
            <a:lstStyle/>
            <a:p>
              <a:pPr marL="90488">
                <a:tabLst>
                  <a:tab pos="895350" algn="l"/>
                </a:tabLst>
              </a:pPr>
              <a:r>
                <a:rPr lang="en-US" sz="1400" i="1" dirty="0">
                  <a:solidFill>
                    <a:schemeClr val="accent5">
                      <a:lumMod val="75000"/>
                    </a:schemeClr>
                  </a:solidFill>
                  <a:latin typeface="Abadi MT Condensed Light"/>
                  <a:cs typeface="Abadi MT Condensed Light"/>
                </a:rPr>
                <a:t>Support for development operations</a:t>
              </a:r>
            </a:p>
          </p:txBody>
        </p:sp>
        <p:sp>
          <p:nvSpPr>
            <p:cNvPr id="142" name="Rectangle 141"/>
            <p:cNvSpPr/>
            <p:nvPr/>
          </p:nvSpPr>
          <p:spPr>
            <a:xfrm>
              <a:off x="6068714" y="4095234"/>
              <a:ext cx="254847" cy="276999"/>
            </a:xfrm>
            <a:prstGeom prst="rect">
              <a:avLst/>
            </a:prstGeom>
          </p:spPr>
          <p:txBody>
            <a:bodyPr wrap="none">
              <a:spAutoFit/>
            </a:bodyPr>
            <a:lstStyle/>
            <a:p>
              <a:r>
                <a:rPr lang="en-US" sz="1200">
                  <a:solidFill>
                    <a:srgbClr val="4BACC6">
                      <a:lumMod val="40000"/>
                      <a:lumOff val="60000"/>
                    </a:srgbClr>
                  </a:solidFill>
                  <a:latin typeface="Arial Narrow"/>
                  <a:cs typeface="Arial Narrow"/>
                </a:rPr>
                <a:t>4</a:t>
              </a:r>
              <a:endParaRPr lang="en-US"/>
            </a:p>
          </p:txBody>
        </p:sp>
      </p:grpSp>
      <p:cxnSp>
        <p:nvCxnSpPr>
          <p:cNvPr id="145" name="Straight Connector 144"/>
          <p:cNvCxnSpPr/>
          <p:nvPr/>
        </p:nvCxnSpPr>
        <p:spPr>
          <a:xfrm>
            <a:off x="6404613" y="3448050"/>
            <a:ext cx="0" cy="2895600"/>
          </a:xfrm>
          <a:prstGeom prst="line">
            <a:avLst/>
          </a:prstGeom>
          <a:ln w="3175" cmpd="sng">
            <a:solidFill>
              <a:schemeClr val="accent5">
                <a:lumMod val="75000"/>
              </a:schemeClr>
            </a:solidFill>
          </a:ln>
          <a:effectLst/>
        </p:spPr>
        <p:style>
          <a:lnRef idx="2">
            <a:schemeClr val="accent1"/>
          </a:lnRef>
          <a:fillRef idx="0">
            <a:schemeClr val="accent1"/>
          </a:fillRef>
          <a:effectRef idx="1">
            <a:schemeClr val="accent1"/>
          </a:effectRef>
          <a:fontRef idx="minor">
            <a:schemeClr val="tx1"/>
          </a:fontRef>
        </p:style>
      </p:cxnSp>
      <p:grpSp>
        <p:nvGrpSpPr>
          <p:cNvPr id="15" name="Group 14"/>
          <p:cNvGrpSpPr/>
          <p:nvPr/>
        </p:nvGrpSpPr>
        <p:grpSpPr>
          <a:xfrm>
            <a:off x="6552891" y="4330152"/>
            <a:ext cx="2476809" cy="629166"/>
            <a:chOff x="6552891" y="4457152"/>
            <a:chExt cx="2476809" cy="629166"/>
          </a:xfrm>
        </p:grpSpPr>
        <p:grpSp>
          <p:nvGrpSpPr>
            <p:cNvPr id="14" name="Group 13"/>
            <p:cNvGrpSpPr/>
            <p:nvPr/>
          </p:nvGrpSpPr>
          <p:grpSpPr>
            <a:xfrm>
              <a:off x="6552891" y="4457152"/>
              <a:ext cx="2305358" cy="184666"/>
              <a:chOff x="6552891" y="4565102"/>
              <a:chExt cx="2305358" cy="184666"/>
            </a:xfrm>
          </p:grpSpPr>
          <p:cxnSp>
            <p:nvCxnSpPr>
              <p:cNvPr id="146" name="Straight Connector 145"/>
              <p:cNvCxnSpPr/>
              <p:nvPr/>
            </p:nvCxnSpPr>
            <p:spPr>
              <a:xfrm flipV="1">
                <a:off x="6552891" y="4672031"/>
                <a:ext cx="95559" cy="1"/>
              </a:xfrm>
              <a:prstGeom prst="line">
                <a:avLst/>
              </a:prstGeom>
              <a:ln w="12700" cmpd="sng">
                <a:solidFill>
                  <a:schemeClr val="accent5">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147" name="TextBox 146"/>
              <p:cNvSpPr txBox="1"/>
              <p:nvPr/>
            </p:nvSpPr>
            <p:spPr>
              <a:xfrm>
                <a:off x="6643454" y="4565102"/>
                <a:ext cx="2214795" cy="184666"/>
              </a:xfrm>
              <a:prstGeom prst="rect">
                <a:avLst/>
              </a:prstGeom>
              <a:noFill/>
            </p:spPr>
            <p:txBody>
              <a:bodyPr wrap="square" lIns="0" tIns="0" rIns="108000" bIns="0" rtlCol="0" anchor="t" anchorCtr="0">
                <a:spAutoFit/>
              </a:bodyPr>
              <a:lstStyle/>
              <a:p>
                <a:pPr marL="90488">
                  <a:tabLst>
                    <a:tab pos="895350" algn="l"/>
                  </a:tabLst>
                </a:pPr>
                <a:r>
                  <a:rPr lang="en-US" sz="1200" i="1" dirty="0">
                    <a:solidFill>
                      <a:schemeClr val="accent5">
                        <a:lumMod val="75000"/>
                      </a:schemeClr>
                    </a:solidFill>
                    <a:latin typeface="Abadi MT Condensed Light"/>
                    <a:cs typeface="Abadi MT Condensed Light"/>
                  </a:rPr>
                  <a:t>are all the services we need available?</a:t>
                </a:r>
              </a:p>
            </p:txBody>
          </p:sp>
        </p:grpSp>
        <p:grpSp>
          <p:nvGrpSpPr>
            <p:cNvPr id="148" name="Group 147"/>
            <p:cNvGrpSpPr/>
            <p:nvPr/>
          </p:nvGrpSpPr>
          <p:grpSpPr>
            <a:xfrm>
              <a:off x="6552891" y="4685752"/>
              <a:ext cx="2476809" cy="184666"/>
              <a:chOff x="6552891" y="4565102"/>
              <a:chExt cx="2476809" cy="184666"/>
            </a:xfrm>
          </p:grpSpPr>
          <p:cxnSp>
            <p:nvCxnSpPr>
              <p:cNvPr id="149" name="Straight Connector 148"/>
              <p:cNvCxnSpPr/>
              <p:nvPr/>
            </p:nvCxnSpPr>
            <p:spPr>
              <a:xfrm flipV="1">
                <a:off x="6552891" y="4672031"/>
                <a:ext cx="95559" cy="1"/>
              </a:xfrm>
              <a:prstGeom prst="line">
                <a:avLst/>
              </a:prstGeom>
              <a:ln w="12700" cmpd="sng">
                <a:solidFill>
                  <a:schemeClr val="accent5">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150" name="TextBox 149"/>
              <p:cNvSpPr txBox="1"/>
              <p:nvPr/>
            </p:nvSpPr>
            <p:spPr>
              <a:xfrm>
                <a:off x="6643454" y="4565102"/>
                <a:ext cx="2386246" cy="184666"/>
              </a:xfrm>
              <a:prstGeom prst="rect">
                <a:avLst/>
              </a:prstGeom>
              <a:noFill/>
            </p:spPr>
            <p:txBody>
              <a:bodyPr wrap="square" lIns="0" tIns="0" rIns="108000" bIns="0" rtlCol="0" anchor="t" anchorCtr="0">
                <a:spAutoFit/>
              </a:bodyPr>
              <a:lstStyle/>
              <a:p>
                <a:pPr marL="90488">
                  <a:tabLst>
                    <a:tab pos="895350" algn="l"/>
                  </a:tabLst>
                </a:pPr>
                <a:r>
                  <a:rPr lang="en-US" sz="1200" i="1" dirty="0">
                    <a:solidFill>
                      <a:schemeClr val="accent5">
                        <a:lumMod val="75000"/>
                      </a:schemeClr>
                    </a:solidFill>
                    <a:latin typeface="Abadi MT Condensed Light"/>
                    <a:cs typeface="Abadi MT Condensed Light"/>
                  </a:rPr>
                  <a:t>how easy is to integrate them?</a:t>
                </a:r>
              </a:p>
            </p:txBody>
          </p:sp>
        </p:grpSp>
        <p:grpSp>
          <p:nvGrpSpPr>
            <p:cNvPr id="151" name="Group 150"/>
            <p:cNvGrpSpPr/>
            <p:nvPr/>
          </p:nvGrpSpPr>
          <p:grpSpPr>
            <a:xfrm>
              <a:off x="6552891" y="4901652"/>
              <a:ext cx="2476809" cy="184666"/>
              <a:chOff x="6552891" y="4565102"/>
              <a:chExt cx="2476809" cy="184666"/>
            </a:xfrm>
          </p:grpSpPr>
          <p:cxnSp>
            <p:nvCxnSpPr>
              <p:cNvPr id="152" name="Straight Connector 151"/>
              <p:cNvCxnSpPr/>
              <p:nvPr/>
            </p:nvCxnSpPr>
            <p:spPr>
              <a:xfrm flipV="1">
                <a:off x="6552891" y="4672031"/>
                <a:ext cx="95559" cy="1"/>
              </a:xfrm>
              <a:prstGeom prst="line">
                <a:avLst/>
              </a:prstGeom>
              <a:ln w="12700" cmpd="sng">
                <a:solidFill>
                  <a:schemeClr val="accent5">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153" name="TextBox 152"/>
              <p:cNvSpPr txBox="1"/>
              <p:nvPr/>
            </p:nvSpPr>
            <p:spPr>
              <a:xfrm>
                <a:off x="6643454" y="4565102"/>
                <a:ext cx="2386246" cy="184666"/>
              </a:xfrm>
              <a:prstGeom prst="rect">
                <a:avLst/>
              </a:prstGeom>
              <a:noFill/>
            </p:spPr>
            <p:txBody>
              <a:bodyPr wrap="square" lIns="0" tIns="0" rIns="108000" bIns="0" rtlCol="0" anchor="t" anchorCtr="0">
                <a:spAutoFit/>
              </a:bodyPr>
              <a:lstStyle/>
              <a:p>
                <a:pPr marL="90488">
                  <a:tabLst>
                    <a:tab pos="895350" algn="l"/>
                  </a:tabLst>
                </a:pPr>
                <a:r>
                  <a:rPr lang="en-US" sz="1200" i="1" dirty="0">
                    <a:solidFill>
                      <a:schemeClr val="accent5">
                        <a:lumMod val="75000"/>
                      </a:schemeClr>
                    </a:solidFill>
                    <a:latin typeface="Abadi MT Condensed Light"/>
                    <a:cs typeface="Abadi MT Condensed Light"/>
                  </a:rPr>
                  <a:t>Is there  a vibrant ecosystem?</a:t>
                </a:r>
              </a:p>
            </p:txBody>
          </p:sp>
        </p:grpSp>
      </p:grpSp>
      <p:grpSp>
        <p:nvGrpSpPr>
          <p:cNvPr id="154" name="Group 153"/>
          <p:cNvGrpSpPr/>
          <p:nvPr/>
        </p:nvGrpSpPr>
        <p:grpSpPr>
          <a:xfrm>
            <a:off x="6552891" y="5231852"/>
            <a:ext cx="2476809" cy="413266"/>
            <a:chOff x="6552891" y="4457152"/>
            <a:chExt cx="2476809" cy="413266"/>
          </a:xfrm>
        </p:grpSpPr>
        <p:grpSp>
          <p:nvGrpSpPr>
            <p:cNvPr id="155" name="Group 154"/>
            <p:cNvGrpSpPr/>
            <p:nvPr/>
          </p:nvGrpSpPr>
          <p:grpSpPr>
            <a:xfrm>
              <a:off x="6552891" y="4457152"/>
              <a:ext cx="2305358" cy="184666"/>
              <a:chOff x="6552891" y="4565102"/>
              <a:chExt cx="2305358" cy="184666"/>
            </a:xfrm>
          </p:grpSpPr>
          <p:cxnSp>
            <p:nvCxnSpPr>
              <p:cNvPr id="162" name="Straight Connector 161"/>
              <p:cNvCxnSpPr/>
              <p:nvPr/>
            </p:nvCxnSpPr>
            <p:spPr>
              <a:xfrm flipV="1">
                <a:off x="6552891" y="4672031"/>
                <a:ext cx="95559" cy="1"/>
              </a:xfrm>
              <a:prstGeom prst="line">
                <a:avLst/>
              </a:prstGeom>
              <a:ln w="12700" cmpd="sng">
                <a:solidFill>
                  <a:schemeClr val="accent5">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163" name="TextBox 162"/>
              <p:cNvSpPr txBox="1"/>
              <p:nvPr/>
            </p:nvSpPr>
            <p:spPr>
              <a:xfrm>
                <a:off x="6643454" y="4565102"/>
                <a:ext cx="2214795" cy="184666"/>
              </a:xfrm>
              <a:prstGeom prst="rect">
                <a:avLst/>
              </a:prstGeom>
              <a:noFill/>
            </p:spPr>
            <p:txBody>
              <a:bodyPr wrap="square" lIns="0" tIns="0" rIns="108000" bIns="0" rtlCol="0" anchor="t" anchorCtr="0">
                <a:spAutoFit/>
              </a:bodyPr>
              <a:lstStyle/>
              <a:p>
                <a:pPr marL="90488">
                  <a:tabLst>
                    <a:tab pos="895350" algn="l"/>
                  </a:tabLst>
                </a:pPr>
                <a:r>
                  <a:rPr lang="en-US" sz="1200" i="1" dirty="0">
                    <a:solidFill>
                      <a:schemeClr val="accent5">
                        <a:lumMod val="75000"/>
                      </a:schemeClr>
                    </a:solidFill>
                    <a:latin typeface="Abadi MT Condensed Light"/>
                    <a:cs typeface="Abadi MT Condensed Light"/>
                  </a:rPr>
                  <a:t>is there support for my tech choices?</a:t>
                </a:r>
              </a:p>
            </p:txBody>
          </p:sp>
        </p:grpSp>
        <p:grpSp>
          <p:nvGrpSpPr>
            <p:cNvPr id="156" name="Group 155"/>
            <p:cNvGrpSpPr/>
            <p:nvPr/>
          </p:nvGrpSpPr>
          <p:grpSpPr>
            <a:xfrm>
              <a:off x="6552891" y="4685752"/>
              <a:ext cx="2476809" cy="184666"/>
              <a:chOff x="6552891" y="4565102"/>
              <a:chExt cx="2476809" cy="184666"/>
            </a:xfrm>
          </p:grpSpPr>
          <p:cxnSp>
            <p:nvCxnSpPr>
              <p:cNvPr id="160" name="Straight Connector 159"/>
              <p:cNvCxnSpPr/>
              <p:nvPr/>
            </p:nvCxnSpPr>
            <p:spPr>
              <a:xfrm flipV="1">
                <a:off x="6552891" y="4672031"/>
                <a:ext cx="95559" cy="1"/>
              </a:xfrm>
              <a:prstGeom prst="line">
                <a:avLst/>
              </a:prstGeom>
              <a:ln w="12700" cmpd="sng">
                <a:solidFill>
                  <a:schemeClr val="accent5">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161" name="TextBox 160"/>
              <p:cNvSpPr txBox="1"/>
              <p:nvPr/>
            </p:nvSpPr>
            <p:spPr>
              <a:xfrm>
                <a:off x="6643454" y="4565102"/>
                <a:ext cx="2386246" cy="184666"/>
              </a:xfrm>
              <a:prstGeom prst="rect">
                <a:avLst/>
              </a:prstGeom>
              <a:noFill/>
            </p:spPr>
            <p:txBody>
              <a:bodyPr wrap="square" lIns="0" tIns="0" rIns="108000" bIns="0" rtlCol="0" anchor="t" anchorCtr="0">
                <a:spAutoFit/>
              </a:bodyPr>
              <a:lstStyle/>
              <a:p>
                <a:pPr marL="90488">
                  <a:tabLst>
                    <a:tab pos="895350" algn="l"/>
                  </a:tabLst>
                </a:pPr>
                <a:r>
                  <a:rPr lang="en-US" sz="1200" i="1" dirty="0">
                    <a:solidFill>
                      <a:schemeClr val="accent5">
                        <a:lumMod val="75000"/>
                      </a:schemeClr>
                    </a:solidFill>
                    <a:latin typeface="Abadi MT Condensed Light"/>
                    <a:cs typeface="Abadi MT Condensed Light"/>
                  </a:rPr>
                  <a:t>is it an open or closed system? </a:t>
                </a:r>
              </a:p>
            </p:txBody>
          </p:sp>
        </p:grpSp>
      </p:grpSp>
      <p:grpSp>
        <p:nvGrpSpPr>
          <p:cNvPr id="164" name="Group 163"/>
          <p:cNvGrpSpPr/>
          <p:nvPr/>
        </p:nvGrpSpPr>
        <p:grpSpPr>
          <a:xfrm>
            <a:off x="5637213" y="5993884"/>
            <a:ext cx="3462337" cy="276999"/>
            <a:chOff x="6068714" y="4095234"/>
            <a:chExt cx="3462337" cy="276999"/>
          </a:xfrm>
        </p:grpSpPr>
        <p:grpSp>
          <p:nvGrpSpPr>
            <p:cNvPr id="165" name="Group 164"/>
            <p:cNvGrpSpPr/>
            <p:nvPr/>
          </p:nvGrpSpPr>
          <p:grpSpPr>
            <a:xfrm>
              <a:off x="6071876" y="4109521"/>
              <a:ext cx="868674" cy="252930"/>
              <a:chOff x="6071876" y="4109521"/>
              <a:chExt cx="868674" cy="252930"/>
            </a:xfrm>
          </p:grpSpPr>
          <p:cxnSp>
            <p:nvCxnSpPr>
              <p:cNvPr id="168" name="Straight Connector 167"/>
              <p:cNvCxnSpPr/>
              <p:nvPr/>
            </p:nvCxnSpPr>
            <p:spPr>
              <a:xfrm>
                <a:off x="6311690" y="4239895"/>
                <a:ext cx="628860" cy="0"/>
              </a:xfrm>
              <a:prstGeom prst="line">
                <a:avLst/>
              </a:prstGeom>
              <a:ln w="3175" cmpd="sng">
                <a:solidFill>
                  <a:schemeClr val="accent5">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169" name="Oval 168"/>
              <p:cNvSpPr/>
              <p:nvPr/>
            </p:nvSpPr>
            <p:spPr>
              <a:xfrm>
                <a:off x="6071876" y="4109521"/>
                <a:ext cx="252000" cy="252930"/>
              </a:xfrm>
              <a:prstGeom prst="ellipse">
                <a:avLst/>
              </a:prstGeom>
              <a:solidFill>
                <a:schemeClr val="accent5">
                  <a:lumMod val="75000"/>
                  <a:alpha val="80000"/>
                </a:schemeClr>
              </a:solidFill>
              <a:ln>
                <a:solidFill>
                  <a:schemeClr val="accent5">
                    <a:lumMod val="75000"/>
                    <a:alpha val="7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166" name="TextBox 165"/>
            <p:cNvSpPr txBox="1"/>
            <p:nvPr/>
          </p:nvSpPr>
          <p:spPr>
            <a:xfrm>
              <a:off x="6954305" y="4126952"/>
              <a:ext cx="2576746" cy="215444"/>
            </a:xfrm>
            <a:prstGeom prst="rect">
              <a:avLst/>
            </a:prstGeom>
            <a:noFill/>
          </p:spPr>
          <p:txBody>
            <a:bodyPr wrap="square" lIns="0" tIns="0" rIns="108000" bIns="0" rtlCol="0" anchor="t" anchorCtr="0">
              <a:spAutoFit/>
            </a:bodyPr>
            <a:lstStyle/>
            <a:p>
              <a:pPr marL="90488">
                <a:tabLst>
                  <a:tab pos="895350" algn="l"/>
                </a:tabLst>
              </a:pPr>
              <a:r>
                <a:rPr lang="en-US" sz="1400" i="1" dirty="0">
                  <a:solidFill>
                    <a:schemeClr val="accent5">
                      <a:lumMod val="75000"/>
                    </a:schemeClr>
                  </a:solidFill>
                  <a:latin typeface="Abadi MT Condensed Light"/>
                  <a:cs typeface="Abadi MT Condensed Light"/>
                </a:rPr>
                <a:t>Cost, availability, reliability, longevity…</a:t>
              </a:r>
            </a:p>
          </p:txBody>
        </p:sp>
        <p:sp>
          <p:nvSpPr>
            <p:cNvPr id="167" name="Rectangle 166"/>
            <p:cNvSpPr/>
            <p:nvPr/>
          </p:nvSpPr>
          <p:spPr>
            <a:xfrm>
              <a:off x="6068714" y="4095234"/>
              <a:ext cx="254847" cy="276999"/>
            </a:xfrm>
            <a:prstGeom prst="rect">
              <a:avLst/>
            </a:prstGeom>
          </p:spPr>
          <p:txBody>
            <a:bodyPr wrap="none">
              <a:spAutoFit/>
            </a:bodyPr>
            <a:lstStyle/>
            <a:p>
              <a:r>
                <a:rPr lang="en-US" sz="1200">
                  <a:solidFill>
                    <a:srgbClr val="4BACC6">
                      <a:lumMod val="40000"/>
                      <a:lumOff val="60000"/>
                    </a:srgbClr>
                  </a:solidFill>
                  <a:latin typeface="Arial Narrow"/>
                  <a:cs typeface="Arial Narrow"/>
                </a:rPr>
                <a:t>5</a:t>
              </a:r>
              <a:endParaRPr lang="en-US"/>
            </a:p>
          </p:txBody>
        </p:sp>
      </p:grpSp>
    </p:spTree>
    <p:extLst>
      <p:ext uri="{BB962C8B-B14F-4D97-AF65-F5344CB8AC3E}">
        <p14:creationId xmlns:p14="http://schemas.microsoft.com/office/powerpoint/2010/main" val="59255265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0" y="1536694"/>
            <a:ext cx="9153158" cy="4961473"/>
          </a:xfrm>
          <a:prstGeom prst="rect">
            <a:avLst/>
          </a:prstGeom>
          <a:solidFill>
            <a:schemeClr val="bg1">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a:t>PaaS development</a:t>
            </a:r>
          </a:p>
        </p:txBody>
      </p:sp>
      <p:sp>
        <p:nvSpPr>
          <p:cNvPr id="4" name="Date Placeholder 3"/>
          <p:cNvSpPr>
            <a:spLocks noGrp="1"/>
          </p:cNvSpPr>
          <p:nvPr>
            <p:ph type="dt" sz="half" idx="10"/>
          </p:nvPr>
        </p:nvSpPr>
        <p:spPr/>
        <p:txBody>
          <a:bodyPr/>
          <a:lstStyle/>
          <a:p>
            <a:fld id="{3D204B18-9485-D74D-B2B3-6C26E88E40BB}" type="datetime1">
              <a:rPr lang="en-AU"/>
              <a:pPr/>
              <a:t>23/3/18</a:t>
            </a:fld>
            <a:endParaRPr lang="en-US"/>
          </a:p>
        </p:txBody>
      </p:sp>
      <p:sp>
        <p:nvSpPr>
          <p:cNvPr id="5" name="Footer Placeholder 4"/>
          <p:cNvSpPr>
            <a:spLocks noGrp="1"/>
          </p:cNvSpPr>
          <p:nvPr>
            <p:ph type="ftr" sz="quarter" idx="11"/>
          </p:nvPr>
        </p:nvSpPr>
        <p:spPr/>
        <p:txBody>
          <a:bodyPr/>
          <a:lstStyle/>
          <a:p>
            <a:r>
              <a:rPr lang="en-US" dirty="0"/>
              <a:t>SIT737 Service Oriented Architecture </a:t>
            </a:r>
          </a:p>
        </p:txBody>
      </p:sp>
      <p:cxnSp>
        <p:nvCxnSpPr>
          <p:cNvPr id="8" name="Straight Connector 7"/>
          <p:cNvCxnSpPr/>
          <p:nvPr/>
        </p:nvCxnSpPr>
        <p:spPr>
          <a:xfrm>
            <a:off x="1915160" y="1680624"/>
            <a:ext cx="0" cy="4656676"/>
          </a:xfrm>
          <a:prstGeom prst="line">
            <a:avLst/>
          </a:prstGeom>
          <a:ln w="3175" cmpd="sng">
            <a:solidFill>
              <a:schemeClr val="tx2">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0" y="1582120"/>
            <a:ext cx="1920240" cy="830997"/>
          </a:xfrm>
          <a:prstGeom prst="rect">
            <a:avLst/>
          </a:prstGeom>
          <a:noFill/>
        </p:spPr>
        <p:txBody>
          <a:bodyPr wrap="square" rtlCol="0">
            <a:spAutoFit/>
          </a:bodyPr>
          <a:lstStyle/>
          <a:p>
            <a:pPr algn="r"/>
            <a:r>
              <a:rPr lang="en-US" sz="2400" b="1">
                <a:solidFill>
                  <a:schemeClr val="tx2">
                    <a:lumMod val="75000"/>
                  </a:schemeClr>
                </a:solidFill>
                <a:latin typeface="Abadi MT Condensed Extra Bold"/>
                <a:cs typeface="Abadi MT Condensed Extra Bold"/>
              </a:rPr>
              <a:t>DEVELOPMENT PROCESS</a:t>
            </a:r>
            <a:endParaRPr lang="en-US" sz="3600">
              <a:solidFill>
                <a:schemeClr val="tx2">
                  <a:lumMod val="75000"/>
                </a:schemeClr>
              </a:solidFill>
              <a:latin typeface="Abadi MT Condensed Extra Bold"/>
              <a:cs typeface="Abadi MT Condensed Extra Bold"/>
            </a:endParaRPr>
          </a:p>
        </p:txBody>
      </p:sp>
      <p:sp>
        <p:nvSpPr>
          <p:cNvPr id="10" name="TextBox 9"/>
          <p:cNvSpPr txBox="1"/>
          <p:nvPr/>
        </p:nvSpPr>
        <p:spPr>
          <a:xfrm>
            <a:off x="1999824" y="1553624"/>
            <a:ext cx="7061626" cy="2123658"/>
          </a:xfrm>
          <a:prstGeom prst="rect">
            <a:avLst/>
          </a:prstGeom>
          <a:noFill/>
        </p:spPr>
        <p:txBody>
          <a:bodyPr wrap="square" rtlCol="0">
            <a:spAutoFit/>
          </a:bodyPr>
          <a:lstStyle/>
          <a:p>
            <a:r>
              <a:rPr lang="en-US" sz="3000">
                <a:latin typeface="Abadi MT Condensed Light"/>
                <a:cs typeface="Abadi MT Condensed Light"/>
              </a:rPr>
              <a:t>Development support services</a:t>
            </a:r>
          </a:p>
          <a:p>
            <a:pPr lvl="0">
              <a:spcBef>
                <a:spcPts val="600"/>
              </a:spcBef>
            </a:pPr>
            <a:r>
              <a:rPr lang="en-US" sz="2300" i="1">
                <a:solidFill>
                  <a:prstClr val="black">
                    <a:lumMod val="65000"/>
                    <a:lumOff val="35000"/>
                  </a:prstClr>
                </a:solidFill>
                <a:latin typeface="Abadi MT Condensed Light"/>
                <a:cs typeface="Abadi MT Condensed Light"/>
              </a:rPr>
              <a:t>For Application Platform as a Service (aPaaS) solutions, the management of application code is essential and (often) exposed to the developer that can control and tune it at wish.</a:t>
            </a:r>
          </a:p>
          <a:p>
            <a:pPr lvl="0">
              <a:spcBef>
                <a:spcPts val="600"/>
              </a:spcBef>
            </a:pPr>
            <a:r>
              <a:rPr lang="en-US" sz="2300" i="1">
                <a:solidFill>
                  <a:prstClr val="black">
                    <a:lumMod val="65000"/>
                    <a:lumOff val="35000"/>
                  </a:prstClr>
                </a:solidFill>
                <a:latin typeface="Abadi MT Condensed Light"/>
                <a:cs typeface="Abadi MT Condensed Light"/>
              </a:rPr>
              <a:t>This is realised through:</a:t>
            </a:r>
          </a:p>
        </p:txBody>
      </p:sp>
      <p:sp>
        <p:nvSpPr>
          <p:cNvPr id="6" name="Slide Number Placeholder 5"/>
          <p:cNvSpPr>
            <a:spLocks noGrp="1"/>
          </p:cNvSpPr>
          <p:nvPr>
            <p:ph type="sldNum" sz="quarter" idx="12"/>
          </p:nvPr>
        </p:nvSpPr>
        <p:spPr/>
        <p:txBody>
          <a:bodyPr/>
          <a:lstStyle/>
          <a:p>
            <a:fld id="{BBE0A389-EB18-824A-A5ED-72ACC9A7FB5D}" type="slidenum">
              <a:rPr lang="en-US"/>
              <a:pPr/>
              <a:t>36</a:t>
            </a:fld>
            <a:endParaRPr lang="en-US"/>
          </a:p>
        </p:txBody>
      </p:sp>
      <p:grpSp>
        <p:nvGrpSpPr>
          <p:cNvPr id="11" name="Group 10"/>
          <p:cNvGrpSpPr/>
          <p:nvPr/>
        </p:nvGrpSpPr>
        <p:grpSpPr>
          <a:xfrm>
            <a:off x="889001" y="3645707"/>
            <a:ext cx="8254999" cy="545293"/>
            <a:chOff x="889001" y="2338098"/>
            <a:chExt cx="8254999" cy="545293"/>
          </a:xfrm>
        </p:grpSpPr>
        <p:grpSp>
          <p:nvGrpSpPr>
            <p:cNvPr id="12" name="Group 11"/>
            <p:cNvGrpSpPr/>
            <p:nvPr/>
          </p:nvGrpSpPr>
          <p:grpSpPr>
            <a:xfrm>
              <a:off x="889001" y="2395088"/>
              <a:ext cx="8254999" cy="481953"/>
              <a:chOff x="889001" y="2570930"/>
              <a:chExt cx="8254999" cy="481953"/>
            </a:xfrm>
          </p:grpSpPr>
          <p:sp>
            <p:nvSpPr>
              <p:cNvPr id="15" name="Rectangle 14"/>
              <p:cNvSpPr/>
              <p:nvPr/>
            </p:nvSpPr>
            <p:spPr>
              <a:xfrm>
                <a:off x="889001" y="2570930"/>
                <a:ext cx="8254999" cy="481953"/>
              </a:xfrm>
              <a:prstGeom prst="rect">
                <a:avLst/>
              </a:prstGeom>
              <a:solidFill>
                <a:schemeClr val="accent6">
                  <a:lumMod val="20000"/>
                  <a:lumOff val="8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TextBox 15"/>
              <p:cNvSpPr txBox="1"/>
              <p:nvPr/>
            </p:nvSpPr>
            <p:spPr>
              <a:xfrm>
                <a:off x="1935796" y="2606614"/>
                <a:ext cx="6033453" cy="369332"/>
              </a:xfrm>
              <a:prstGeom prst="rect">
                <a:avLst/>
              </a:prstGeom>
              <a:noFill/>
            </p:spPr>
            <p:txBody>
              <a:bodyPr wrap="square" lIns="0" tIns="0" rIns="108000" bIns="0" rtlCol="0" anchor="t" anchorCtr="0">
                <a:spAutoFit/>
              </a:bodyPr>
              <a:lstStyle/>
              <a:p>
                <a:pPr marL="180000"/>
                <a:r>
                  <a:rPr lang="en-US" sz="2400" dirty="0">
                    <a:solidFill>
                      <a:srgbClr val="B27979"/>
                    </a:solidFill>
                    <a:latin typeface="Abadi MT Condensed Light"/>
                    <a:cs typeface="Abadi MT Condensed Light"/>
                  </a:rPr>
                  <a:t>SOURCE CODE CONTROL INTEGRATION</a:t>
                </a:r>
                <a:endParaRPr lang="en-US" sz="2000" dirty="0">
                  <a:solidFill>
                    <a:srgbClr val="B27979"/>
                  </a:solidFill>
                  <a:latin typeface="Abadi MT Condensed Light"/>
                  <a:cs typeface="Abadi MT Condensed Light"/>
                </a:endParaRPr>
              </a:p>
            </p:txBody>
          </p:sp>
        </p:grpSp>
        <p:sp>
          <p:nvSpPr>
            <p:cNvPr id="13" name="Rectangle 12"/>
            <p:cNvSpPr/>
            <p:nvPr/>
          </p:nvSpPr>
          <p:spPr>
            <a:xfrm>
              <a:off x="889001" y="2388213"/>
              <a:ext cx="1035538" cy="495178"/>
            </a:xfrm>
            <a:prstGeom prst="rect">
              <a:avLst/>
            </a:prstGeom>
            <a:solidFill>
              <a:schemeClr val="accent6">
                <a:lumMod val="5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TextBox 13"/>
            <p:cNvSpPr txBox="1"/>
            <p:nvPr/>
          </p:nvSpPr>
          <p:spPr>
            <a:xfrm>
              <a:off x="984250" y="2338098"/>
              <a:ext cx="946489" cy="523220"/>
            </a:xfrm>
            <a:prstGeom prst="rect">
              <a:avLst/>
            </a:prstGeom>
            <a:noFill/>
            <a:ln>
              <a:noFill/>
            </a:ln>
          </p:spPr>
          <p:txBody>
            <a:bodyPr wrap="square" lIns="0" rtlCol="0">
              <a:spAutoFit/>
            </a:bodyPr>
            <a:lstStyle>
              <a:defPPr>
                <a:defRPr lang="en-US"/>
              </a:defPPr>
              <a:lvl1pPr algn="r">
                <a:defRPr sz="6000">
                  <a:solidFill>
                    <a:schemeClr val="accent6">
                      <a:lumMod val="20000"/>
                      <a:lumOff val="80000"/>
                    </a:schemeClr>
                  </a:solidFill>
                  <a:latin typeface="Arial Narrow"/>
                  <a:cs typeface="Arial Narrow"/>
                </a:defRPr>
              </a:lvl1pPr>
            </a:lstStyle>
            <a:p>
              <a:r>
                <a:rPr lang="en-US" sz="2800"/>
                <a:t>01</a:t>
              </a:r>
            </a:p>
          </p:txBody>
        </p:sp>
      </p:grpSp>
      <p:grpSp>
        <p:nvGrpSpPr>
          <p:cNvPr id="18" name="Group 17"/>
          <p:cNvGrpSpPr/>
          <p:nvPr/>
        </p:nvGrpSpPr>
        <p:grpSpPr>
          <a:xfrm>
            <a:off x="889001" y="4175042"/>
            <a:ext cx="8251050" cy="530308"/>
            <a:chOff x="889001" y="3813595"/>
            <a:chExt cx="8251050" cy="530308"/>
          </a:xfrm>
        </p:grpSpPr>
        <p:grpSp>
          <p:nvGrpSpPr>
            <p:cNvPr id="22" name="Group 21"/>
            <p:cNvGrpSpPr/>
            <p:nvPr/>
          </p:nvGrpSpPr>
          <p:grpSpPr>
            <a:xfrm>
              <a:off x="1006232" y="3858871"/>
              <a:ext cx="8133819" cy="485032"/>
              <a:chOff x="1782876" y="3053243"/>
              <a:chExt cx="7623531" cy="780508"/>
            </a:xfrm>
          </p:grpSpPr>
          <p:sp>
            <p:nvSpPr>
              <p:cNvPr id="24" name="Rectangle 23"/>
              <p:cNvSpPr/>
              <p:nvPr/>
            </p:nvSpPr>
            <p:spPr>
              <a:xfrm>
                <a:off x="1782876" y="3053243"/>
                <a:ext cx="7623531" cy="780508"/>
              </a:xfrm>
              <a:prstGeom prst="rect">
                <a:avLst/>
              </a:prstGeom>
              <a:solidFill>
                <a:schemeClr val="accent5">
                  <a:lumMod val="40000"/>
                  <a:lumOff val="6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TextBox 24"/>
              <p:cNvSpPr txBox="1"/>
              <p:nvPr/>
            </p:nvSpPr>
            <p:spPr>
              <a:xfrm>
                <a:off x="2645406" y="3100031"/>
                <a:ext cx="5824346" cy="594324"/>
              </a:xfrm>
              <a:prstGeom prst="rect">
                <a:avLst/>
              </a:prstGeom>
              <a:noFill/>
            </p:spPr>
            <p:txBody>
              <a:bodyPr wrap="square" lIns="0" tIns="0" rIns="108000" bIns="0" rtlCol="0" anchor="t" anchorCtr="0">
                <a:spAutoFit/>
              </a:bodyPr>
              <a:lstStyle/>
              <a:p>
                <a:pPr marL="180000"/>
                <a:r>
                  <a:rPr lang="en-US" sz="2400" dirty="0">
                    <a:solidFill>
                      <a:schemeClr val="accent5">
                        <a:lumMod val="75000"/>
                      </a:schemeClr>
                    </a:solidFill>
                    <a:latin typeface="Abadi MT Condensed Light"/>
                    <a:cs typeface="Abadi MT Condensed Light"/>
                  </a:rPr>
                  <a:t>CONTINUOS INTEGRATION SERVICES</a:t>
                </a:r>
                <a:endParaRPr lang="en-US" sz="2000" dirty="0">
                  <a:solidFill>
                    <a:schemeClr val="accent5">
                      <a:lumMod val="75000"/>
                    </a:schemeClr>
                  </a:solidFill>
                  <a:latin typeface="Abadi MT Condensed Light"/>
                  <a:cs typeface="Abadi MT Condensed Light"/>
                </a:endParaRPr>
              </a:p>
            </p:txBody>
          </p:sp>
        </p:grpSp>
        <p:sp>
          <p:nvSpPr>
            <p:cNvPr id="20" name="Rectangle 19"/>
            <p:cNvSpPr/>
            <p:nvPr/>
          </p:nvSpPr>
          <p:spPr>
            <a:xfrm>
              <a:off x="889001" y="3858872"/>
              <a:ext cx="1035537" cy="485031"/>
            </a:xfrm>
            <a:prstGeom prst="rect">
              <a:avLst/>
            </a:prstGeom>
            <a:solidFill>
              <a:schemeClr val="accent5">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TextBox 20"/>
            <p:cNvSpPr txBox="1"/>
            <p:nvPr/>
          </p:nvSpPr>
          <p:spPr>
            <a:xfrm>
              <a:off x="984153" y="3813595"/>
              <a:ext cx="922389" cy="523220"/>
            </a:xfrm>
            <a:prstGeom prst="rect">
              <a:avLst/>
            </a:prstGeom>
            <a:noFill/>
            <a:ln>
              <a:noFill/>
            </a:ln>
          </p:spPr>
          <p:txBody>
            <a:bodyPr wrap="square" lIns="0" rtlCol="0">
              <a:spAutoFit/>
            </a:bodyPr>
            <a:lstStyle/>
            <a:p>
              <a:pPr algn="r"/>
              <a:r>
                <a:rPr lang="en-US" sz="2800">
                  <a:solidFill>
                    <a:schemeClr val="accent5">
                      <a:lumMod val="40000"/>
                      <a:lumOff val="60000"/>
                    </a:schemeClr>
                  </a:solidFill>
                  <a:latin typeface="Arial Narrow"/>
                  <a:cs typeface="Arial Narrow"/>
                </a:rPr>
                <a:t>02</a:t>
              </a:r>
              <a:endParaRPr lang="en-US" sz="1400">
                <a:solidFill>
                  <a:schemeClr val="accent5">
                    <a:lumMod val="40000"/>
                    <a:lumOff val="60000"/>
                  </a:schemeClr>
                </a:solidFill>
                <a:latin typeface="Arial Narrow"/>
                <a:cs typeface="Arial Narrow"/>
              </a:endParaRPr>
            </a:p>
          </p:txBody>
        </p:sp>
      </p:grpSp>
      <p:grpSp>
        <p:nvGrpSpPr>
          <p:cNvPr id="32" name="Group 31"/>
          <p:cNvGrpSpPr/>
          <p:nvPr/>
        </p:nvGrpSpPr>
        <p:grpSpPr>
          <a:xfrm>
            <a:off x="889001" y="4713779"/>
            <a:ext cx="8264155" cy="523220"/>
            <a:chOff x="889001" y="5237099"/>
            <a:chExt cx="8264155" cy="523220"/>
          </a:xfrm>
        </p:grpSpPr>
        <p:grpSp>
          <p:nvGrpSpPr>
            <p:cNvPr id="36" name="Group 35"/>
            <p:cNvGrpSpPr/>
            <p:nvPr/>
          </p:nvGrpSpPr>
          <p:grpSpPr>
            <a:xfrm>
              <a:off x="889001" y="5261580"/>
              <a:ext cx="8264155" cy="481439"/>
              <a:chOff x="3105261" y="4206121"/>
              <a:chExt cx="6706694" cy="854380"/>
            </a:xfrm>
          </p:grpSpPr>
          <p:sp>
            <p:nvSpPr>
              <p:cNvPr id="38" name="Rectangle 37"/>
              <p:cNvSpPr/>
              <p:nvPr/>
            </p:nvSpPr>
            <p:spPr>
              <a:xfrm>
                <a:off x="3105261" y="4206121"/>
                <a:ext cx="6706694" cy="854380"/>
              </a:xfrm>
              <a:prstGeom prst="rect">
                <a:avLst/>
              </a:prstGeom>
              <a:solidFill>
                <a:schemeClr val="tx2">
                  <a:lumMod val="20000"/>
                  <a:lumOff val="8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9" name="TextBox 38"/>
              <p:cNvSpPr txBox="1"/>
              <p:nvPr/>
            </p:nvSpPr>
            <p:spPr>
              <a:xfrm>
                <a:off x="3956007" y="4281980"/>
                <a:ext cx="5848518" cy="655430"/>
              </a:xfrm>
              <a:prstGeom prst="rect">
                <a:avLst/>
              </a:prstGeom>
              <a:noFill/>
            </p:spPr>
            <p:txBody>
              <a:bodyPr wrap="square" lIns="0" tIns="0" rIns="108000" bIns="0" rtlCol="0" anchor="t" anchorCtr="0">
                <a:spAutoFit/>
              </a:bodyPr>
              <a:lstStyle/>
              <a:p>
                <a:pPr marL="180000"/>
                <a:r>
                  <a:rPr lang="en-US" sz="2400" dirty="0">
                    <a:solidFill>
                      <a:schemeClr val="accent1">
                        <a:lumMod val="75000"/>
                      </a:schemeClr>
                    </a:solidFill>
                    <a:latin typeface="Abadi MT Condensed Light"/>
                    <a:cs typeface="Abadi MT Condensed Light"/>
                  </a:rPr>
                  <a:t>INTEGRATION WITH THE DEVELOPER’S LOCAL ENVIRONMENT</a:t>
                </a:r>
                <a:endParaRPr lang="en-US" sz="2000" dirty="0">
                  <a:solidFill>
                    <a:schemeClr val="accent1">
                      <a:lumMod val="75000"/>
                    </a:schemeClr>
                  </a:solidFill>
                  <a:latin typeface="Abadi MT Condensed Light"/>
                  <a:cs typeface="Abadi MT Condensed Light"/>
                </a:endParaRPr>
              </a:p>
            </p:txBody>
          </p:sp>
        </p:grpSp>
        <p:sp>
          <p:nvSpPr>
            <p:cNvPr id="34" name="Rectangle 33"/>
            <p:cNvSpPr/>
            <p:nvPr/>
          </p:nvSpPr>
          <p:spPr>
            <a:xfrm>
              <a:off x="889001" y="5261581"/>
              <a:ext cx="1035537" cy="481440"/>
            </a:xfrm>
            <a:prstGeom prst="rect">
              <a:avLst/>
            </a:prstGeom>
            <a:solidFill>
              <a:schemeClr val="accent1">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5" name="TextBox 34"/>
            <p:cNvSpPr txBox="1"/>
            <p:nvPr/>
          </p:nvSpPr>
          <p:spPr>
            <a:xfrm>
              <a:off x="991089" y="5237099"/>
              <a:ext cx="922389" cy="523220"/>
            </a:xfrm>
            <a:prstGeom prst="rect">
              <a:avLst/>
            </a:prstGeom>
            <a:noFill/>
            <a:ln>
              <a:noFill/>
            </a:ln>
          </p:spPr>
          <p:txBody>
            <a:bodyPr wrap="square" lIns="0" rtlCol="0">
              <a:spAutoFit/>
            </a:bodyPr>
            <a:lstStyle/>
            <a:p>
              <a:pPr algn="r"/>
              <a:r>
                <a:rPr lang="en-US" sz="2800">
                  <a:solidFill>
                    <a:schemeClr val="accent1">
                      <a:lumMod val="40000"/>
                      <a:lumOff val="60000"/>
                    </a:schemeClr>
                  </a:solidFill>
                  <a:latin typeface="Arial Narrow"/>
                  <a:cs typeface="Arial Narrow"/>
                </a:rPr>
                <a:t>03</a:t>
              </a:r>
              <a:endParaRPr lang="en-US" sz="2400">
                <a:solidFill>
                  <a:schemeClr val="accent1">
                    <a:lumMod val="40000"/>
                    <a:lumOff val="60000"/>
                  </a:schemeClr>
                </a:solidFill>
                <a:latin typeface="Arial Narrow"/>
                <a:cs typeface="Arial Narrow"/>
              </a:endParaRPr>
            </a:p>
          </p:txBody>
        </p:sp>
      </p:grpSp>
      <p:grpSp>
        <p:nvGrpSpPr>
          <p:cNvPr id="28" name="Group 27"/>
          <p:cNvGrpSpPr/>
          <p:nvPr/>
        </p:nvGrpSpPr>
        <p:grpSpPr>
          <a:xfrm>
            <a:off x="882650" y="5224280"/>
            <a:ext cx="8261350" cy="523220"/>
            <a:chOff x="1172644" y="4822103"/>
            <a:chExt cx="8261350" cy="523220"/>
          </a:xfrm>
        </p:grpSpPr>
        <p:sp>
          <p:nvSpPr>
            <p:cNvPr id="29" name="Rectangle 28"/>
            <p:cNvSpPr/>
            <p:nvPr/>
          </p:nvSpPr>
          <p:spPr>
            <a:xfrm>
              <a:off x="1574811" y="4846539"/>
              <a:ext cx="7859183" cy="498034"/>
            </a:xfrm>
            <a:prstGeom prst="rect">
              <a:avLst/>
            </a:prstGeom>
            <a:solidFill>
              <a:schemeClr val="accent4">
                <a:lumMod val="20000"/>
                <a:lumOff val="8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TextBox 29"/>
            <p:cNvSpPr txBox="1"/>
            <p:nvPr/>
          </p:nvSpPr>
          <p:spPr>
            <a:xfrm>
              <a:off x="2222576" y="4897440"/>
              <a:ext cx="6654735" cy="369332"/>
            </a:xfrm>
            <a:prstGeom prst="rect">
              <a:avLst/>
            </a:prstGeom>
            <a:noFill/>
          </p:spPr>
          <p:txBody>
            <a:bodyPr wrap="square" lIns="0" tIns="0" rIns="108000" bIns="0" rtlCol="0" anchor="t" anchorCtr="0">
              <a:spAutoFit/>
            </a:bodyPr>
            <a:lstStyle/>
            <a:p>
              <a:pPr marL="1440000" indent="-1285200"/>
              <a:r>
                <a:rPr lang="en-US" sz="2400" dirty="0">
                  <a:solidFill>
                    <a:schemeClr val="accent4">
                      <a:lumMod val="75000"/>
                    </a:schemeClr>
                  </a:solidFill>
                  <a:latin typeface="Abadi MT Condensed Light"/>
                  <a:cs typeface="Abadi MT Condensed Light"/>
                </a:rPr>
                <a:t>DEPLOYMENT (AND VERSIONING) SUPPORT</a:t>
              </a:r>
            </a:p>
          </p:txBody>
        </p:sp>
        <p:sp>
          <p:nvSpPr>
            <p:cNvPr id="31" name="Rectangle 30"/>
            <p:cNvSpPr/>
            <p:nvPr/>
          </p:nvSpPr>
          <p:spPr>
            <a:xfrm>
              <a:off x="1172644" y="4846539"/>
              <a:ext cx="1041391" cy="498034"/>
            </a:xfrm>
            <a:prstGeom prst="rect">
              <a:avLst/>
            </a:prstGeom>
            <a:solidFill>
              <a:schemeClr val="accent4">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 name="TextBox 32"/>
            <p:cNvSpPr txBox="1"/>
            <p:nvPr/>
          </p:nvSpPr>
          <p:spPr>
            <a:xfrm>
              <a:off x="1718744" y="4822103"/>
              <a:ext cx="491055" cy="523220"/>
            </a:xfrm>
            <a:prstGeom prst="rect">
              <a:avLst/>
            </a:prstGeom>
            <a:noFill/>
            <a:ln>
              <a:noFill/>
            </a:ln>
          </p:spPr>
          <p:txBody>
            <a:bodyPr wrap="square" lIns="0" rtlCol="0">
              <a:spAutoFit/>
            </a:bodyPr>
            <a:lstStyle>
              <a:defPPr>
                <a:defRPr lang="en-US"/>
              </a:defPPr>
              <a:lvl1pPr algn="r">
                <a:defRPr sz="6000">
                  <a:solidFill>
                    <a:schemeClr val="accent1">
                      <a:lumMod val="40000"/>
                      <a:lumOff val="60000"/>
                    </a:schemeClr>
                  </a:solidFill>
                  <a:latin typeface="Arial Narrow"/>
                  <a:cs typeface="Arial Narrow"/>
                </a:defRPr>
              </a:lvl1pPr>
            </a:lstStyle>
            <a:p>
              <a:r>
                <a:rPr lang="en-US" sz="2800">
                  <a:solidFill>
                    <a:schemeClr val="accent4">
                      <a:lumMod val="20000"/>
                      <a:lumOff val="80000"/>
                    </a:schemeClr>
                  </a:solidFill>
                </a:rPr>
                <a:t>04</a:t>
              </a:r>
              <a:endParaRPr lang="en-US" sz="2400">
                <a:solidFill>
                  <a:schemeClr val="accent4">
                    <a:lumMod val="20000"/>
                    <a:lumOff val="80000"/>
                  </a:schemeClr>
                </a:solidFill>
              </a:endParaRPr>
            </a:p>
          </p:txBody>
        </p:sp>
      </p:grpSp>
      <p:grpSp>
        <p:nvGrpSpPr>
          <p:cNvPr id="37" name="Group 36"/>
          <p:cNvGrpSpPr/>
          <p:nvPr/>
        </p:nvGrpSpPr>
        <p:grpSpPr>
          <a:xfrm>
            <a:off x="882650" y="5736501"/>
            <a:ext cx="8261350" cy="523220"/>
            <a:chOff x="886893" y="4809403"/>
            <a:chExt cx="8261350" cy="523220"/>
          </a:xfrm>
        </p:grpSpPr>
        <p:sp>
          <p:nvSpPr>
            <p:cNvPr id="40" name="Rectangle 39"/>
            <p:cNvSpPr/>
            <p:nvPr/>
          </p:nvSpPr>
          <p:spPr>
            <a:xfrm>
              <a:off x="1566343" y="4846539"/>
              <a:ext cx="7581900" cy="462630"/>
            </a:xfrm>
            <a:prstGeom prst="rect">
              <a:avLst/>
            </a:prstGeom>
            <a:solidFill>
              <a:schemeClr val="accent2">
                <a:lumMod val="20000"/>
                <a:lumOff val="80000"/>
                <a:alpha val="80000"/>
              </a:schemeClr>
            </a:solidFill>
            <a:ln>
              <a:solidFill>
                <a:schemeClr val="accent2">
                  <a:lumMod val="20000"/>
                  <a:lumOff val="8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1" name="TextBox 40"/>
            <p:cNvSpPr txBox="1"/>
            <p:nvPr/>
          </p:nvSpPr>
          <p:spPr>
            <a:xfrm>
              <a:off x="1917776" y="4897440"/>
              <a:ext cx="7052667" cy="369332"/>
            </a:xfrm>
            <a:prstGeom prst="rect">
              <a:avLst/>
            </a:prstGeom>
            <a:noFill/>
          </p:spPr>
          <p:txBody>
            <a:bodyPr wrap="square" lIns="0" tIns="0" rIns="108000" bIns="0" rtlCol="0" anchor="t" anchorCtr="0">
              <a:spAutoFit/>
            </a:bodyPr>
            <a:lstStyle/>
            <a:p>
              <a:pPr marL="1440000" indent="-1285200"/>
              <a:r>
                <a:rPr lang="en-US" sz="2400" dirty="0">
                  <a:solidFill>
                    <a:schemeClr val="accent2">
                      <a:lumMod val="75000"/>
                    </a:schemeClr>
                  </a:solidFill>
                  <a:latin typeface="Abadi MT Condensed Light"/>
                  <a:cs typeface="Abadi MT Condensed Light"/>
                </a:rPr>
                <a:t>SUPPORT FOR DEVELOPMENT TEAMS</a:t>
              </a:r>
            </a:p>
          </p:txBody>
        </p:sp>
        <p:sp>
          <p:nvSpPr>
            <p:cNvPr id="42" name="Rectangle 41"/>
            <p:cNvSpPr/>
            <p:nvPr/>
          </p:nvSpPr>
          <p:spPr>
            <a:xfrm>
              <a:off x="886893" y="4846539"/>
              <a:ext cx="1028691" cy="462630"/>
            </a:xfrm>
            <a:prstGeom prst="rect">
              <a:avLst/>
            </a:prstGeom>
            <a:solidFill>
              <a:schemeClr val="accent2">
                <a:lumMod val="75000"/>
                <a:alpha val="80000"/>
              </a:schemeClr>
            </a:solidFill>
            <a:ln>
              <a:noFill/>
            </a:ln>
          </p:spPr>
          <p:txBody>
            <a:bodyPr wrap="square" lIns="0" rtlCol="0">
              <a:spAutoFit/>
            </a:bodyPr>
            <a:lstStyle/>
            <a:p>
              <a:pPr algn="r"/>
              <a:endParaRPr lang="en-US" sz="2400">
                <a:solidFill>
                  <a:schemeClr val="accent2">
                    <a:lumMod val="20000"/>
                    <a:lumOff val="80000"/>
                  </a:schemeClr>
                </a:solidFill>
                <a:latin typeface="Arial Narrow"/>
                <a:cs typeface="Arial Narrow"/>
              </a:endParaRPr>
            </a:p>
          </p:txBody>
        </p:sp>
        <p:sp>
          <p:nvSpPr>
            <p:cNvPr id="43" name="TextBox 42"/>
            <p:cNvSpPr txBox="1"/>
            <p:nvPr/>
          </p:nvSpPr>
          <p:spPr>
            <a:xfrm>
              <a:off x="1430876" y="4809403"/>
              <a:ext cx="486823" cy="523220"/>
            </a:xfrm>
            <a:prstGeom prst="rect">
              <a:avLst/>
            </a:prstGeom>
            <a:noFill/>
            <a:ln>
              <a:noFill/>
            </a:ln>
          </p:spPr>
          <p:txBody>
            <a:bodyPr wrap="square" lIns="0" rtlCol="0">
              <a:spAutoFit/>
            </a:bodyPr>
            <a:lstStyle>
              <a:defPPr>
                <a:defRPr lang="en-US"/>
              </a:defPPr>
              <a:lvl1pPr algn="r">
                <a:defRPr sz="6000">
                  <a:solidFill>
                    <a:schemeClr val="accent1">
                      <a:lumMod val="40000"/>
                      <a:lumOff val="60000"/>
                    </a:schemeClr>
                  </a:solidFill>
                  <a:latin typeface="Arial Narrow"/>
                  <a:cs typeface="Arial Narrow"/>
                </a:defRPr>
              </a:lvl1pPr>
            </a:lstStyle>
            <a:p>
              <a:r>
                <a:rPr lang="en-US" sz="2800">
                  <a:solidFill>
                    <a:schemeClr val="accent2">
                      <a:lumMod val="20000"/>
                      <a:lumOff val="80000"/>
                    </a:schemeClr>
                  </a:solidFill>
                </a:rPr>
                <a:t>05</a:t>
              </a:r>
            </a:p>
          </p:txBody>
        </p:sp>
      </p:grpSp>
    </p:spTree>
    <p:extLst>
      <p:ext uri="{BB962C8B-B14F-4D97-AF65-F5344CB8AC3E}">
        <p14:creationId xmlns:p14="http://schemas.microsoft.com/office/powerpoint/2010/main" val="121629291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0" y="1498594"/>
            <a:ext cx="9153158" cy="4961473"/>
          </a:xfrm>
          <a:prstGeom prst="rect">
            <a:avLst/>
          </a:prstGeom>
          <a:solidFill>
            <a:schemeClr val="bg1">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5" name="Rectangle 84"/>
          <p:cNvSpPr/>
          <p:nvPr/>
        </p:nvSpPr>
        <p:spPr>
          <a:xfrm>
            <a:off x="4436532" y="2252133"/>
            <a:ext cx="4707467" cy="4207934"/>
          </a:xfrm>
          <a:prstGeom prst="rect">
            <a:avLst/>
          </a:prstGeom>
          <a:solidFill>
            <a:schemeClr val="accent4">
              <a:lumMod val="20000"/>
              <a:lumOff val="80000"/>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7" name="Freeform 96"/>
          <p:cNvSpPr/>
          <p:nvPr/>
        </p:nvSpPr>
        <p:spPr>
          <a:xfrm>
            <a:off x="4614333" y="2252995"/>
            <a:ext cx="4538134" cy="4216400"/>
          </a:xfrm>
          <a:custGeom>
            <a:avLst/>
            <a:gdLst>
              <a:gd name="connsiteX0" fmla="*/ 0 w 4538134"/>
              <a:gd name="connsiteY0" fmla="*/ 3208867 h 4216400"/>
              <a:gd name="connsiteX1" fmla="*/ 922867 w 4538134"/>
              <a:gd name="connsiteY1" fmla="*/ 0 h 4216400"/>
              <a:gd name="connsiteX2" fmla="*/ 4529667 w 4538134"/>
              <a:gd name="connsiteY2" fmla="*/ 8467 h 4216400"/>
              <a:gd name="connsiteX3" fmla="*/ 4538134 w 4538134"/>
              <a:gd name="connsiteY3" fmla="*/ 4216400 h 4216400"/>
              <a:gd name="connsiteX4" fmla="*/ 220134 w 4538134"/>
              <a:gd name="connsiteY4" fmla="*/ 3632200 h 4216400"/>
              <a:gd name="connsiteX5" fmla="*/ 0 w 4538134"/>
              <a:gd name="connsiteY5" fmla="*/ 3208867 h 421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38134" h="4216400">
                <a:moveTo>
                  <a:pt x="0" y="3208867"/>
                </a:moveTo>
                <a:lnTo>
                  <a:pt x="922867" y="0"/>
                </a:lnTo>
                <a:lnTo>
                  <a:pt x="4529667" y="8467"/>
                </a:lnTo>
                <a:cubicBezTo>
                  <a:pt x="4532489" y="1411111"/>
                  <a:pt x="4535312" y="2813756"/>
                  <a:pt x="4538134" y="4216400"/>
                </a:cubicBezTo>
                <a:lnTo>
                  <a:pt x="220134" y="3632200"/>
                </a:lnTo>
                <a:lnTo>
                  <a:pt x="0" y="3208867"/>
                </a:lnTo>
                <a:close/>
              </a:path>
            </a:pathLst>
          </a:custGeom>
          <a:solidFill>
            <a:schemeClr val="accent4">
              <a:lumMod val="60000"/>
              <a:lumOff val="40000"/>
              <a:alpha val="60000"/>
            </a:schemeClr>
          </a:solidFill>
          <a:ln>
            <a:no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 name="Title 1"/>
          <p:cNvSpPr>
            <a:spLocks noGrp="1"/>
          </p:cNvSpPr>
          <p:nvPr>
            <p:ph type="title"/>
          </p:nvPr>
        </p:nvSpPr>
        <p:spPr/>
        <p:txBody>
          <a:bodyPr/>
          <a:lstStyle/>
          <a:p>
            <a:r>
              <a:rPr lang="en-US"/>
              <a:t>PaaS development</a:t>
            </a:r>
          </a:p>
        </p:txBody>
      </p:sp>
      <p:sp>
        <p:nvSpPr>
          <p:cNvPr id="4" name="Date Placeholder 3"/>
          <p:cNvSpPr>
            <a:spLocks noGrp="1"/>
          </p:cNvSpPr>
          <p:nvPr>
            <p:ph type="dt" sz="half" idx="10"/>
          </p:nvPr>
        </p:nvSpPr>
        <p:spPr/>
        <p:txBody>
          <a:bodyPr/>
          <a:lstStyle/>
          <a:p>
            <a:fld id="{3D204B18-9485-D74D-B2B3-6C26E88E40BB}" type="datetime1">
              <a:rPr lang="en-AU"/>
              <a:pPr/>
              <a:t>23/3/18</a:t>
            </a:fld>
            <a:endParaRPr lang="en-US"/>
          </a:p>
        </p:txBody>
      </p:sp>
      <p:sp>
        <p:nvSpPr>
          <p:cNvPr id="5" name="Footer Placeholder 4"/>
          <p:cNvSpPr>
            <a:spLocks noGrp="1"/>
          </p:cNvSpPr>
          <p:nvPr>
            <p:ph type="ftr" sz="quarter" idx="11"/>
          </p:nvPr>
        </p:nvSpPr>
        <p:spPr/>
        <p:txBody>
          <a:bodyPr/>
          <a:lstStyle/>
          <a:p>
            <a:r>
              <a:rPr lang="en-US" dirty="0"/>
              <a:t>SIT737 Service Oriented Architecture </a:t>
            </a:r>
          </a:p>
        </p:txBody>
      </p:sp>
      <p:sp>
        <p:nvSpPr>
          <p:cNvPr id="6" name="Slide Number Placeholder 5"/>
          <p:cNvSpPr>
            <a:spLocks noGrp="1"/>
          </p:cNvSpPr>
          <p:nvPr>
            <p:ph type="sldNum" sz="quarter" idx="12"/>
          </p:nvPr>
        </p:nvSpPr>
        <p:spPr/>
        <p:txBody>
          <a:bodyPr/>
          <a:lstStyle/>
          <a:p>
            <a:fld id="{BBE0A389-EB18-824A-A5ED-72ACC9A7FB5D}" type="slidenum">
              <a:rPr lang="en-US"/>
              <a:pPr/>
              <a:t>37</a:t>
            </a:fld>
            <a:endParaRPr lang="en-US"/>
          </a:p>
        </p:txBody>
      </p:sp>
      <p:cxnSp>
        <p:nvCxnSpPr>
          <p:cNvPr id="11" name="Straight Connector 10"/>
          <p:cNvCxnSpPr/>
          <p:nvPr/>
        </p:nvCxnSpPr>
        <p:spPr>
          <a:xfrm>
            <a:off x="1915160" y="1680624"/>
            <a:ext cx="0" cy="4656676"/>
          </a:xfrm>
          <a:prstGeom prst="line">
            <a:avLst/>
          </a:prstGeom>
          <a:ln w="3175" cmpd="sng">
            <a:solidFill>
              <a:schemeClr val="tx2">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12" name="TextBox 11"/>
          <p:cNvSpPr txBox="1"/>
          <p:nvPr/>
        </p:nvSpPr>
        <p:spPr>
          <a:xfrm>
            <a:off x="0" y="1582120"/>
            <a:ext cx="1920240" cy="830997"/>
          </a:xfrm>
          <a:prstGeom prst="rect">
            <a:avLst/>
          </a:prstGeom>
          <a:noFill/>
        </p:spPr>
        <p:txBody>
          <a:bodyPr wrap="square" rtlCol="0">
            <a:spAutoFit/>
          </a:bodyPr>
          <a:lstStyle/>
          <a:p>
            <a:pPr algn="r"/>
            <a:r>
              <a:rPr lang="en-US" sz="2400" b="1">
                <a:solidFill>
                  <a:schemeClr val="tx2">
                    <a:lumMod val="75000"/>
                  </a:schemeClr>
                </a:solidFill>
                <a:latin typeface="Abadi MT Condensed Extra Bold"/>
                <a:cs typeface="Abadi MT Condensed Extra Bold"/>
              </a:rPr>
              <a:t>DEVELOPMENT PROCESS</a:t>
            </a:r>
            <a:endParaRPr lang="en-US" sz="3600">
              <a:solidFill>
                <a:schemeClr val="tx2">
                  <a:lumMod val="75000"/>
                </a:schemeClr>
              </a:solidFill>
              <a:latin typeface="Abadi MT Condensed Extra Bold"/>
              <a:cs typeface="Abadi MT Condensed Extra Bold"/>
            </a:endParaRPr>
          </a:p>
        </p:txBody>
      </p:sp>
      <p:sp>
        <p:nvSpPr>
          <p:cNvPr id="13" name="TextBox 12"/>
          <p:cNvSpPr txBox="1"/>
          <p:nvPr/>
        </p:nvSpPr>
        <p:spPr>
          <a:xfrm>
            <a:off x="1999824" y="1553624"/>
            <a:ext cx="6769100" cy="1015663"/>
          </a:xfrm>
          <a:prstGeom prst="rect">
            <a:avLst/>
          </a:prstGeom>
          <a:noFill/>
        </p:spPr>
        <p:txBody>
          <a:bodyPr wrap="square" rtlCol="0">
            <a:spAutoFit/>
          </a:bodyPr>
          <a:lstStyle/>
          <a:p>
            <a:r>
              <a:rPr lang="en-US" sz="3000">
                <a:latin typeface="Abadi MT Condensed Light"/>
                <a:cs typeface="Abadi MT Condensed Light"/>
              </a:rPr>
              <a:t>Exploring the developer experience</a:t>
            </a:r>
          </a:p>
          <a:p>
            <a:endParaRPr lang="en-US" sz="3000">
              <a:latin typeface="Abadi MT Condensed Light"/>
              <a:cs typeface="Abadi MT Condensed Light"/>
            </a:endParaRPr>
          </a:p>
        </p:txBody>
      </p:sp>
      <p:grpSp>
        <p:nvGrpSpPr>
          <p:cNvPr id="14" name="Group 13"/>
          <p:cNvGrpSpPr/>
          <p:nvPr/>
        </p:nvGrpSpPr>
        <p:grpSpPr>
          <a:xfrm>
            <a:off x="4456127" y="2866088"/>
            <a:ext cx="540000" cy="646331"/>
            <a:chOff x="3220726" y="3842519"/>
            <a:chExt cx="711194" cy="859082"/>
          </a:xfrm>
        </p:grpSpPr>
        <p:sp>
          <p:nvSpPr>
            <p:cNvPr id="15" name="Oval 14"/>
            <p:cNvSpPr/>
            <p:nvPr/>
          </p:nvSpPr>
          <p:spPr>
            <a:xfrm>
              <a:off x="3220726" y="3925368"/>
              <a:ext cx="711194" cy="717751"/>
            </a:xfrm>
            <a:prstGeom prst="ellipse">
              <a:avLst/>
            </a:prstGeom>
            <a:solidFill>
              <a:schemeClr val="accent1"/>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TextBox 15"/>
            <p:cNvSpPr txBox="1"/>
            <p:nvPr/>
          </p:nvSpPr>
          <p:spPr>
            <a:xfrm>
              <a:off x="3271844" y="3842519"/>
              <a:ext cx="603157" cy="859082"/>
            </a:xfrm>
            <a:prstGeom prst="rect">
              <a:avLst/>
            </a:prstGeom>
            <a:noFill/>
          </p:spPr>
          <p:txBody>
            <a:bodyPr wrap="none" rtlCol="0">
              <a:spAutoFit/>
            </a:bodyPr>
            <a:lstStyle/>
            <a:p>
              <a:pPr algn="ctr"/>
              <a:r>
                <a:rPr lang="en-US" sz="3600">
                  <a:solidFill>
                    <a:schemeClr val="bg1"/>
                  </a:solidFill>
                  <a:latin typeface="Avenir Black"/>
                  <a:cs typeface="Avenir Black"/>
                </a:rPr>
                <a:t>1</a:t>
              </a:r>
            </a:p>
          </p:txBody>
        </p:sp>
      </p:grpSp>
      <p:sp>
        <p:nvSpPr>
          <p:cNvPr id="17" name="Rectangle 16"/>
          <p:cNvSpPr/>
          <p:nvPr/>
        </p:nvSpPr>
        <p:spPr>
          <a:xfrm>
            <a:off x="2273314" y="2478185"/>
            <a:ext cx="2068513" cy="523220"/>
          </a:xfrm>
          <a:prstGeom prst="rect">
            <a:avLst/>
          </a:prstGeom>
        </p:spPr>
        <p:txBody>
          <a:bodyPr wrap="square">
            <a:spAutoFit/>
          </a:bodyPr>
          <a:lstStyle/>
          <a:p>
            <a:pPr algn="r"/>
            <a:r>
              <a:rPr lang="en-US" sz="1400" b="1">
                <a:solidFill>
                  <a:schemeClr val="accent1">
                    <a:lumMod val="50000"/>
                  </a:schemeClr>
                </a:solidFill>
                <a:latin typeface="Abadi MT Condensed Light"/>
                <a:cs typeface="Abadi MT Condensed Light"/>
              </a:rPr>
              <a:t>SELECTION OF A BOILERPLATE (RUNTIME+SAMPLE)</a:t>
            </a:r>
            <a:endParaRPr lang="en-US" sz="1400"/>
          </a:p>
        </p:txBody>
      </p:sp>
      <p:sp>
        <p:nvSpPr>
          <p:cNvPr id="18" name="Rectangle 17"/>
          <p:cNvSpPr/>
          <p:nvPr/>
        </p:nvSpPr>
        <p:spPr>
          <a:xfrm>
            <a:off x="2641614" y="3417985"/>
            <a:ext cx="1687513" cy="523220"/>
          </a:xfrm>
          <a:prstGeom prst="rect">
            <a:avLst/>
          </a:prstGeom>
        </p:spPr>
        <p:txBody>
          <a:bodyPr wrap="square">
            <a:spAutoFit/>
          </a:bodyPr>
          <a:lstStyle/>
          <a:p>
            <a:pPr algn="r"/>
            <a:r>
              <a:rPr lang="en-US" sz="1400" b="1">
                <a:solidFill>
                  <a:schemeClr val="accent1">
                    <a:lumMod val="50000"/>
                  </a:schemeClr>
                </a:solidFill>
                <a:latin typeface="Abadi MT Condensed Light"/>
                <a:cs typeface="Abadi MT Condensed Light"/>
              </a:rPr>
              <a:t>SUBMISSION OF A PACKAGED APPLICATION</a:t>
            </a:r>
            <a:endParaRPr lang="en-US" sz="1400"/>
          </a:p>
        </p:txBody>
      </p:sp>
      <p:sp>
        <p:nvSpPr>
          <p:cNvPr id="19" name="Arc 18"/>
          <p:cNvSpPr/>
          <p:nvPr/>
        </p:nvSpPr>
        <p:spPr>
          <a:xfrm rot="10800000" flipH="1">
            <a:off x="4329127" y="2730310"/>
            <a:ext cx="432000" cy="432000"/>
          </a:xfrm>
          <a:prstGeom prst="arc">
            <a:avLst>
              <a:gd name="adj1" fmla="val 161051"/>
              <a:gd name="adj2" fmla="val 5780412"/>
            </a:avLst>
          </a:prstGeom>
          <a:ln w="3175" cmpd="sng">
            <a:solidFill>
              <a:schemeClr val="tx2">
                <a:lumMod val="50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0" name="Arc 19"/>
          <p:cNvSpPr/>
          <p:nvPr/>
        </p:nvSpPr>
        <p:spPr>
          <a:xfrm rot="10800000" flipH="1" flipV="1">
            <a:off x="4329127" y="3238310"/>
            <a:ext cx="432000" cy="432000"/>
          </a:xfrm>
          <a:prstGeom prst="arc">
            <a:avLst>
              <a:gd name="adj1" fmla="val 161051"/>
              <a:gd name="adj2" fmla="val 5780412"/>
            </a:avLst>
          </a:prstGeom>
          <a:ln w="3175" cmpd="sng">
            <a:solidFill>
              <a:schemeClr val="tx2">
                <a:lumMod val="50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21" name="Straight Connector 20"/>
          <p:cNvCxnSpPr/>
          <p:nvPr/>
        </p:nvCxnSpPr>
        <p:spPr>
          <a:xfrm>
            <a:off x="4329127" y="2728595"/>
            <a:ext cx="216000" cy="0"/>
          </a:xfrm>
          <a:prstGeom prst="line">
            <a:avLst/>
          </a:prstGeom>
          <a:ln w="3175" cmpd="sng">
            <a:solidFill>
              <a:schemeClr val="tx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a:off x="4329127" y="3671570"/>
            <a:ext cx="216000" cy="0"/>
          </a:xfrm>
          <a:prstGeom prst="line">
            <a:avLst/>
          </a:prstGeom>
          <a:ln w="3175" cmpd="sng">
            <a:solidFill>
              <a:schemeClr val="tx2">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23" name="Straight Connector 22"/>
          <p:cNvCxnSpPr>
            <a:stCxn id="15" idx="6"/>
          </p:cNvCxnSpPr>
          <p:nvPr/>
        </p:nvCxnSpPr>
        <p:spPr>
          <a:xfrm>
            <a:off x="4996127" y="3198421"/>
            <a:ext cx="2886370" cy="74"/>
          </a:xfrm>
          <a:prstGeom prst="line">
            <a:avLst/>
          </a:prstGeom>
          <a:ln w="3175" cmpd="sng">
            <a:solidFill>
              <a:schemeClr val="tx2">
                <a:lumMod val="50000"/>
              </a:schemeClr>
            </a:solidFill>
            <a:tailEnd type="stealth"/>
          </a:ln>
          <a:effectLst/>
        </p:spPr>
        <p:style>
          <a:lnRef idx="2">
            <a:schemeClr val="accent1"/>
          </a:lnRef>
          <a:fillRef idx="0">
            <a:schemeClr val="accent1"/>
          </a:fillRef>
          <a:effectRef idx="1">
            <a:schemeClr val="accent1"/>
          </a:effectRef>
          <a:fontRef idx="minor">
            <a:schemeClr val="tx1"/>
          </a:fontRef>
        </p:style>
      </p:cxnSp>
      <p:pic>
        <p:nvPicPr>
          <p:cNvPr id="24" name="Picture 41" descr="C:\Users\IBM_ADMIN\AppData\Local\Microsoft\Windows\Temporary Internet Files\Content.IE5\D56UKS8A\MC900433949[1].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flipH="1">
            <a:off x="2211933" y="4714074"/>
            <a:ext cx="831849" cy="764224"/>
          </a:xfrm>
          <a:prstGeom prst="rect">
            <a:avLst/>
          </a:prstGeom>
          <a:noFill/>
          <a:extLst>
            <a:ext uri="{909E8E84-426E-40dd-AFC4-6F175D3DCCD1}">
              <a14:hiddenFill xmlns:a14="http://schemas.microsoft.com/office/drawing/2010/main" xmlns="">
                <a:solidFill>
                  <a:srgbClr val="FFFFFF"/>
                </a:solidFill>
              </a14:hiddenFill>
            </a:ext>
          </a:extLst>
        </p:spPr>
      </p:pic>
      <p:sp>
        <p:nvSpPr>
          <p:cNvPr id="25" name="Rectangle 24"/>
          <p:cNvSpPr/>
          <p:nvPr/>
        </p:nvSpPr>
        <p:spPr>
          <a:xfrm>
            <a:off x="2582347" y="4611739"/>
            <a:ext cx="1738313" cy="523220"/>
          </a:xfrm>
          <a:prstGeom prst="rect">
            <a:avLst/>
          </a:prstGeom>
        </p:spPr>
        <p:txBody>
          <a:bodyPr wrap="square">
            <a:spAutoFit/>
          </a:bodyPr>
          <a:lstStyle/>
          <a:p>
            <a:pPr algn="r"/>
            <a:r>
              <a:rPr lang="en-US" sz="1400" b="1">
                <a:solidFill>
                  <a:schemeClr val="accent1">
                    <a:lumMod val="50000"/>
                  </a:schemeClr>
                </a:solidFill>
                <a:latin typeface="Abadi MT Condensed Light"/>
                <a:cs typeface="Abadi MT Condensed Light"/>
              </a:rPr>
              <a:t>LOCAL DEVELOPMENT BUILD AND TEST</a:t>
            </a:r>
            <a:endParaRPr lang="en-US" sz="1400"/>
          </a:p>
        </p:txBody>
      </p:sp>
      <p:cxnSp>
        <p:nvCxnSpPr>
          <p:cNvPr id="26" name="Straight Arrow Connector 25"/>
          <p:cNvCxnSpPr/>
          <p:nvPr/>
        </p:nvCxnSpPr>
        <p:spPr>
          <a:xfrm rot="16200000" flipV="1">
            <a:off x="3282959" y="4279904"/>
            <a:ext cx="662521" cy="1324"/>
          </a:xfrm>
          <a:prstGeom prst="straightConnector1">
            <a:avLst/>
          </a:prstGeom>
          <a:ln w="3175" cmpd="sng">
            <a:solidFill>
              <a:schemeClr val="tx2">
                <a:lumMod val="50000"/>
              </a:schemeClr>
            </a:solidFill>
            <a:tailEnd type="stealth"/>
          </a:ln>
          <a:effectLst/>
        </p:spPr>
        <p:style>
          <a:lnRef idx="2">
            <a:schemeClr val="accent1"/>
          </a:lnRef>
          <a:fillRef idx="0">
            <a:schemeClr val="accent1"/>
          </a:fillRef>
          <a:effectRef idx="1">
            <a:schemeClr val="accent1"/>
          </a:effectRef>
          <a:fontRef idx="minor">
            <a:schemeClr val="tx1"/>
          </a:fontRef>
        </p:style>
      </p:cxnSp>
      <p:sp>
        <p:nvSpPr>
          <p:cNvPr id="28" name="Rectangle 27"/>
          <p:cNvSpPr/>
          <p:nvPr/>
        </p:nvSpPr>
        <p:spPr>
          <a:xfrm>
            <a:off x="5266301" y="2893051"/>
            <a:ext cx="2133600" cy="307777"/>
          </a:xfrm>
          <a:prstGeom prst="rect">
            <a:avLst/>
          </a:prstGeom>
        </p:spPr>
        <p:txBody>
          <a:bodyPr wrap="square">
            <a:spAutoFit/>
          </a:bodyPr>
          <a:lstStyle/>
          <a:p>
            <a:pPr algn="ctr"/>
            <a:r>
              <a:rPr lang="en-US" sz="1400" b="1">
                <a:solidFill>
                  <a:schemeClr val="accent1">
                    <a:lumMod val="50000"/>
                  </a:schemeClr>
                </a:solidFill>
                <a:latin typeface="Abadi MT Condensed Light"/>
                <a:cs typeface="Abadi MT Condensed Light"/>
              </a:rPr>
              <a:t>CLOUD APPLICATION INSTANCE</a:t>
            </a:r>
            <a:endParaRPr lang="en-US" sz="1400"/>
          </a:p>
        </p:txBody>
      </p:sp>
      <p:grpSp>
        <p:nvGrpSpPr>
          <p:cNvPr id="31" name="Group 30"/>
          <p:cNvGrpSpPr/>
          <p:nvPr/>
        </p:nvGrpSpPr>
        <p:grpSpPr>
          <a:xfrm>
            <a:off x="7655802" y="2808900"/>
            <a:ext cx="1024918" cy="831832"/>
            <a:chOff x="3498625" y="2059600"/>
            <a:chExt cx="1024918" cy="831832"/>
          </a:xfrm>
        </p:grpSpPr>
        <p:sp>
          <p:nvSpPr>
            <p:cNvPr id="32" name="Cloud 31"/>
            <p:cNvSpPr/>
            <p:nvPr/>
          </p:nvSpPr>
          <p:spPr>
            <a:xfrm>
              <a:off x="3498625" y="2459651"/>
              <a:ext cx="1024918" cy="431781"/>
            </a:xfrm>
            <a:prstGeom prst="cloud">
              <a:avLst/>
            </a:prstGeom>
            <a:gradFill>
              <a:gsLst>
                <a:gs pos="0">
                  <a:schemeClr val="tx2">
                    <a:lumMod val="20000"/>
                    <a:lumOff val="80000"/>
                  </a:schemeClr>
                </a:gs>
                <a:gs pos="57000">
                  <a:schemeClr val="bg1"/>
                </a:gs>
              </a:gsLst>
            </a:gradFill>
            <a:ln>
              <a:gradFill flip="none" rotWithShape="1">
                <a:gsLst>
                  <a:gs pos="0">
                    <a:schemeClr val="accent1"/>
                  </a:gs>
                  <a:gs pos="100000">
                    <a:schemeClr val="tx2">
                      <a:lumMod val="40000"/>
                      <a:lumOff val="60000"/>
                    </a:schemeClr>
                  </a:gs>
                </a:gsLst>
                <a:lin ang="0" scaled="1"/>
                <a:tileRect/>
              </a:gra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AU" dirty="0"/>
            </a:p>
          </p:txBody>
        </p:sp>
        <p:grpSp>
          <p:nvGrpSpPr>
            <p:cNvPr id="33" name="Group 32"/>
            <p:cNvGrpSpPr/>
            <p:nvPr/>
          </p:nvGrpSpPr>
          <p:grpSpPr>
            <a:xfrm>
              <a:off x="3706284" y="2059600"/>
              <a:ext cx="577850" cy="603251"/>
              <a:chOff x="3670300" y="3149599"/>
              <a:chExt cx="577850" cy="603251"/>
            </a:xfrm>
          </p:grpSpPr>
          <p:sp>
            <p:nvSpPr>
              <p:cNvPr id="34" name="Rectangle 33"/>
              <p:cNvSpPr/>
              <p:nvPr/>
            </p:nvSpPr>
            <p:spPr>
              <a:xfrm>
                <a:off x="3670300" y="3149600"/>
                <a:ext cx="577850" cy="603250"/>
              </a:xfrm>
              <a:prstGeom prst="rect">
                <a:avLst/>
              </a:prstGeom>
              <a:solidFill>
                <a:schemeClr val="bg1"/>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5" name="Rectangle 34"/>
              <p:cNvSpPr/>
              <p:nvPr/>
            </p:nvSpPr>
            <p:spPr>
              <a:xfrm>
                <a:off x="3673475" y="3149599"/>
                <a:ext cx="574675" cy="53975"/>
              </a:xfrm>
              <a:prstGeom prst="rect">
                <a:avLst/>
              </a:prstGeom>
              <a:solidFill>
                <a:schemeClr val="accent1"/>
              </a:solidFill>
              <a:ln>
                <a:solidFill>
                  <a:srgbClr val="4F81BD"/>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6" name="Rectangle 35"/>
              <p:cNvSpPr/>
              <p:nvPr/>
            </p:nvSpPr>
            <p:spPr>
              <a:xfrm>
                <a:off x="3675592" y="3150659"/>
                <a:ext cx="45719" cy="45719"/>
              </a:xfrm>
              <a:prstGeom prst="rect">
                <a:avLst/>
              </a:prstGeom>
              <a:gradFill flip="none" rotWithShape="1">
                <a:gsLst>
                  <a:gs pos="0">
                    <a:schemeClr val="bg1">
                      <a:lumMod val="65000"/>
                    </a:schemeClr>
                  </a:gs>
                  <a:gs pos="100000">
                    <a:srgbClr val="FFFFFF"/>
                  </a:gs>
                </a:gsLst>
                <a:lin ang="16200000" scaled="0"/>
                <a:tileRect/>
              </a:gradFill>
              <a:ln w="3175" cmpd="sng">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7" name="Rectangle 36"/>
              <p:cNvSpPr/>
              <p:nvPr/>
            </p:nvSpPr>
            <p:spPr>
              <a:xfrm>
                <a:off x="3733800" y="3151506"/>
                <a:ext cx="390525" cy="45719"/>
              </a:xfrm>
              <a:prstGeom prst="rect">
                <a:avLst/>
              </a:prstGeom>
              <a:gradFill flip="none" rotWithShape="1">
                <a:gsLst>
                  <a:gs pos="0">
                    <a:schemeClr val="accent5">
                      <a:lumMod val="40000"/>
                      <a:lumOff val="60000"/>
                    </a:schemeClr>
                  </a:gs>
                  <a:gs pos="100000">
                    <a:srgbClr val="2C6CD5"/>
                  </a:gs>
                </a:gsLst>
                <a:lin ang="10800000" scaled="0"/>
                <a:tileRect/>
              </a:gradFill>
              <a:ln w="3175" cmpd="sng">
                <a:gradFill flip="none" rotWithShape="1">
                  <a:gsLst>
                    <a:gs pos="0">
                      <a:schemeClr val="accent1">
                        <a:shade val="95000"/>
                        <a:satMod val="105000"/>
                      </a:schemeClr>
                    </a:gs>
                    <a:gs pos="100000">
                      <a:schemeClr val="tx2">
                        <a:lumMod val="40000"/>
                        <a:lumOff val="60000"/>
                      </a:schemeClr>
                    </a:gs>
                  </a:gsLst>
                  <a:lin ang="0" scaled="1"/>
                  <a:tileRect/>
                </a:gra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8" name="Rectangle 37"/>
              <p:cNvSpPr/>
              <p:nvPr/>
            </p:nvSpPr>
            <p:spPr>
              <a:xfrm>
                <a:off x="4139142" y="3150659"/>
                <a:ext cx="45719" cy="45719"/>
              </a:xfrm>
              <a:prstGeom prst="rect">
                <a:avLst/>
              </a:prstGeom>
              <a:noFill/>
              <a:ln w="3175" cmpd="sng">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9" name="Rectangle 38"/>
              <p:cNvSpPr/>
              <p:nvPr/>
            </p:nvSpPr>
            <p:spPr>
              <a:xfrm>
                <a:off x="4193117" y="3150659"/>
                <a:ext cx="45719" cy="45719"/>
              </a:xfrm>
              <a:prstGeom prst="rect">
                <a:avLst/>
              </a:prstGeom>
              <a:noFill/>
              <a:ln w="3175" cmpd="sng">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0" name="Rectangle 39"/>
              <p:cNvSpPr/>
              <p:nvPr/>
            </p:nvSpPr>
            <p:spPr>
              <a:xfrm>
                <a:off x="3717925" y="3302000"/>
                <a:ext cx="355600" cy="247650"/>
              </a:xfrm>
              <a:prstGeom prst="rect">
                <a:avLst/>
              </a:prstGeom>
              <a:gradFill flip="none" rotWithShape="1">
                <a:gsLst>
                  <a:gs pos="11000">
                    <a:schemeClr val="bg1"/>
                  </a:gs>
                  <a:gs pos="100000">
                    <a:srgbClr val="ADE9FA"/>
                  </a:gs>
                </a:gsLst>
                <a:lin ang="2700000" scaled="0"/>
                <a:tileRect/>
              </a:gradFill>
              <a:ln w="3175" cmpd="sng">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1" name="Rectangle 40"/>
              <p:cNvSpPr/>
              <p:nvPr/>
            </p:nvSpPr>
            <p:spPr>
              <a:xfrm>
                <a:off x="3714750" y="3227706"/>
                <a:ext cx="488950" cy="48894"/>
              </a:xfrm>
              <a:prstGeom prst="rect">
                <a:avLst/>
              </a:prstGeom>
              <a:gradFill flip="none" rotWithShape="1">
                <a:gsLst>
                  <a:gs pos="11000">
                    <a:schemeClr val="bg1"/>
                  </a:gs>
                  <a:gs pos="100000">
                    <a:srgbClr val="ADE9FA"/>
                  </a:gs>
                </a:gsLst>
                <a:lin ang="2700000" scaled="0"/>
                <a:tileRect/>
              </a:gradFill>
              <a:ln w="3175" cmpd="sng">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2" name="Rectangle 41"/>
              <p:cNvSpPr/>
              <p:nvPr/>
            </p:nvSpPr>
            <p:spPr>
              <a:xfrm>
                <a:off x="3714750" y="3565525"/>
                <a:ext cx="358775" cy="155575"/>
              </a:xfrm>
              <a:prstGeom prst="rect">
                <a:avLst/>
              </a:prstGeom>
              <a:gradFill flip="none" rotWithShape="1">
                <a:gsLst>
                  <a:gs pos="11000">
                    <a:schemeClr val="bg1"/>
                  </a:gs>
                  <a:gs pos="100000">
                    <a:schemeClr val="bg1">
                      <a:lumMod val="95000"/>
                    </a:schemeClr>
                  </a:gs>
                </a:gsLst>
                <a:lin ang="2700000" scaled="0"/>
                <a:tileRect/>
              </a:gra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43" name="Group 42"/>
              <p:cNvGrpSpPr>
                <a:grpSpLocks/>
              </p:cNvGrpSpPr>
              <p:nvPr/>
            </p:nvGrpSpPr>
            <p:grpSpPr>
              <a:xfrm>
                <a:off x="3739091" y="3586691"/>
                <a:ext cx="129540" cy="123825"/>
                <a:chOff x="4762500" y="3362325"/>
                <a:chExt cx="215900" cy="206375"/>
              </a:xfrm>
            </p:grpSpPr>
            <p:sp>
              <p:nvSpPr>
                <p:cNvPr id="59" name="Pie 58"/>
                <p:cNvSpPr/>
                <p:nvPr/>
              </p:nvSpPr>
              <p:spPr>
                <a:xfrm>
                  <a:off x="4765675" y="3362325"/>
                  <a:ext cx="212725" cy="206375"/>
                </a:xfrm>
                <a:prstGeom prst="pie">
                  <a:avLst>
                    <a:gd name="adj1" fmla="val 7396631"/>
                    <a:gd name="adj2" fmla="val 16200000"/>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60" name="Pie 59"/>
                <p:cNvSpPr/>
                <p:nvPr/>
              </p:nvSpPr>
              <p:spPr>
                <a:xfrm>
                  <a:off x="4762500" y="3362325"/>
                  <a:ext cx="212725" cy="206375"/>
                </a:xfrm>
                <a:prstGeom prst="pie">
                  <a:avLst>
                    <a:gd name="adj1" fmla="val 16310510"/>
                    <a:gd name="adj2" fmla="val 20841224"/>
                  </a:avLst>
                </a:prstGeom>
                <a:gradFill>
                  <a:gsLst>
                    <a:gs pos="0">
                      <a:schemeClr val="accent6">
                        <a:lumMod val="60000"/>
                        <a:lumOff val="40000"/>
                      </a:schemeClr>
                    </a:gs>
                    <a:gs pos="100000">
                      <a:schemeClr val="accent6"/>
                    </a:gs>
                  </a:gsLs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61" name="Pie 60"/>
                <p:cNvSpPr/>
                <p:nvPr/>
              </p:nvSpPr>
              <p:spPr>
                <a:xfrm>
                  <a:off x="4762500" y="3362325"/>
                  <a:ext cx="212725" cy="206375"/>
                </a:xfrm>
                <a:prstGeom prst="pie">
                  <a:avLst>
                    <a:gd name="adj1" fmla="val 20822945"/>
                    <a:gd name="adj2" fmla="val 7431545"/>
                  </a:avLst>
                </a:prstGeom>
                <a:gradFill>
                  <a:gsLst>
                    <a:gs pos="0">
                      <a:srgbClr val="DC4F4F">
                        <a:alpha val="68000"/>
                      </a:srgbClr>
                    </a:gs>
                    <a:gs pos="100000">
                      <a:srgbClr val="8E222A">
                        <a:alpha val="84000"/>
                      </a:srgbClr>
                    </a:gs>
                  </a:gsLs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grpSp>
          <p:cxnSp>
            <p:nvCxnSpPr>
              <p:cNvPr id="44" name="Straight Connector 43"/>
              <p:cNvCxnSpPr/>
              <p:nvPr/>
            </p:nvCxnSpPr>
            <p:spPr>
              <a:xfrm flipH="1">
                <a:off x="3894571" y="3698875"/>
                <a:ext cx="137679" cy="1"/>
              </a:xfrm>
              <a:prstGeom prst="line">
                <a:avLst/>
              </a:prstGeom>
              <a:ln w="3175" cmpd="sng">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sp>
            <p:nvSpPr>
              <p:cNvPr id="45" name="Rectangle 44"/>
              <p:cNvSpPr/>
              <p:nvPr/>
            </p:nvSpPr>
            <p:spPr>
              <a:xfrm>
                <a:off x="3919856" y="3597275"/>
                <a:ext cx="28800" cy="101600"/>
              </a:xfrm>
              <a:prstGeom prst="rect">
                <a:avLst/>
              </a:prstGeom>
              <a:gradFill flip="none" rotWithShape="1">
                <a:gsLst>
                  <a:gs pos="11000">
                    <a:schemeClr val="accent6">
                      <a:lumMod val="20000"/>
                      <a:lumOff val="80000"/>
                    </a:schemeClr>
                  </a:gs>
                  <a:gs pos="100000">
                    <a:schemeClr val="accent6">
                      <a:lumMod val="75000"/>
                    </a:schemeClr>
                  </a:gs>
                </a:gsLst>
                <a:lin ang="2700000" scaled="0"/>
                <a:tileRect/>
              </a:gradFill>
              <a:ln w="3175" cmpd="sng">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6" name="Rectangle 45"/>
              <p:cNvSpPr/>
              <p:nvPr/>
            </p:nvSpPr>
            <p:spPr>
              <a:xfrm>
                <a:off x="3961131" y="3648075"/>
                <a:ext cx="28800" cy="50400"/>
              </a:xfrm>
              <a:prstGeom prst="rect">
                <a:avLst/>
              </a:prstGeom>
              <a:gradFill flip="none" rotWithShape="1">
                <a:gsLst>
                  <a:gs pos="11000">
                    <a:schemeClr val="accent3">
                      <a:lumMod val="20000"/>
                      <a:lumOff val="80000"/>
                    </a:schemeClr>
                  </a:gs>
                  <a:gs pos="100000">
                    <a:schemeClr val="accent3">
                      <a:lumMod val="75000"/>
                    </a:schemeClr>
                  </a:gs>
                </a:gsLst>
                <a:lin ang="2700000" scaled="0"/>
                <a:tileRect/>
              </a:gradFill>
              <a:ln w="3175" cmpd="sng">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47" name="Straight Connector 46"/>
              <p:cNvCxnSpPr/>
              <p:nvPr/>
            </p:nvCxnSpPr>
            <p:spPr>
              <a:xfrm>
                <a:off x="4098925" y="3317875"/>
                <a:ext cx="104775" cy="0"/>
              </a:xfrm>
              <a:prstGeom prst="line">
                <a:avLst/>
              </a:prstGeom>
              <a:ln>
                <a:solidFill>
                  <a:schemeClr val="accent1"/>
                </a:solidFill>
              </a:ln>
              <a:effectLst/>
            </p:spPr>
            <p:style>
              <a:lnRef idx="2">
                <a:schemeClr val="accent1"/>
              </a:lnRef>
              <a:fillRef idx="0">
                <a:schemeClr val="accent1"/>
              </a:fillRef>
              <a:effectRef idx="1">
                <a:schemeClr val="accent1"/>
              </a:effectRef>
              <a:fontRef idx="minor">
                <a:schemeClr val="tx1"/>
              </a:fontRef>
            </p:style>
          </p:cxnSp>
          <p:cxnSp>
            <p:nvCxnSpPr>
              <p:cNvPr id="48" name="Straight Connector 47"/>
              <p:cNvCxnSpPr/>
              <p:nvPr/>
            </p:nvCxnSpPr>
            <p:spPr>
              <a:xfrm>
                <a:off x="4098925" y="3365500"/>
                <a:ext cx="104775" cy="0"/>
              </a:xfrm>
              <a:prstGeom prst="line">
                <a:avLst/>
              </a:prstGeom>
              <a:ln>
                <a:solidFill>
                  <a:schemeClr val="accent1"/>
                </a:solidFill>
              </a:ln>
              <a:effectLst/>
            </p:spPr>
            <p:style>
              <a:lnRef idx="2">
                <a:schemeClr val="accent1"/>
              </a:lnRef>
              <a:fillRef idx="0">
                <a:schemeClr val="accent1"/>
              </a:fillRef>
              <a:effectRef idx="1">
                <a:schemeClr val="accent1"/>
              </a:effectRef>
              <a:fontRef idx="minor">
                <a:schemeClr val="tx1"/>
              </a:fontRef>
            </p:style>
          </p:cxnSp>
          <p:cxnSp>
            <p:nvCxnSpPr>
              <p:cNvPr id="49" name="Straight Connector 48"/>
              <p:cNvCxnSpPr/>
              <p:nvPr/>
            </p:nvCxnSpPr>
            <p:spPr>
              <a:xfrm>
                <a:off x="4098925" y="3413125"/>
                <a:ext cx="104775" cy="0"/>
              </a:xfrm>
              <a:prstGeom prst="line">
                <a:avLst/>
              </a:prstGeom>
              <a:ln>
                <a:solidFill>
                  <a:schemeClr val="accent1"/>
                </a:solidFill>
              </a:ln>
              <a:effectLst/>
            </p:spPr>
            <p:style>
              <a:lnRef idx="2">
                <a:schemeClr val="accent1"/>
              </a:lnRef>
              <a:fillRef idx="0">
                <a:schemeClr val="accent1"/>
              </a:fillRef>
              <a:effectRef idx="1">
                <a:schemeClr val="accent1"/>
              </a:effectRef>
              <a:fontRef idx="minor">
                <a:schemeClr val="tx1"/>
              </a:fontRef>
            </p:style>
          </p:cxnSp>
          <p:cxnSp>
            <p:nvCxnSpPr>
              <p:cNvPr id="50" name="Straight Connector 49"/>
              <p:cNvCxnSpPr/>
              <p:nvPr/>
            </p:nvCxnSpPr>
            <p:spPr>
              <a:xfrm>
                <a:off x="4098925" y="3460750"/>
                <a:ext cx="104775" cy="0"/>
              </a:xfrm>
              <a:prstGeom prst="line">
                <a:avLst/>
              </a:prstGeom>
              <a:ln>
                <a:solidFill>
                  <a:schemeClr val="accent1"/>
                </a:solidFill>
              </a:ln>
              <a:effectLst/>
            </p:spPr>
            <p:style>
              <a:lnRef idx="2">
                <a:schemeClr val="accent1"/>
              </a:lnRef>
              <a:fillRef idx="0">
                <a:schemeClr val="accent1"/>
              </a:fillRef>
              <a:effectRef idx="1">
                <a:schemeClr val="accent1"/>
              </a:effectRef>
              <a:fontRef idx="minor">
                <a:schemeClr val="tx1"/>
              </a:fontRef>
            </p:style>
          </p:cxnSp>
          <p:cxnSp>
            <p:nvCxnSpPr>
              <p:cNvPr id="51" name="Straight Connector 50"/>
              <p:cNvCxnSpPr/>
              <p:nvPr/>
            </p:nvCxnSpPr>
            <p:spPr>
              <a:xfrm>
                <a:off x="4098925" y="3511550"/>
                <a:ext cx="63500" cy="0"/>
              </a:xfrm>
              <a:prstGeom prst="line">
                <a:avLst/>
              </a:prstGeom>
              <a:ln>
                <a:solidFill>
                  <a:schemeClr val="accent1"/>
                </a:solidFill>
              </a:ln>
              <a:effectLst/>
            </p:spPr>
            <p:style>
              <a:lnRef idx="2">
                <a:schemeClr val="accent1"/>
              </a:lnRef>
              <a:fillRef idx="0">
                <a:schemeClr val="accent1"/>
              </a:fillRef>
              <a:effectRef idx="1">
                <a:schemeClr val="accent1"/>
              </a:effectRef>
              <a:fontRef idx="minor">
                <a:schemeClr val="tx1"/>
              </a:fontRef>
            </p:style>
          </p:cxnSp>
          <p:cxnSp>
            <p:nvCxnSpPr>
              <p:cNvPr id="52" name="Straight Connector 51"/>
              <p:cNvCxnSpPr/>
              <p:nvPr/>
            </p:nvCxnSpPr>
            <p:spPr>
              <a:xfrm>
                <a:off x="4178300" y="3511550"/>
                <a:ext cx="25400" cy="0"/>
              </a:xfrm>
              <a:prstGeom prst="line">
                <a:avLst/>
              </a:prstGeom>
              <a:ln>
                <a:solidFill>
                  <a:schemeClr val="accent1"/>
                </a:solidFill>
              </a:ln>
              <a:effectLst/>
            </p:spPr>
            <p:style>
              <a:lnRef idx="2">
                <a:schemeClr val="accent1"/>
              </a:lnRef>
              <a:fillRef idx="0">
                <a:schemeClr val="accent1"/>
              </a:fillRef>
              <a:effectRef idx="1">
                <a:schemeClr val="accent1"/>
              </a:effectRef>
              <a:fontRef idx="minor">
                <a:schemeClr val="tx1"/>
              </a:fontRef>
            </p:style>
          </p:cxnSp>
          <p:cxnSp>
            <p:nvCxnSpPr>
              <p:cNvPr id="53" name="Straight Connector 52"/>
              <p:cNvCxnSpPr/>
              <p:nvPr/>
            </p:nvCxnSpPr>
            <p:spPr>
              <a:xfrm>
                <a:off x="4098925" y="3556000"/>
                <a:ext cx="63500" cy="0"/>
              </a:xfrm>
              <a:prstGeom prst="line">
                <a:avLst/>
              </a:prstGeom>
              <a:ln>
                <a:solidFill>
                  <a:schemeClr val="accent1"/>
                </a:solidFill>
              </a:ln>
              <a:effectLst/>
            </p:spPr>
            <p:style>
              <a:lnRef idx="2">
                <a:schemeClr val="accent1"/>
              </a:lnRef>
              <a:fillRef idx="0">
                <a:schemeClr val="accent1"/>
              </a:fillRef>
              <a:effectRef idx="1">
                <a:schemeClr val="accent1"/>
              </a:effectRef>
              <a:fontRef idx="minor">
                <a:schemeClr val="tx1"/>
              </a:fontRef>
            </p:style>
          </p:cxnSp>
          <p:cxnSp>
            <p:nvCxnSpPr>
              <p:cNvPr id="54" name="Straight Connector 53"/>
              <p:cNvCxnSpPr/>
              <p:nvPr/>
            </p:nvCxnSpPr>
            <p:spPr>
              <a:xfrm>
                <a:off x="4178300" y="3556000"/>
                <a:ext cx="25400" cy="0"/>
              </a:xfrm>
              <a:prstGeom prst="line">
                <a:avLst/>
              </a:prstGeom>
              <a:ln>
                <a:solidFill>
                  <a:schemeClr val="accent1"/>
                </a:solidFill>
              </a:ln>
              <a:effectLst/>
            </p:spPr>
            <p:style>
              <a:lnRef idx="2">
                <a:schemeClr val="accent1"/>
              </a:lnRef>
              <a:fillRef idx="0">
                <a:schemeClr val="accent1"/>
              </a:fillRef>
              <a:effectRef idx="1">
                <a:schemeClr val="accent1"/>
              </a:effectRef>
              <a:fontRef idx="minor">
                <a:schemeClr val="tx1"/>
              </a:fontRef>
            </p:style>
          </p:cxnSp>
          <p:cxnSp>
            <p:nvCxnSpPr>
              <p:cNvPr id="55" name="Straight Connector 54"/>
              <p:cNvCxnSpPr/>
              <p:nvPr/>
            </p:nvCxnSpPr>
            <p:spPr>
              <a:xfrm>
                <a:off x="4098925" y="3600450"/>
                <a:ext cx="63500" cy="0"/>
              </a:xfrm>
              <a:prstGeom prst="line">
                <a:avLst/>
              </a:prstGeom>
              <a:ln>
                <a:solidFill>
                  <a:schemeClr val="accent1"/>
                </a:solidFill>
              </a:ln>
              <a:effectLst/>
            </p:spPr>
            <p:style>
              <a:lnRef idx="2">
                <a:schemeClr val="accent1"/>
              </a:lnRef>
              <a:fillRef idx="0">
                <a:schemeClr val="accent1"/>
              </a:fillRef>
              <a:effectRef idx="1">
                <a:schemeClr val="accent1"/>
              </a:effectRef>
              <a:fontRef idx="minor">
                <a:schemeClr val="tx1"/>
              </a:fontRef>
            </p:style>
          </p:cxnSp>
          <p:cxnSp>
            <p:nvCxnSpPr>
              <p:cNvPr id="56" name="Straight Connector 55"/>
              <p:cNvCxnSpPr/>
              <p:nvPr/>
            </p:nvCxnSpPr>
            <p:spPr>
              <a:xfrm>
                <a:off x="4178300" y="3600450"/>
                <a:ext cx="25400" cy="0"/>
              </a:xfrm>
              <a:prstGeom prst="line">
                <a:avLst/>
              </a:prstGeom>
              <a:ln>
                <a:solidFill>
                  <a:schemeClr val="accent1"/>
                </a:solidFill>
              </a:ln>
              <a:effectLst/>
            </p:spPr>
            <p:style>
              <a:lnRef idx="2">
                <a:schemeClr val="accent1"/>
              </a:lnRef>
              <a:fillRef idx="0">
                <a:schemeClr val="accent1"/>
              </a:fillRef>
              <a:effectRef idx="1">
                <a:schemeClr val="accent1"/>
              </a:effectRef>
              <a:fontRef idx="minor">
                <a:schemeClr val="tx1"/>
              </a:fontRef>
            </p:style>
          </p:cxnSp>
          <p:cxnSp>
            <p:nvCxnSpPr>
              <p:cNvPr id="57" name="Straight Connector 56"/>
              <p:cNvCxnSpPr/>
              <p:nvPr/>
            </p:nvCxnSpPr>
            <p:spPr>
              <a:xfrm>
                <a:off x="4098925" y="3648075"/>
                <a:ext cx="104775" cy="0"/>
              </a:xfrm>
              <a:prstGeom prst="line">
                <a:avLst/>
              </a:prstGeom>
              <a:ln>
                <a:solidFill>
                  <a:schemeClr val="accent1"/>
                </a:solidFill>
              </a:ln>
              <a:effectLst/>
            </p:spPr>
            <p:style>
              <a:lnRef idx="2">
                <a:schemeClr val="accent1"/>
              </a:lnRef>
              <a:fillRef idx="0">
                <a:schemeClr val="accent1"/>
              </a:fillRef>
              <a:effectRef idx="1">
                <a:schemeClr val="accent1"/>
              </a:effectRef>
              <a:fontRef idx="minor">
                <a:schemeClr val="tx1"/>
              </a:fontRef>
            </p:style>
          </p:cxnSp>
          <p:cxnSp>
            <p:nvCxnSpPr>
              <p:cNvPr id="58" name="Straight Connector 57"/>
              <p:cNvCxnSpPr/>
              <p:nvPr/>
            </p:nvCxnSpPr>
            <p:spPr>
              <a:xfrm>
                <a:off x="4098925" y="3695700"/>
                <a:ext cx="104775" cy="0"/>
              </a:xfrm>
              <a:prstGeom prst="line">
                <a:avLst/>
              </a:prstGeom>
              <a:ln>
                <a:solidFill>
                  <a:schemeClr val="accent1"/>
                </a:solidFill>
              </a:ln>
              <a:effectLst/>
            </p:spPr>
            <p:style>
              <a:lnRef idx="2">
                <a:schemeClr val="accent1"/>
              </a:lnRef>
              <a:fillRef idx="0">
                <a:schemeClr val="accent1"/>
              </a:fillRef>
              <a:effectRef idx="1">
                <a:schemeClr val="accent1"/>
              </a:effectRef>
              <a:fontRef idx="minor">
                <a:schemeClr val="tx1"/>
              </a:fontRef>
            </p:style>
          </p:cxnSp>
        </p:grpSp>
      </p:grpSp>
      <p:grpSp>
        <p:nvGrpSpPr>
          <p:cNvPr id="63" name="Group 62"/>
          <p:cNvGrpSpPr/>
          <p:nvPr/>
        </p:nvGrpSpPr>
        <p:grpSpPr>
          <a:xfrm>
            <a:off x="5506010" y="3882091"/>
            <a:ext cx="540000" cy="646331"/>
            <a:chOff x="3220726" y="3831265"/>
            <a:chExt cx="711194" cy="859082"/>
          </a:xfrm>
        </p:grpSpPr>
        <p:sp>
          <p:nvSpPr>
            <p:cNvPr id="64" name="Oval 63"/>
            <p:cNvSpPr/>
            <p:nvPr/>
          </p:nvSpPr>
          <p:spPr>
            <a:xfrm>
              <a:off x="3220726" y="3925368"/>
              <a:ext cx="711194" cy="717751"/>
            </a:xfrm>
            <a:prstGeom prst="ellipse">
              <a:avLst/>
            </a:prstGeom>
            <a:solidFill>
              <a:schemeClr val="accent1"/>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5" name="TextBox 64"/>
            <p:cNvSpPr txBox="1"/>
            <p:nvPr/>
          </p:nvSpPr>
          <p:spPr>
            <a:xfrm>
              <a:off x="3282996" y="3831265"/>
              <a:ext cx="603157" cy="859082"/>
            </a:xfrm>
            <a:prstGeom prst="rect">
              <a:avLst/>
            </a:prstGeom>
            <a:noFill/>
          </p:spPr>
          <p:txBody>
            <a:bodyPr wrap="none" rtlCol="0">
              <a:spAutoFit/>
            </a:bodyPr>
            <a:lstStyle/>
            <a:p>
              <a:pPr algn="ctr"/>
              <a:r>
                <a:rPr lang="en-US" sz="3600">
                  <a:solidFill>
                    <a:schemeClr val="bg1"/>
                  </a:solidFill>
                  <a:latin typeface="Avenir Black"/>
                  <a:cs typeface="Avenir Black"/>
                </a:rPr>
                <a:t>2</a:t>
              </a:r>
            </a:p>
          </p:txBody>
        </p:sp>
      </p:grpSp>
      <p:sp>
        <p:nvSpPr>
          <p:cNvPr id="67" name="Freeform 66"/>
          <p:cNvSpPr/>
          <p:nvPr/>
        </p:nvSpPr>
        <p:spPr>
          <a:xfrm>
            <a:off x="4944533" y="3335867"/>
            <a:ext cx="855164" cy="618066"/>
          </a:xfrm>
          <a:custGeom>
            <a:avLst/>
            <a:gdLst>
              <a:gd name="connsiteX0" fmla="*/ 0 w 414866"/>
              <a:gd name="connsiteY0" fmla="*/ 0 h 635000"/>
              <a:gd name="connsiteX1" fmla="*/ 304800 w 414866"/>
              <a:gd name="connsiteY1" fmla="*/ 160867 h 635000"/>
              <a:gd name="connsiteX2" fmla="*/ 414866 w 414866"/>
              <a:gd name="connsiteY2" fmla="*/ 635000 h 635000"/>
            </a:gdLst>
            <a:ahLst/>
            <a:cxnLst>
              <a:cxn ang="0">
                <a:pos x="connsiteX0" y="connsiteY0"/>
              </a:cxn>
              <a:cxn ang="0">
                <a:pos x="connsiteX1" y="connsiteY1"/>
              </a:cxn>
              <a:cxn ang="0">
                <a:pos x="connsiteX2" y="connsiteY2"/>
              </a:cxn>
            </a:cxnLst>
            <a:rect l="l" t="t" r="r" b="b"/>
            <a:pathLst>
              <a:path w="414866" h="635000">
                <a:moveTo>
                  <a:pt x="0" y="0"/>
                </a:moveTo>
                <a:cubicBezTo>
                  <a:pt x="117828" y="27517"/>
                  <a:pt x="235656" y="55034"/>
                  <a:pt x="304800" y="160867"/>
                </a:cubicBezTo>
                <a:cubicBezTo>
                  <a:pt x="373944" y="266700"/>
                  <a:pt x="414866" y="635000"/>
                  <a:pt x="414866" y="635000"/>
                </a:cubicBezTo>
              </a:path>
            </a:pathLst>
          </a:custGeom>
          <a:ln w="3175" cmpd="sng">
            <a:solidFill>
              <a:schemeClr val="tx2">
                <a:lumMod val="50000"/>
              </a:schemeClr>
            </a:solidFill>
            <a:prstDash val="dash"/>
            <a:headEnd type="oval"/>
            <a:tailEnd type="ova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68" name="Rectangle 67"/>
          <p:cNvSpPr/>
          <p:nvPr/>
        </p:nvSpPr>
        <p:spPr>
          <a:xfrm>
            <a:off x="6053711" y="3959847"/>
            <a:ext cx="1498588" cy="523220"/>
          </a:xfrm>
          <a:prstGeom prst="rect">
            <a:avLst/>
          </a:prstGeom>
        </p:spPr>
        <p:txBody>
          <a:bodyPr wrap="square">
            <a:spAutoFit/>
          </a:bodyPr>
          <a:lstStyle/>
          <a:p>
            <a:r>
              <a:rPr lang="en-US" sz="1400" b="1">
                <a:solidFill>
                  <a:schemeClr val="accent1">
                    <a:lumMod val="50000"/>
                  </a:schemeClr>
                </a:solidFill>
                <a:latin typeface="Abadi MT Condensed Light"/>
                <a:cs typeface="Abadi MT Condensed Light"/>
              </a:rPr>
              <a:t>DEVELOPMENT SUPPORT SERVICES</a:t>
            </a:r>
            <a:endParaRPr lang="en-US" sz="1400"/>
          </a:p>
        </p:txBody>
      </p:sp>
      <p:cxnSp>
        <p:nvCxnSpPr>
          <p:cNvPr id="69" name="Straight Arrow Connector 68"/>
          <p:cNvCxnSpPr/>
          <p:nvPr/>
        </p:nvCxnSpPr>
        <p:spPr>
          <a:xfrm flipV="1">
            <a:off x="5789509" y="4482706"/>
            <a:ext cx="0" cy="1113761"/>
          </a:xfrm>
          <a:prstGeom prst="straightConnector1">
            <a:avLst/>
          </a:prstGeom>
          <a:ln w="3175" cmpd="sng">
            <a:solidFill>
              <a:schemeClr val="tx2">
                <a:lumMod val="5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71" name="Straight Connector 70"/>
          <p:cNvCxnSpPr/>
          <p:nvPr/>
        </p:nvCxnSpPr>
        <p:spPr>
          <a:xfrm>
            <a:off x="5510240" y="4849495"/>
            <a:ext cx="577323" cy="0"/>
          </a:xfrm>
          <a:prstGeom prst="line">
            <a:avLst/>
          </a:prstGeom>
          <a:ln w="3175" cmpd="sng">
            <a:solidFill>
              <a:schemeClr val="tx2">
                <a:lumMod val="50000"/>
              </a:schemeClr>
            </a:solidFill>
            <a:headEnd type="oval"/>
            <a:tailEnd type="none"/>
          </a:ln>
          <a:effectLst/>
        </p:spPr>
        <p:style>
          <a:lnRef idx="2">
            <a:schemeClr val="accent1"/>
          </a:lnRef>
          <a:fillRef idx="0">
            <a:schemeClr val="accent1"/>
          </a:fillRef>
          <a:effectRef idx="1">
            <a:schemeClr val="accent1"/>
          </a:effectRef>
          <a:fontRef idx="minor">
            <a:schemeClr val="tx1"/>
          </a:fontRef>
        </p:style>
      </p:cxnSp>
      <p:cxnSp>
        <p:nvCxnSpPr>
          <p:cNvPr id="73" name="Straight Arrow Connector 72"/>
          <p:cNvCxnSpPr/>
          <p:nvPr/>
        </p:nvCxnSpPr>
        <p:spPr>
          <a:xfrm>
            <a:off x="4332825" y="4848495"/>
            <a:ext cx="1035042" cy="0"/>
          </a:xfrm>
          <a:prstGeom prst="straightConnector1">
            <a:avLst/>
          </a:prstGeom>
          <a:ln w="3175" cmpd="sng">
            <a:solidFill>
              <a:schemeClr val="tx2">
                <a:lumMod val="50000"/>
              </a:schemeClr>
            </a:solidFill>
            <a:headEnd type="stealth"/>
            <a:tailEnd type="stealth"/>
          </a:ln>
          <a:effectLst/>
        </p:spPr>
        <p:style>
          <a:lnRef idx="2">
            <a:schemeClr val="accent1"/>
          </a:lnRef>
          <a:fillRef idx="0">
            <a:schemeClr val="accent1"/>
          </a:fillRef>
          <a:effectRef idx="1">
            <a:schemeClr val="accent1"/>
          </a:effectRef>
          <a:fontRef idx="minor">
            <a:schemeClr val="tx1"/>
          </a:fontRef>
        </p:style>
      </p:cxnSp>
      <p:sp>
        <p:nvSpPr>
          <p:cNvPr id="75" name="Rectangle 74"/>
          <p:cNvSpPr/>
          <p:nvPr/>
        </p:nvSpPr>
        <p:spPr>
          <a:xfrm>
            <a:off x="6079109" y="4586381"/>
            <a:ext cx="1371588" cy="523220"/>
          </a:xfrm>
          <a:prstGeom prst="rect">
            <a:avLst/>
          </a:prstGeom>
        </p:spPr>
        <p:txBody>
          <a:bodyPr wrap="square">
            <a:spAutoFit/>
          </a:bodyPr>
          <a:lstStyle/>
          <a:p>
            <a:r>
              <a:rPr lang="en-US" sz="1400" b="1">
                <a:solidFill>
                  <a:schemeClr val="accent1">
                    <a:lumMod val="50000"/>
                  </a:schemeClr>
                </a:solidFill>
                <a:latin typeface="Abadi MT Condensed Light"/>
                <a:cs typeface="Abadi MT Condensed Light"/>
              </a:rPr>
              <a:t>SOURCE CONTROL REPOSITORY</a:t>
            </a:r>
            <a:endParaRPr lang="en-US" sz="1400"/>
          </a:p>
        </p:txBody>
      </p:sp>
      <p:sp>
        <p:nvSpPr>
          <p:cNvPr id="76" name="Arc 75"/>
          <p:cNvSpPr/>
          <p:nvPr/>
        </p:nvSpPr>
        <p:spPr>
          <a:xfrm rot="10800000" flipV="1">
            <a:off x="5793878" y="5363444"/>
            <a:ext cx="432000" cy="432000"/>
          </a:xfrm>
          <a:prstGeom prst="arc">
            <a:avLst>
              <a:gd name="adj1" fmla="val 161051"/>
              <a:gd name="adj2" fmla="val 5780412"/>
            </a:avLst>
          </a:prstGeom>
          <a:ln w="3175" cmpd="sng">
            <a:solidFill>
              <a:schemeClr val="tx2">
                <a:lumMod val="50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7" name="Rectangle 76"/>
          <p:cNvSpPr/>
          <p:nvPr/>
        </p:nvSpPr>
        <p:spPr>
          <a:xfrm>
            <a:off x="6002909" y="5416111"/>
            <a:ext cx="1464722" cy="738664"/>
          </a:xfrm>
          <a:prstGeom prst="rect">
            <a:avLst/>
          </a:prstGeom>
        </p:spPr>
        <p:txBody>
          <a:bodyPr wrap="square">
            <a:spAutoFit/>
          </a:bodyPr>
          <a:lstStyle/>
          <a:p>
            <a:r>
              <a:rPr lang="en-US" sz="1400" b="1">
                <a:solidFill>
                  <a:schemeClr val="accent1">
                    <a:lumMod val="50000"/>
                  </a:schemeClr>
                </a:solidFill>
                <a:latin typeface="Abadi MT Condensed Light"/>
                <a:cs typeface="Abadi MT Condensed Light"/>
              </a:rPr>
              <a:t>CONTINUOUS INTEGRATION PIPELINE</a:t>
            </a:r>
            <a:endParaRPr lang="en-US" sz="1400"/>
          </a:p>
        </p:txBody>
      </p:sp>
      <p:cxnSp>
        <p:nvCxnSpPr>
          <p:cNvPr id="78" name="Straight Arrow Connector 77"/>
          <p:cNvCxnSpPr/>
          <p:nvPr/>
        </p:nvCxnSpPr>
        <p:spPr>
          <a:xfrm>
            <a:off x="6534577" y="5063070"/>
            <a:ext cx="0" cy="403890"/>
          </a:xfrm>
          <a:prstGeom prst="straightConnector1">
            <a:avLst/>
          </a:prstGeom>
          <a:ln w="3175" cmpd="sng">
            <a:solidFill>
              <a:schemeClr val="tx2">
                <a:lumMod val="50000"/>
              </a:schemeClr>
            </a:solidFill>
            <a:tailEnd type="stealth"/>
          </a:ln>
          <a:effectLst/>
        </p:spPr>
        <p:style>
          <a:lnRef idx="2">
            <a:schemeClr val="accent1"/>
          </a:lnRef>
          <a:fillRef idx="0">
            <a:schemeClr val="accent1"/>
          </a:fillRef>
          <a:effectRef idx="1">
            <a:schemeClr val="accent1"/>
          </a:effectRef>
          <a:fontRef idx="minor">
            <a:schemeClr val="tx1"/>
          </a:fontRef>
        </p:style>
      </p:cxnSp>
      <p:cxnSp>
        <p:nvCxnSpPr>
          <p:cNvPr id="80" name="Straight Connector 79"/>
          <p:cNvCxnSpPr/>
          <p:nvPr/>
        </p:nvCxnSpPr>
        <p:spPr>
          <a:xfrm>
            <a:off x="6966509" y="5797762"/>
            <a:ext cx="399524" cy="0"/>
          </a:xfrm>
          <a:prstGeom prst="line">
            <a:avLst/>
          </a:prstGeom>
          <a:ln w="3175" cmpd="sng">
            <a:solidFill>
              <a:schemeClr val="tx2">
                <a:lumMod val="5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82" name="Arc 81"/>
          <p:cNvSpPr/>
          <p:nvPr/>
        </p:nvSpPr>
        <p:spPr>
          <a:xfrm rot="10800000" flipH="1" flipV="1">
            <a:off x="7165477" y="5363443"/>
            <a:ext cx="432000" cy="432000"/>
          </a:xfrm>
          <a:prstGeom prst="arc">
            <a:avLst>
              <a:gd name="adj1" fmla="val 161051"/>
              <a:gd name="adj2" fmla="val 5780412"/>
            </a:avLst>
          </a:prstGeom>
          <a:ln w="3175" cmpd="sng">
            <a:solidFill>
              <a:schemeClr val="tx2">
                <a:lumMod val="50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83" name="Straight Arrow Connector 82"/>
          <p:cNvCxnSpPr/>
          <p:nvPr/>
        </p:nvCxnSpPr>
        <p:spPr>
          <a:xfrm flipV="1">
            <a:off x="7601376" y="3208867"/>
            <a:ext cx="0" cy="2379134"/>
          </a:xfrm>
          <a:prstGeom prst="straightConnector1">
            <a:avLst/>
          </a:prstGeom>
          <a:ln w="3175" cmpd="sng">
            <a:solidFill>
              <a:schemeClr val="tx2">
                <a:lumMod val="50000"/>
              </a:schemeClr>
            </a:solidFill>
            <a:headEnd type="none"/>
            <a:tailEnd type="stealth"/>
          </a:ln>
          <a:effectLst/>
        </p:spPr>
        <p:style>
          <a:lnRef idx="2">
            <a:schemeClr val="accent1"/>
          </a:lnRef>
          <a:fillRef idx="0">
            <a:schemeClr val="accent1"/>
          </a:fillRef>
          <a:effectRef idx="1">
            <a:schemeClr val="accent1"/>
          </a:effectRef>
          <a:fontRef idx="minor">
            <a:schemeClr val="tx1"/>
          </a:fontRef>
        </p:style>
      </p:cxnSp>
      <p:cxnSp>
        <p:nvCxnSpPr>
          <p:cNvPr id="86" name="Straight Connector 85"/>
          <p:cNvCxnSpPr/>
          <p:nvPr/>
        </p:nvCxnSpPr>
        <p:spPr>
          <a:xfrm>
            <a:off x="4429760" y="2269067"/>
            <a:ext cx="0" cy="4163483"/>
          </a:xfrm>
          <a:prstGeom prst="line">
            <a:avLst/>
          </a:prstGeom>
          <a:ln w="3175" cmpd="sng">
            <a:solidFill>
              <a:schemeClr val="tx2">
                <a:lumMod val="75000"/>
                <a:alpha val="60000"/>
              </a:schemeClr>
            </a:solidFill>
            <a:prstDash val="dash"/>
          </a:ln>
          <a:effectLst/>
        </p:spPr>
        <p:style>
          <a:lnRef idx="2">
            <a:schemeClr val="accent1"/>
          </a:lnRef>
          <a:fillRef idx="0">
            <a:schemeClr val="accent1"/>
          </a:fillRef>
          <a:effectRef idx="1">
            <a:schemeClr val="accent1"/>
          </a:effectRef>
          <a:fontRef idx="minor">
            <a:schemeClr val="tx1"/>
          </a:fontRef>
        </p:style>
      </p:cxnSp>
      <p:sp>
        <p:nvSpPr>
          <p:cNvPr id="88" name="Rectangle 87"/>
          <p:cNvSpPr/>
          <p:nvPr/>
        </p:nvSpPr>
        <p:spPr>
          <a:xfrm>
            <a:off x="4436561" y="2258051"/>
            <a:ext cx="1075240" cy="307777"/>
          </a:xfrm>
          <a:prstGeom prst="rect">
            <a:avLst/>
          </a:prstGeom>
        </p:spPr>
        <p:txBody>
          <a:bodyPr wrap="square">
            <a:spAutoFit/>
          </a:bodyPr>
          <a:lstStyle/>
          <a:p>
            <a:pPr algn="ctr"/>
            <a:r>
              <a:rPr lang="en-US" sz="1400" b="1">
                <a:solidFill>
                  <a:schemeClr val="accent1">
                    <a:lumMod val="50000"/>
                  </a:schemeClr>
                </a:solidFill>
                <a:latin typeface="Abadi MT Condensed Light"/>
                <a:cs typeface="Abadi MT Condensed Light"/>
              </a:rPr>
              <a:t>PaaS VENDOR</a:t>
            </a:r>
            <a:endParaRPr lang="en-US" sz="1400"/>
          </a:p>
        </p:txBody>
      </p:sp>
      <p:grpSp>
        <p:nvGrpSpPr>
          <p:cNvPr id="89" name="Group 88"/>
          <p:cNvGrpSpPr/>
          <p:nvPr/>
        </p:nvGrpSpPr>
        <p:grpSpPr>
          <a:xfrm>
            <a:off x="4591599" y="5271480"/>
            <a:ext cx="540000" cy="646331"/>
            <a:chOff x="3220726" y="3831265"/>
            <a:chExt cx="711194" cy="859082"/>
          </a:xfrm>
        </p:grpSpPr>
        <p:sp>
          <p:nvSpPr>
            <p:cNvPr id="90" name="Oval 89"/>
            <p:cNvSpPr/>
            <p:nvPr/>
          </p:nvSpPr>
          <p:spPr>
            <a:xfrm>
              <a:off x="3220726" y="3925368"/>
              <a:ext cx="711194" cy="717751"/>
            </a:xfrm>
            <a:prstGeom prst="ellipse">
              <a:avLst/>
            </a:prstGeom>
            <a:solidFill>
              <a:schemeClr val="accent1"/>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1" name="TextBox 90"/>
            <p:cNvSpPr txBox="1"/>
            <p:nvPr/>
          </p:nvSpPr>
          <p:spPr>
            <a:xfrm>
              <a:off x="3282996" y="3831265"/>
              <a:ext cx="603157" cy="859082"/>
            </a:xfrm>
            <a:prstGeom prst="rect">
              <a:avLst/>
            </a:prstGeom>
            <a:noFill/>
          </p:spPr>
          <p:txBody>
            <a:bodyPr wrap="none" rtlCol="0">
              <a:spAutoFit/>
            </a:bodyPr>
            <a:lstStyle/>
            <a:p>
              <a:pPr algn="ctr"/>
              <a:r>
                <a:rPr lang="en-US" sz="3600">
                  <a:solidFill>
                    <a:schemeClr val="bg1"/>
                  </a:solidFill>
                  <a:latin typeface="Avenir Black"/>
                  <a:cs typeface="Avenir Black"/>
                </a:rPr>
                <a:t>3</a:t>
              </a:r>
            </a:p>
          </p:txBody>
        </p:sp>
      </p:grpSp>
      <p:sp>
        <p:nvSpPr>
          <p:cNvPr id="94" name="Rectangle 93"/>
          <p:cNvSpPr/>
          <p:nvPr/>
        </p:nvSpPr>
        <p:spPr>
          <a:xfrm>
            <a:off x="4436572" y="5892396"/>
            <a:ext cx="1371558" cy="523220"/>
          </a:xfrm>
          <a:prstGeom prst="rect">
            <a:avLst/>
          </a:prstGeom>
        </p:spPr>
        <p:txBody>
          <a:bodyPr wrap="square">
            <a:spAutoFit/>
          </a:bodyPr>
          <a:lstStyle/>
          <a:p>
            <a:r>
              <a:rPr lang="en-US" sz="1400" b="1">
                <a:solidFill>
                  <a:schemeClr val="accent1">
                    <a:lumMod val="50000"/>
                  </a:schemeClr>
                </a:solidFill>
                <a:latin typeface="Abadi MT Condensed Light"/>
                <a:cs typeface="Abadi MT Condensed Light"/>
              </a:rPr>
              <a:t>DEVELOPMENT DASHBOARD</a:t>
            </a:r>
            <a:endParaRPr lang="en-US" sz="1400"/>
          </a:p>
        </p:txBody>
      </p:sp>
      <p:sp>
        <p:nvSpPr>
          <p:cNvPr id="98" name="Arc 97"/>
          <p:cNvSpPr/>
          <p:nvPr/>
        </p:nvSpPr>
        <p:spPr>
          <a:xfrm rot="10800000" flipV="1">
            <a:off x="2593478" y="5249333"/>
            <a:ext cx="386788" cy="381000"/>
          </a:xfrm>
          <a:prstGeom prst="arc">
            <a:avLst>
              <a:gd name="adj1" fmla="val 161051"/>
              <a:gd name="adj2" fmla="val 5780412"/>
            </a:avLst>
          </a:prstGeom>
          <a:ln w="3175" cmpd="sng">
            <a:solidFill>
              <a:schemeClr val="tx2">
                <a:lumMod val="50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99" name="Straight Connector 98"/>
          <p:cNvCxnSpPr/>
          <p:nvPr/>
        </p:nvCxnSpPr>
        <p:spPr>
          <a:xfrm>
            <a:off x="2785533" y="5628428"/>
            <a:ext cx="1735667" cy="0"/>
          </a:xfrm>
          <a:prstGeom prst="line">
            <a:avLst/>
          </a:prstGeom>
          <a:ln w="3175" cmpd="sng">
            <a:solidFill>
              <a:schemeClr val="tx2">
                <a:lumMod val="50000"/>
              </a:schemeClr>
            </a:solidFill>
            <a:headEnd type="none"/>
            <a:tailEnd type="stealth"/>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171799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59A69A-B5F1-314C-B9C7-C80E4F41133F}"/>
              </a:ext>
            </a:extLst>
          </p:cNvPr>
          <p:cNvSpPr>
            <a:spLocks noGrp="1"/>
          </p:cNvSpPr>
          <p:nvPr>
            <p:ph type="ctrTitle"/>
          </p:nvPr>
        </p:nvSpPr>
        <p:spPr/>
        <p:txBody>
          <a:bodyPr/>
          <a:lstStyle/>
          <a:p>
            <a:r>
              <a:rPr lang="en-US" dirty="0"/>
              <a:t>Business Case</a:t>
            </a:r>
          </a:p>
        </p:txBody>
      </p:sp>
      <p:sp>
        <p:nvSpPr>
          <p:cNvPr id="3" name="Subtitle 2">
            <a:extLst>
              <a:ext uri="{FF2B5EF4-FFF2-40B4-BE49-F238E27FC236}">
                <a16:creationId xmlns:a16="http://schemas.microsoft.com/office/drawing/2014/main" id="{C0FF9593-6261-854A-8064-4C0D037E3CF6}"/>
              </a:ext>
            </a:extLst>
          </p:cNvPr>
          <p:cNvSpPr>
            <a:spLocks noGrp="1"/>
          </p:cNvSpPr>
          <p:nvPr>
            <p:ph type="subTitle" idx="1"/>
          </p:nvPr>
        </p:nvSpPr>
        <p:spPr/>
        <p:txBody>
          <a:bodyPr/>
          <a:lstStyle/>
          <a:p>
            <a:endParaRPr lang="en-US"/>
          </a:p>
        </p:txBody>
      </p:sp>
      <p:sp>
        <p:nvSpPr>
          <p:cNvPr id="4" name="Date Placeholder 3">
            <a:extLst>
              <a:ext uri="{FF2B5EF4-FFF2-40B4-BE49-F238E27FC236}">
                <a16:creationId xmlns:a16="http://schemas.microsoft.com/office/drawing/2014/main" id="{3A4084DA-7EE9-B04E-BC5A-A36ACCB9FCB7}"/>
              </a:ext>
            </a:extLst>
          </p:cNvPr>
          <p:cNvSpPr>
            <a:spLocks noGrp="1"/>
          </p:cNvSpPr>
          <p:nvPr>
            <p:ph type="dt" sz="half" idx="10"/>
          </p:nvPr>
        </p:nvSpPr>
        <p:spPr/>
        <p:txBody>
          <a:bodyPr/>
          <a:lstStyle/>
          <a:p>
            <a:fld id="{BC0A7EC1-DA74-C642-A047-4E863ED06FE2}" type="datetime1">
              <a:rPr lang="en-US" smtClean="0"/>
              <a:pPr/>
              <a:t>3/23/18</a:t>
            </a:fld>
            <a:endParaRPr lang="en-US" dirty="0"/>
          </a:p>
        </p:txBody>
      </p:sp>
      <p:sp>
        <p:nvSpPr>
          <p:cNvPr id="5" name="Footer Placeholder 4">
            <a:extLst>
              <a:ext uri="{FF2B5EF4-FFF2-40B4-BE49-F238E27FC236}">
                <a16:creationId xmlns:a16="http://schemas.microsoft.com/office/drawing/2014/main" id="{73BC29A1-B0DF-364D-8BEA-FE44F979C4A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A3CD3D4-82EC-0647-AA4A-51A0F19A79C8}"/>
              </a:ext>
            </a:extLst>
          </p:cNvPr>
          <p:cNvSpPr>
            <a:spLocks noGrp="1"/>
          </p:cNvSpPr>
          <p:nvPr>
            <p:ph type="sldNum" sz="quarter" idx="12"/>
          </p:nvPr>
        </p:nvSpPr>
        <p:spPr/>
        <p:txBody>
          <a:bodyPr/>
          <a:lstStyle/>
          <a:p>
            <a:fld id="{BBE0A389-EB18-824A-A5ED-72ACC9A7FB5D}" type="slidenum">
              <a:rPr lang="en-AU" smtClean="0"/>
              <a:pPr/>
              <a:t>38</a:t>
            </a:fld>
            <a:endParaRPr lang="en-AU"/>
          </a:p>
        </p:txBody>
      </p:sp>
    </p:spTree>
    <p:extLst>
      <p:ext uri="{BB962C8B-B14F-4D97-AF65-F5344CB8AC3E}">
        <p14:creationId xmlns:p14="http://schemas.microsoft.com/office/powerpoint/2010/main" val="240502677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Business case</a:t>
            </a:r>
          </a:p>
        </p:txBody>
      </p:sp>
      <p:sp>
        <p:nvSpPr>
          <p:cNvPr id="4" name="Date Placeholder 3"/>
          <p:cNvSpPr>
            <a:spLocks noGrp="1"/>
          </p:cNvSpPr>
          <p:nvPr>
            <p:ph type="dt" sz="half" idx="10"/>
          </p:nvPr>
        </p:nvSpPr>
        <p:spPr/>
        <p:txBody>
          <a:bodyPr/>
          <a:lstStyle/>
          <a:p>
            <a:fld id="{3D204B18-9485-D74D-B2B3-6C26E88E40BB}" type="datetime1">
              <a:rPr lang="en-AU"/>
              <a:pPr/>
              <a:t>23/3/18</a:t>
            </a:fld>
            <a:endParaRPr lang="en-US"/>
          </a:p>
        </p:txBody>
      </p:sp>
      <p:sp>
        <p:nvSpPr>
          <p:cNvPr id="5" name="Footer Placeholder 4"/>
          <p:cNvSpPr>
            <a:spLocks noGrp="1"/>
          </p:cNvSpPr>
          <p:nvPr>
            <p:ph type="ftr" sz="quarter" idx="11"/>
          </p:nvPr>
        </p:nvSpPr>
        <p:spPr/>
        <p:txBody>
          <a:bodyPr/>
          <a:lstStyle/>
          <a:p>
            <a:r>
              <a:rPr lang="en-US" dirty="0"/>
              <a:t>SIT737 Service Oriented Architecture </a:t>
            </a:r>
          </a:p>
        </p:txBody>
      </p:sp>
      <p:sp>
        <p:nvSpPr>
          <p:cNvPr id="6" name="Slide Number Placeholder 5"/>
          <p:cNvSpPr>
            <a:spLocks noGrp="1"/>
          </p:cNvSpPr>
          <p:nvPr>
            <p:ph type="sldNum" sz="quarter" idx="12"/>
          </p:nvPr>
        </p:nvSpPr>
        <p:spPr/>
        <p:txBody>
          <a:bodyPr/>
          <a:lstStyle/>
          <a:p>
            <a:fld id="{BBE0A389-EB18-824A-A5ED-72ACC9A7FB5D}" type="slidenum">
              <a:rPr lang="en-US"/>
              <a:pPr/>
              <a:t>39</a:t>
            </a:fld>
            <a:endParaRPr lang="en-US"/>
          </a:p>
        </p:txBody>
      </p:sp>
      <p:sp>
        <p:nvSpPr>
          <p:cNvPr id="7" name="Rectangle 6"/>
          <p:cNvSpPr/>
          <p:nvPr/>
        </p:nvSpPr>
        <p:spPr>
          <a:xfrm>
            <a:off x="0" y="1498594"/>
            <a:ext cx="9153158" cy="4961473"/>
          </a:xfrm>
          <a:prstGeom prst="rect">
            <a:avLst/>
          </a:prstGeom>
          <a:solidFill>
            <a:schemeClr val="bg1">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 name="Straight Connector 7"/>
          <p:cNvCxnSpPr/>
          <p:nvPr/>
        </p:nvCxnSpPr>
        <p:spPr>
          <a:xfrm>
            <a:off x="2128520" y="1680624"/>
            <a:ext cx="0" cy="4656676"/>
          </a:xfrm>
          <a:prstGeom prst="line">
            <a:avLst/>
          </a:prstGeom>
          <a:ln w="3175" cmpd="sng">
            <a:solidFill>
              <a:schemeClr val="tx2">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0" y="1541480"/>
            <a:ext cx="2123441" cy="523220"/>
          </a:xfrm>
          <a:prstGeom prst="rect">
            <a:avLst/>
          </a:prstGeom>
          <a:noFill/>
        </p:spPr>
        <p:txBody>
          <a:bodyPr wrap="square" rtlCol="0">
            <a:spAutoFit/>
          </a:bodyPr>
          <a:lstStyle/>
          <a:p>
            <a:pPr algn="r"/>
            <a:r>
              <a:rPr lang="en-US" sz="2800" b="1">
                <a:solidFill>
                  <a:schemeClr val="tx2">
                    <a:lumMod val="75000"/>
                  </a:schemeClr>
                </a:solidFill>
                <a:latin typeface="Abadi MT Condensed Extra Bold"/>
                <a:cs typeface="Abadi MT Condensed Extra Bold"/>
              </a:rPr>
              <a:t>THE STARTUP</a:t>
            </a:r>
            <a:endParaRPr lang="en-US" sz="4000">
              <a:solidFill>
                <a:schemeClr val="tx2">
                  <a:lumMod val="75000"/>
                </a:schemeClr>
              </a:solidFill>
              <a:latin typeface="Abadi MT Condensed Extra Bold"/>
              <a:cs typeface="Abadi MT Condensed Extra Bold"/>
            </a:endParaRPr>
          </a:p>
        </p:txBody>
      </p:sp>
      <p:sp>
        <p:nvSpPr>
          <p:cNvPr id="10" name="TextBox 9"/>
          <p:cNvSpPr txBox="1"/>
          <p:nvPr/>
        </p:nvSpPr>
        <p:spPr>
          <a:xfrm>
            <a:off x="2203024" y="1553624"/>
            <a:ext cx="6839376" cy="4278094"/>
          </a:xfrm>
          <a:prstGeom prst="rect">
            <a:avLst/>
          </a:prstGeom>
          <a:noFill/>
        </p:spPr>
        <p:txBody>
          <a:bodyPr wrap="square" rtlCol="0">
            <a:spAutoFit/>
          </a:bodyPr>
          <a:lstStyle/>
          <a:p>
            <a:r>
              <a:rPr lang="en-US" sz="3000">
                <a:latin typeface="Abadi MT Condensed Light"/>
                <a:cs typeface="Abadi MT Condensed Light"/>
              </a:rPr>
              <a:t>Meet TomorrowTech</a:t>
            </a:r>
          </a:p>
          <a:p>
            <a:pPr lvl="0">
              <a:spcBef>
                <a:spcPts val="1200"/>
              </a:spcBef>
            </a:pPr>
            <a:r>
              <a:rPr lang="en-US" sz="2300" i="1">
                <a:solidFill>
                  <a:prstClr val="black">
                    <a:lumMod val="65000"/>
                    <a:lumOff val="35000"/>
                  </a:prstClr>
                </a:solidFill>
                <a:latin typeface="Abadi MT Condensed Light"/>
                <a:cs typeface="Abadi MT Condensed Light"/>
              </a:rPr>
              <a:t>TomorrowTech is a new startup focused on exploring new technologies and characterised by a strong drive for innovation. </a:t>
            </a:r>
          </a:p>
          <a:p>
            <a:pPr lvl="0">
              <a:spcBef>
                <a:spcPts val="1200"/>
              </a:spcBef>
            </a:pPr>
            <a:r>
              <a:rPr lang="en-US" sz="2300" i="1">
                <a:solidFill>
                  <a:prstClr val="black">
                    <a:lumMod val="65000"/>
                    <a:lumOff val="35000"/>
                  </a:prstClr>
                </a:solidFill>
                <a:latin typeface="Abadi MT Condensed Light"/>
                <a:cs typeface="Abadi MT Condensed Light"/>
              </a:rPr>
              <a:t>Tom Falks, the company’s visionary founder has just came back from the IoT World Forum, where he had a preview of new IoT technology that will be in the market in 2-3 months.</a:t>
            </a:r>
          </a:p>
          <a:p>
            <a:pPr lvl="0">
              <a:spcBef>
                <a:spcPts val="1200"/>
              </a:spcBef>
            </a:pPr>
            <a:r>
              <a:rPr lang="en-US" sz="2300" i="1">
                <a:solidFill>
                  <a:prstClr val="black">
                    <a:lumMod val="65000"/>
                    <a:lumOff val="35000"/>
                  </a:prstClr>
                </a:solidFill>
                <a:latin typeface="Abadi MT Condensed Light"/>
                <a:cs typeface="Abadi MT Condensed Light"/>
              </a:rPr>
              <a:t>Tom had a brilliant idea about a new mobile application that could bring added value to this technology and calls his staff for an urgent meeting to define a strategy to pursue this new opportunity.</a:t>
            </a:r>
          </a:p>
          <a:p>
            <a:pPr lvl="0">
              <a:spcBef>
                <a:spcPts val="600"/>
              </a:spcBef>
            </a:pPr>
            <a:endParaRPr lang="en-US" sz="2300" i="1">
              <a:solidFill>
                <a:prstClr val="black">
                  <a:lumMod val="65000"/>
                  <a:lumOff val="35000"/>
                </a:prstClr>
              </a:solidFill>
              <a:latin typeface="Abadi MT Condensed Light"/>
              <a:cs typeface="Abadi MT Condensed Light"/>
            </a:endParaRPr>
          </a:p>
        </p:txBody>
      </p:sp>
    </p:spTree>
    <p:extLst>
      <p:ext uri="{BB962C8B-B14F-4D97-AF65-F5344CB8AC3E}">
        <p14:creationId xmlns:p14="http://schemas.microsoft.com/office/powerpoint/2010/main" val="5838532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Rectangle 52"/>
          <p:cNvSpPr/>
          <p:nvPr/>
        </p:nvSpPr>
        <p:spPr>
          <a:xfrm>
            <a:off x="0" y="1634066"/>
            <a:ext cx="9131300" cy="4538133"/>
          </a:xfrm>
          <a:prstGeom prst="rect">
            <a:avLst/>
          </a:prstGeom>
          <a:solidFill>
            <a:schemeClr val="bg1">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b="0"/>
              <a:t>What is Cloud Computing?</a:t>
            </a:r>
          </a:p>
        </p:txBody>
      </p:sp>
      <p:sp>
        <p:nvSpPr>
          <p:cNvPr id="4" name="Date Placeholder 3"/>
          <p:cNvSpPr>
            <a:spLocks noGrp="1"/>
          </p:cNvSpPr>
          <p:nvPr>
            <p:ph type="dt" sz="half" idx="10"/>
          </p:nvPr>
        </p:nvSpPr>
        <p:spPr/>
        <p:txBody>
          <a:bodyPr/>
          <a:lstStyle/>
          <a:p>
            <a:fld id="{3D204B18-9485-D74D-B2B3-6C26E88E40BB}" type="datetime1">
              <a:rPr lang="en-AU"/>
              <a:pPr/>
              <a:t>22/3/18</a:t>
            </a:fld>
            <a:endParaRPr lang="en-US"/>
          </a:p>
        </p:txBody>
      </p:sp>
      <p:sp>
        <p:nvSpPr>
          <p:cNvPr id="5" name="Footer Placeholder 4"/>
          <p:cNvSpPr>
            <a:spLocks noGrp="1"/>
          </p:cNvSpPr>
          <p:nvPr>
            <p:ph type="ftr" sz="quarter" idx="11"/>
          </p:nvPr>
        </p:nvSpPr>
        <p:spPr/>
        <p:txBody>
          <a:bodyPr/>
          <a:lstStyle/>
          <a:p>
            <a:r>
              <a:rPr lang="en-US" dirty="0"/>
              <a:t>SIT737 Service Oriented Architecture </a:t>
            </a:r>
          </a:p>
        </p:txBody>
      </p:sp>
      <p:sp>
        <p:nvSpPr>
          <p:cNvPr id="6" name="Slide Number Placeholder 5"/>
          <p:cNvSpPr>
            <a:spLocks noGrp="1"/>
          </p:cNvSpPr>
          <p:nvPr>
            <p:ph type="sldNum" sz="quarter" idx="12"/>
          </p:nvPr>
        </p:nvSpPr>
        <p:spPr/>
        <p:txBody>
          <a:bodyPr/>
          <a:lstStyle/>
          <a:p>
            <a:fld id="{BBE0A389-EB18-824A-A5ED-72ACC9A7FB5D}" type="slidenum">
              <a:rPr lang="en-US"/>
              <a:pPr/>
              <a:t>4</a:t>
            </a:fld>
            <a:endParaRPr lang="en-US"/>
          </a:p>
        </p:txBody>
      </p:sp>
      <p:cxnSp>
        <p:nvCxnSpPr>
          <p:cNvPr id="55" name="Straight Connector 54"/>
          <p:cNvCxnSpPr/>
          <p:nvPr/>
        </p:nvCxnSpPr>
        <p:spPr>
          <a:xfrm>
            <a:off x="2209800" y="1917700"/>
            <a:ext cx="0" cy="4178299"/>
          </a:xfrm>
          <a:prstGeom prst="line">
            <a:avLst/>
          </a:prstGeom>
          <a:ln w="3175" cmpd="sng">
            <a:solidFill>
              <a:schemeClr val="tx2">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56" name="TextBox 55"/>
          <p:cNvSpPr txBox="1"/>
          <p:nvPr/>
        </p:nvSpPr>
        <p:spPr>
          <a:xfrm>
            <a:off x="50800" y="1742996"/>
            <a:ext cx="2161870" cy="707886"/>
          </a:xfrm>
          <a:prstGeom prst="rect">
            <a:avLst/>
          </a:prstGeom>
          <a:noFill/>
        </p:spPr>
        <p:txBody>
          <a:bodyPr wrap="none" rtlCol="0">
            <a:spAutoFit/>
          </a:bodyPr>
          <a:lstStyle/>
          <a:p>
            <a:r>
              <a:rPr lang="en-US" sz="4000" b="1">
                <a:solidFill>
                  <a:schemeClr val="tx2">
                    <a:lumMod val="75000"/>
                  </a:schemeClr>
                </a:solidFill>
                <a:latin typeface="Abadi MT Condensed Extra Bold"/>
                <a:cs typeface="Abadi MT Condensed Extra Bold"/>
              </a:rPr>
              <a:t>CONCEPTS</a:t>
            </a:r>
            <a:endParaRPr lang="en-US" sz="4000">
              <a:solidFill>
                <a:schemeClr val="tx2">
                  <a:lumMod val="75000"/>
                </a:schemeClr>
              </a:solidFill>
              <a:latin typeface="Abadi MT Condensed Extra Bold"/>
              <a:cs typeface="Abadi MT Condensed Extra Bold"/>
            </a:endParaRPr>
          </a:p>
        </p:txBody>
      </p:sp>
      <p:sp>
        <p:nvSpPr>
          <p:cNvPr id="58" name="TextBox 57"/>
          <p:cNvSpPr txBox="1"/>
          <p:nvPr/>
        </p:nvSpPr>
        <p:spPr>
          <a:xfrm>
            <a:off x="2362200" y="1854200"/>
            <a:ext cx="6693465" cy="1015663"/>
          </a:xfrm>
          <a:prstGeom prst="rect">
            <a:avLst/>
          </a:prstGeom>
          <a:noFill/>
        </p:spPr>
        <p:txBody>
          <a:bodyPr wrap="none" rtlCol="0">
            <a:spAutoFit/>
          </a:bodyPr>
          <a:lstStyle/>
          <a:p>
            <a:r>
              <a:rPr lang="en-US" sz="3000" dirty="0">
                <a:latin typeface="Abadi MT Condensed Light"/>
                <a:cs typeface="Abadi MT Condensed Light"/>
              </a:rPr>
              <a:t>Access on-demand</a:t>
            </a:r>
          </a:p>
          <a:p>
            <a:pPr>
              <a:spcBef>
                <a:spcPts val="600"/>
              </a:spcBef>
            </a:pPr>
            <a:r>
              <a:rPr lang="en-US" sz="2300" i="1" dirty="0">
                <a:solidFill>
                  <a:schemeClr val="tx1">
                    <a:lumMod val="65000"/>
                    <a:lumOff val="35000"/>
                  </a:schemeClr>
                </a:solidFill>
                <a:latin typeface="Abadi MT Condensed Light"/>
                <a:cs typeface="Abadi MT Condensed Light"/>
              </a:rPr>
              <a:t>IT resources are accessed when needed and for the time needed.</a:t>
            </a:r>
          </a:p>
        </p:txBody>
      </p:sp>
      <p:sp>
        <p:nvSpPr>
          <p:cNvPr id="59" name="TextBox 58"/>
          <p:cNvSpPr txBox="1"/>
          <p:nvPr/>
        </p:nvSpPr>
        <p:spPr>
          <a:xfrm>
            <a:off x="2362200" y="2869863"/>
            <a:ext cx="6693465" cy="1692771"/>
          </a:xfrm>
          <a:prstGeom prst="rect">
            <a:avLst/>
          </a:prstGeom>
          <a:noFill/>
        </p:spPr>
        <p:txBody>
          <a:bodyPr wrap="square" rtlCol="0">
            <a:spAutoFit/>
          </a:bodyPr>
          <a:lstStyle/>
          <a:p>
            <a:r>
              <a:rPr lang="en-US" sz="3000">
                <a:latin typeface="Abadi MT Condensed Light"/>
                <a:cs typeface="Abadi MT Condensed Light"/>
              </a:rPr>
              <a:t>Pay-as-you go</a:t>
            </a:r>
          </a:p>
          <a:p>
            <a:pPr>
              <a:spcBef>
                <a:spcPts val="600"/>
              </a:spcBef>
            </a:pPr>
            <a:r>
              <a:rPr lang="en-US" sz="2300" i="1">
                <a:solidFill>
                  <a:schemeClr val="tx1">
                    <a:lumMod val="65000"/>
                    <a:lumOff val="35000"/>
                  </a:schemeClr>
                </a:solidFill>
                <a:latin typeface="Abadi MT Condensed Light"/>
                <a:cs typeface="Abadi MT Condensed Light"/>
              </a:rPr>
              <a:t>Virtual machines, applications and services (when not free) are priced based on a consumption model (i.e. per hour, per request or operation).</a:t>
            </a:r>
          </a:p>
        </p:txBody>
      </p:sp>
      <p:sp>
        <p:nvSpPr>
          <p:cNvPr id="60" name="TextBox 59"/>
          <p:cNvSpPr txBox="1"/>
          <p:nvPr/>
        </p:nvSpPr>
        <p:spPr>
          <a:xfrm>
            <a:off x="2374900" y="4565968"/>
            <a:ext cx="6693465" cy="1338828"/>
          </a:xfrm>
          <a:prstGeom prst="rect">
            <a:avLst/>
          </a:prstGeom>
          <a:noFill/>
        </p:spPr>
        <p:txBody>
          <a:bodyPr wrap="square" rtlCol="0">
            <a:spAutoFit/>
          </a:bodyPr>
          <a:lstStyle/>
          <a:p>
            <a:r>
              <a:rPr lang="en-US" sz="3000">
                <a:latin typeface="Abadi MT Condensed Light"/>
                <a:cs typeface="Abadi MT Condensed Light"/>
              </a:rPr>
              <a:t>Ubiquity</a:t>
            </a:r>
          </a:p>
          <a:p>
            <a:pPr>
              <a:spcBef>
                <a:spcPts val="600"/>
              </a:spcBef>
            </a:pPr>
            <a:r>
              <a:rPr lang="en-US" sz="2300" i="1">
                <a:solidFill>
                  <a:schemeClr val="tx1">
                    <a:lumMod val="65000"/>
                    <a:lumOff val="35000"/>
                  </a:schemeClr>
                </a:solidFill>
                <a:latin typeface="Abadi MT Condensed Light"/>
                <a:cs typeface="Abadi MT Condensed Light"/>
              </a:rPr>
              <a:t>Cloud computing resources are essentially Internet-based and virtually accessible from everywhere Internet is accessible.</a:t>
            </a:r>
          </a:p>
        </p:txBody>
      </p:sp>
    </p:spTree>
    <p:extLst>
      <p:ext uri="{BB962C8B-B14F-4D97-AF65-F5344CB8AC3E}">
        <p14:creationId xmlns:p14="http://schemas.microsoft.com/office/powerpoint/2010/main" val="209947507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Business case</a:t>
            </a:r>
          </a:p>
        </p:txBody>
      </p:sp>
      <p:sp>
        <p:nvSpPr>
          <p:cNvPr id="4" name="Date Placeholder 3"/>
          <p:cNvSpPr>
            <a:spLocks noGrp="1"/>
          </p:cNvSpPr>
          <p:nvPr>
            <p:ph type="dt" sz="half" idx="10"/>
          </p:nvPr>
        </p:nvSpPr>
        <p:spPr/>
        <p:txBody>
          <a:bodyPr/>
          <a:lstStyle/>
          <a:p>
            <a:fld id="{3D204B18-9485-D74D-B2B3-6C26E88E40BB}" type="datetime1">
              <a:rPr lang="en-AU"/>
              <a:pPr/>
              <a:t>23/3/18</a:t>
            </a:fld>
            <a:endParaRPr lang="en-US"/>
          </a:p>
        </p:txBody>
      </p:sp>
      <p:sp>
        <p:nvSpPr>
          <p:cNvPr id="5" name="Footer Placeholder 4"/>
          <p:cNvSpPr>
            <a:spLocks noGrp="1"/>
          </p:cNvSpPr>
          <p:nvPr>
            <p:ph type="ftr" sz="quarter" idx="11"/>
          </p:nvPr>
        </p:nvSpPr>
        <p:spPr/>
        <p:txBody>
          <a:bodyPr/>
          <a:lstStyle/>
          <a:p>
            <a:r>
              <a:rPr lang="en-US" dirty="0"/>
              <a:t>SIT737 Service Oriented Architecture </a:t>
            </a:r>
          </a:p>
        </p:txBody>
      </p:sp>
      <p:sp>
        <p:nvSpPr>
          <p:cNvPr id="6" name="Slide Number Placeholder 5"/>
          <p:cNvSpPr>
            <a:spLocks noGrp="1"/>
          </p:cNvSpPr>
          <p:nvPr>
            <p:ph type="sldNum" sz="quarter" idx="12"/>
          </p:nvPr>
        </p:nvSpPr>
        <p:spPr/>
        <p:txBody>
          <a:bodyPr/>
          <a:lstStyle/>
          <a:p>
            <a:fld id="{BBE0A389-EB18-824A-A5ED-72ACC9A7FB5D}" type="slidenum">
              <a:rPr lang="en-US"/>
              <a:pPr/>
              <a:t>40</a:t>
            </a:fld>
            <a:endParaRPr lang="en-US"/>
          </a:p>
        </p:txBody>
      </p:sp>
      <p:sp>
        <p:nvSpPr>
          <p:cNvPr id="7" name="Rectangle 6"/>
          <p:cNvSpPr/>
          <p:nvPr/>
        </p:nvSpPr>
        <p:spPr>
          <a:xfrm>
            <a:off x="0" y="1498594"/>
            <a:ext cx="9153158" cy="4961473"/>
          </a:xfrm>
          <a:prstGeom prst="rect">
            <a:avLst/>
          </a:prstGeom>
          <a:solidFill>
            <a:schemeClr val="bg1">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 name="Straight Connector 7"/>
          <p:cNvCxnSpPr/>
          <p:nvPr/>
        </p:nvCxnSpPr>
        <p:spPr>
          <a:xfrm>
            <a:off x="2128520" y="1680624"/>
            <a:ext cx="0" cy="4656676"/>
          </a:xfrm>
          <a:prstGeom prst="line">
            <a:avLst/>
          </a:prstGeom>
          <a:ln w="3175" cmpd="sng">
            <a:solidFill>
              <a:schemeClr val="tx2">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0" y="1541480"/>
            <a:ext cx="2123441" cy="523220"/>
          </a:xfrm>
          <a:prstGeom prst="rect">
            <a:avLst/>
          </a:prstGeom>
          <a:noFill/>
        </p:spPr>
        <p:txBody>
          <a:bodyPr wrap="square" rtlCol="0">
            <a:spAutoFit/>
          </a:bodyPr>
          <a:lstStyle/>
          <a:p>
            <a:pPr algn="r"/>
            <a:r>
              <a:rPr lang="en-US" sz="2800" b="1">
                <a:solidFill>
                  <a:schemeClr val="tx2">
                    <a:lumMod val="75000"/>
                  </a:schemeClr>
                </a:solidFill>
                <a:latin typeface="Abadi MT Condensed Extra Bold"/>
                <a:cs typeface="Abadi MT Condensed Extra Bold"/>
              </a:rPr>
              <a:t>THE PLAN</a:t>
            </a:r>
            <a:endParaRPr lang="en-US" sz="4000">
              <a:solidFill>
                <a:schemeClr val="tx2">
                  <a:lumMod val="75000"/>
                </a:schemeClr>
              </a:solidFill>
              <a:latin typeface="Abadi MT Condensed Extra Bold"/>
              <a:cs typeface="Abadi MT Condensed Extra Bold"/>
            </a:endParaRPr>
          </a:p>
        </p:txBody>
      </p:sp>
      <p:sp>
        <p:nvSpPr>
          <p:cNvPr id="10" name="TextBox 9"/>
          <p:cNvSpPr txBox="1"/>
          <p:nvPr/>
        </p:nvSpPr>
        <p:spPr>
          <a:xfrm>
            <a:off x="2203024" y="1553624"/>
            <a:ext cx="6839376" cy="2431435"/>
          </a:xfrm>
          <a:prstGeom prst="rect">
            <a:avLst/>
          </a:prstGeom>
          <a:noFill/>
        </p:spPr>
        <p:txBody>
          <a:bodyPr wrap="square" rtlCol="0">
            <a:spAutoFit/>
          </a:bodyPr>
          <a:lstStyle/>
          <a:p>
            <a:r>
              <a:rPr lang="en-US" sz="3000">
                <a:latin typeface="Abadi MT Condensed Light"/>
                <a:cs typeface="Abadi MT Condensed Light"/>
              </a:rPr>
              <a:t>Inspecing the requirements</a:t>
            </a:r>
          </a:p>
          <a:p>
            <a:pPr lvl="0">
              <a:spcBef>
                <a:spcPts val="1200"/>
              </a:spcBef>
            </a:pPr>
            <a:r>
              <a:rPr lang="en-US" sz="2300" i="1">
                <a:solidFill>
                  <a:prstClr val="black">
                    <a:lumMod val="65000"/>
                    <a:lumOff val="35000"/>
                  </a:prstClr>
                </a:solidFill>
                <a:latin typeface="Abadi MT Condensed Light"/>
                <a:cs typeface="Abadi MT Condensed Light"/>
              </a:rPr>
              <a:t>At the meeting, Tom illustrates his idea and briefly highlights some of the key elements for a winning strategy:</a:t>
            </a:r>
          </a:p>
          <a:p>
            <a:pPr lvl="0">
              <a:spcBef>
                <a:spcPts val="1200"/>
              </a:spcBef>
            </a:pPr>
            <a:endParaRPr lang="en-US" sz="2300" i="1">
              <a:solidFill>
                <a:prstClr val="black">
                  <a:lumMod val="65000"/>
                  <a:lumOff val="35000"/>
                </a:prstClr>
              </a:solidFill>
              <a:latin typeface="Abadi MT Condensed Light"/>
              <a:cs typeface="Abadi MT Condensed Light"/>
            </a:endParaRPr>
          </a:p>
          <a:p>
            <a:pPr lvl="0">
              <a:spcBef>
                <a:spcPts val="600"/>
              </a:spcBef>
            </a:pPr>
            <a:endParaRPr lang="en-US" sz="2300" i="1">
              <a:solidFill>
                <a:prstClr val="black">
                  <a:lumMod val="65000"/>
                  <a:lumOff val="35000"/>
                </a:prstClr>
              </a:solidFill>
              <a:latin typeface="Abadi MT Condensed Light"/>
              <a:cs typeface="Abadi MT Condensed Light"/>
            </a:endParaRPr>
          </a:p>
        </p:txBody>
      </p:sp>
      <p:grpSp>
        <p:nvGrpSpPr>
          <p:cNvPr id="11" name="Group 10"/>
          <p:cNvGrpSpPr/>
          <p:nvPr/>
        </p:nvGrpSpPr>
        <p:grpSpPr>
          <a:xfrm>
            <a:off x="1092201" y="3036107"/>
            <a:ext cx="8051799" cy="545293"/>
            <a:chOff x="889001" y="2338098"/>
            <a:chExt cx="8051799" cy="545293"/>
          </a:xfrm>
        </p:grpSpPr>
        <p:grpSp>
          <p:nvGrpSpPr>
            <p:cNvPr id="12" name="Group 11"/>
            <p:cNvGrpSpPr/>
            <p:nvPr/>
          </p:nvGrpSpPr>
          <p:grpSpPr>
            <a:xfrm>
              <a:off x="889001" y="2395088"/>
              <a:ext cx="8051799" cy="481953"/>
              <a:chOff x="889001" y="2570930"/>
              <a:chExt cx="8051799" cy="481953"/>
            </a:xfrm>
          </p:grpSpPr>
          <p:sp>
            <p:nvSpPr>
              <p:cNvPr id="15" name="Rectangle 14"/>
              <p:cNvSpPr/>
              <p:nvPr/>
            </p:nvSpPr>
            <p:spPr>
              <a:xfrm>
                <a:off x="889001" y="2570930"/>
                <a:ext cx="8051799" cy="481953"/>
              </a:xfrm>
              <a:prstGeom prst="rect">
                <a:avLst/>
              </a:prstGeom>
              <a:solidFill>
                <a:schemeClr val="accent6">
                  <a:lumMod val="20000"/>
                  <a:lumOff val="8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TextBox 15"/>
              <p:cNvSpPr txBox="1"/>
              <p:nvPr/>
            </p:nvSpPr>
            <p:spPr>
              <a:xfrm>
                <a:off x="1935796" y="2606614"/>
                <a:ext cx="6033453" cy="369332"/>
              </a:xfrm>
              <a:prstGeom prst="rect">
                <a:avLst/>
              </a:prstGeom>
              <a:noFill/>
            </p:spPr>
            <p:txBody>
              <a:bodyPr wrap="square" lIns="0" tIns="0" rIns="108000" bIns="0" rtlCol="0" anchor="t" anchorCtr="0">
                <a:spAutoFit/>
              </a:bodyPr>
              <a:lstStyle/>
              <a:p>
                <a:pPr marL="180000"/>
                <a:r>
                  <a:rPr lang="en-US" sz="2400" dirty="0">
                    <a:solidFill>
                      <a:srgbClr val="B27979"/>
                    </a:solidFill>
                    <a:latin typeface="Abadi MT Condensed Light"/>
                    <a:cs typeface="Abadi MT Condensed Light"/>
                  </a:rPr>
                  <a:t>DELIVERTY TIMELINE IS </a:t>
                </a:r>
                <a:r>
                  <a:rPr lang="en-US" sz="2400" u="sng" dirty="0">
                    <a:solidFill>
                      <a:srgbClr val="B27979"/>
                    </a:solidFill>
                    <a:latin typeface="Abadi MT Condensed Light"/>
                    <a:cs typeface="Abadi MT Condensed Light"/>
                  </a:rPr>
                  <a:t>2 MONTHS</a:t>
                </a:r>
                <a:endParaRPr lang="en-US" sz="2000" u="sng" dirty="0">
                  <a:solidFill>
                    <a:srgbClr val="B27979"/>
                  </a:solidFill>
                  <a:latin typeface="Abadi MT Condensed Light"/>
                  <a:cs typeface="Abadi MT Condensed Light"/>
                </a:endParaRPr>
              </a:p>
            </p:txBody>
          </p:sp>
        </p:grpSp>
        <p:sp>
          <p:nvSpPr>
            <p:cNvPr id="13" name="Rectangle 12"/>
            <p:cNvSpPr/>
            <p:nvPr/>
          </p:nvSpPr>
          <p:spPr>
            <a:xfrm>
              <a:off x="889001" y="2388213"/>
              <a:ext cx="1035538" cy="495178"/>
            </a:xfrm>
            <a:prstGeom prst="rect">
              <a:avLst/>
            </a:prstGeom>
            <a:solidFill>
              <a:schemeClr val="accent6">
                <a:lumMod val="5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TextBox 13"/>
            <p:cNvSpPr txBox="1"/>
            <p:nvPr/>
          </p:nvSpPr>
          <p:spPr>
            <a:xfrm>
              <a:off x="984250" y="2338098"/>
              <a:ext cx="946489" cy="523220"/>
            </a:xfrm>
            <a:prstGeom prst="rect">
              <a:avLst/>
            </a:prstGeom>
            <a:noFill/>
            <a:ln>
              <a:noFill/>
            </a:ln>
          </p:spPr>
          <p:txBody>
            <a:bodyPr wrap="square" lIns="0" rtlCol="0">
              <a:spAutoFit/>
            </a:bodyPr>
            <a:lstStyle>
              <a:defPPr>
                <a:defRPr lang="en-US"/>
              </a:defPPr>
              <a:lvl1pPr algn="r">
                <a:defRPr sz="6000">
                  <a:solidFill>
                    <a:schemeClr val="accent6">
                      <a:lumMod val="20000"/>
                      <a:lumOff val="80000"/>
                    </a:schemeClr>
                  </a:solidFill>
                  <a:latin typeface="Arial Narrow"/>
                  <a:cs typeface="Arial Narrow"/>
                </a:defRPr>
              </a:lvl1pPr>
            </a:lstStyle>
            <a:p>
              <a:r>
                <a:rPr lang="en-US" sz="2800"/>
                <a:t>01</a:t>
              </a:r>
            </a:p>
          </p:txBody>
        </p:sp>
      </p:grpSp>
      <p:grpSp>
        <p:nvGrpSpPr>
          <p:cNvPr id="17" name="Group 16"/>
          <p:cNvGrpSpPr/>
          <p:nvPr/>
        </p:nvGrpSpPr>
        <p:grpSpPr>
          <a:xfrm>
            <a:off x="1092201" y="3590842"/>
            <a:ext cx="8051800" cy="530308"/>
            <a:chOff x="889001" y="3813595"/>
            <a:chExt cx="8051800" cy="530308"/>
          </a:xfrm>
        </p:grpSpPr>
        <p:grpSp>
          <p:nvGrpSpPr>
            <p:cNvPr id="18" name="Group 17"/>
            <p:cNvGrpSpPr/>
            <p:nvPr/>
          </p:nvGrpSpPr>
          <p:grpSpPr>
            <a:xfrm>
              <a:off x="1006233" y="3858871"/>
              <a:ext cx="7934568" cy="485032"/>
              <a:chOff x="1782877" y="3053243"/>
              <a:chExt cx="7436780" cy="780508"/>
            </a:xfrm>
          </p:grpSpPr>
          <p:sp>
            <p:nvSpPr>
              <p:cNvPr id="21" name="Rectangle 20"/>
              <p:cNvSpPr/>
              <p:nvPr/>
            </p:nvSpPr>
            <p:spPr>
              <a:xfrm>
                <a:off x="1782877" y="3053243"/>
                <a:ext cx="7436780" cy="780508"/>
              </a:xfrm>
              <a:prstGeom prst="rect">
                <a:avLst/>
              </a:prstGeom>
              <a:solidFill>
                <a:schemeClr val="accent5">
                  <a:lumMod val="40000"/>
                  <a:lumOff val="6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TextBox 21"/>
              <p:cNvSpPr txBox="1"/>
              <p:nvPr/>
            </p:nvSpPr>
            <p:spPr>
              <a:xfrm>
                <a:off x="2645406" y="3100032"/>
                <a:ext cx="6431411" cy="594323"/>
              </a:xfrm>
              <a:prstGeom prst="rect">
                <a:avLst/>
              </a:prstGeom>
              <a:noFill/>
            </p:spPr>
            <p:txBody>
              <a:bodyPr wrap="square" lIns="0" tIns="0" rIns="108000" bIns="0" rtlCol="0" anchor="t" anchorCtr="0">
                <a:spAutoFit/>
              </a:bodyPr>
              <a:lstStyle/>
              <a:p>
                <a:pPr marL="180000"/>
                <a:r>
                  <a:rPr lang="en-US" sz="2400" u="sng" dirty="0">
                    <a:solidFill>
                      <a:schemeClr val="accent5">
                        <a:lumMod val="75000"/>
                      </a:schemeClr>
                    </a:solidFill>
                    <a:latin typeface="Abadi MT Condensed Light"/>
                    <a:cs typeface="Abadi MT Condensed Light"/>
                  </a:rPr>
                  <a:t>FREQUENT RELEASES</a:t>
                </a:r>
                <a:r>
                  <a:rPr lang="en-US" sz="2400" dirty="0">
                    <a:solidFill>
                      <a:schemeClr val="accent5">
                        <a:lumMod val="75000"/>
                      </a:schemeClr>
                    </a:solidFill>
                    <a:latin typeface="Abadi MT Condensed Light"/>
                    <a:cs typeface="Abadi MT Condensed Light"/>
                  </a:rPr>
                  <a:t> TO KEEP ENGAGED THE VENDOR</a:t>
                </a:r>
                <a:endParaRPr lang="en-US" sz="2000" dirty="0">
                  <a:solidFill>
                    <a:schemeClr val="accent5">
                      <a:lumMod val="75000"/>
                    </a:schemeClr>
                  </a:solidFill>
                  <a:latin typeface="Abadi MT Condensed Light"/>
                  <a:cs typeface="Abadi MT Condensed Light"/>
                </a:endParaRPr>
              </a:p>
            </p:txBody>
          </p:sp>
        </p:grpSp>
        <p:sp>
          <p:nvSpPr>
            <p:cNvPr id="19" name="Rectangle 18"/>
            <p:cNvSpPr/>
            <p:nvPr/>
          </p:nvSpPr>
          <p:spPr>
            <a:xfrm>
              <a:off x="889001" y="3858872"/>
              <a:ext cx="1035537" cy="485031"/>
            </a:xfrm>
            <a:prstGeom prst="rect">
              <a:avLst/>
            </a:prstGeom>
            <a:solidFill>
              <a:schemeClr val="accent5">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extBox 19"/>
            <p:cNvSpPr txBox="1"/>
            <p:nvPr/>
          </p:nvSpPr>
          <p:spPr>
            <a:xfrm>
              <a:off x="984153" y="3813595"/>
              <a:ext cx="922389" cy="523220"/>
            </a:xfrm>
            <a:prstGeom prst="rect">
              <a:avLst/>
            </a:prstGeom>
            <a:noFill/>
            <a:ln>
              <a:noFill/>
            </a:ln>
          </p:spPr>
          <p:txBody>
            <a:bodyPr wrap="square" lIns="0" rtlCol="0">
              <a:spAutoFit/>
            </a:bodyPr>
            <a:lstStyle/>
            <a:p>
              <a:pPr algn="r"/>
              <a:r>
                <a:rPr lang="en-US" sz="2800">
                  <a:solidFill>
                    <a:schemeClr val="accent5">
                      <a:lumMod val="40000"/>
                      <a:lumOff val="60000"/>
                    </a:schemeClr>
                  </a:solidFill>
                  <a:latin typeface="Arial Narrow"/>
                  <a:cs typeface="Arial Narrow"/>
                </a:rPr>
                <a:t>02</a:t>
              </a:r>
              <a:endParaRPr lang="en-US" sz="1400">
                <a:solidFill>
                  <a:schemeClr val="accent5">
                    <a:lumMod val="40000"/>
                    <a:lumOff val="60000"/>
                  </a:schemeClr>
                </a:solidFill>
                <a:latin typeface="Arial Narrow"/>
                <a:cs typeface="Arial Narrow"/>
              </a:endParaRPr>
            </a:p>
          </p:txBody>
        </p:sp>
      </p:grpSp>
      <p:grpSp>
        <p:nvGrpSpPr>
          <p:cNvPr id="23" name="Group 22"/>
          <p:cNvGrpSpPr/>
          <p:nvPr/>
        </p:nvGrpSpPr>
        <p:grpSpPr>
          <a:xfrm>
            <a:off x="1092201" y="4142279"/>
            <a:ext cx="8051800" cy="523220"/>
            <a:chOff x="889001" y="5237099"/>
            <a:chExt cx="8051800" cy="523220"/>
          </a:xfrm>
        </p:grpSpPr>
        <p:grpSp>
          <p:nvGrpSpPr>
            <p:cNvPr id="24" name="Group 23"/>
            <p:cNvGrpSpPr/>
            <p:nvPr/>
          </p:nvGrpSpPr>
          <p:grpSpPr>
            <a:xfrm>
              <a:off x="889001" y="5261580"/>
              <a:ext cx="8051800" cy="481439"/>
              <a:chOff x="3105261" y="4206121"/>
              <a:chExt cx="6534359" cy="854380"/>
            </a:xfrm>
          </p:grpSpPr>
          <p:sp>
            <p:nvSpPr>
              <p:cNvPr id="27" name="Rectangle 26"/>
              <p:cNvSpPr/>
              <p:nvPr/>
            </p:nvSpPr>
            <p:spPr>
              <a:xfrm>
                <a:off x="3105261" y="4206121"/>
                <a:ext cx="6534359" cy="854380"/>
              </a:xfrm>
              <a:prstGeom prst="rect">
                <a:avLst/>
              </a:prstGeom>
              <a:solidFill>
                <a:schemeClr val="tx2">
                  <a:lumMod val="20000"/>
                  <a:lumOff val="8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TextBox 27"/>
              <p:cNvSpPr txBox="1"/>
              <p:nvPr/>
            </p:nvSpPr>
            <p:spPr>
              <a:xfrm>
                <a:off x="3956007" y="4281980"/>
                <a:ext cx="5570241" cy="655431"/>
              </a:xfrm>
              <a:prstGeom prst="rect">
                <a:avLst/>
              </a:prstGeom>
              <a:noFill/>
            </p:spPr>
            <p:txBody>
              <a:bodyPr wrap="square" lIns="0" tIns="0" rIns="108000" bIns="0" rtlCol="0" anchor="t" anchorCtr="0">
                <a:spAutoFit/>
              </a:bodyPr>
              <a:lstStyle/>
              <a:p>
                <a:pPr marL="180000"/>
                <a:r>
                  <a:rPr lang="en-US" sz="2400" u="sng" dirty="0">
                    <a:solidFill>
                      <a:schemeClr val="accent1">
                        <a:lumMod val="75000"/>
                      </a:schemeClr>
                    </a:solidFill>
                    <a:latin typeface="Abadi MT Condensed Light"/>
                    <a:cs typeface="Abadi MT Condensed Light"/>
                  </a:rPr>
                  <a:t>FAST PROTOTYPING</a:t>
                </a:r>
                <a:r>
                  <a:rPr lang="en-US" sz="2400" dirty="0">
                    <a:solidFill>
                      <a:schemeClr val="accent1">
                        <a:lumMod val="75000"/>
                      </a:schemeClr>
                    </a:solidFill>
                    <a:latin typeface="Abadi MT Condensed Light"/>
                    <a:cs typeface="Abadi MT Condensed Light"/>
                  </a:rPr>
                  <a:t>: FROM CONCEPT TO LIVE IN DAYS</a:t>
                </a:r>
                <a:endParaRPr lang="en-US" sz="2000" dirty="0">
                  <a:solidFill>
                    <a:schemeClr val="accent1">
                      <a:lumMod val="75000"/>
                    </a:schemeClr>
                  </a:solidFill>
                  <a:latin typeface="Abadi MT Condensed Light"/>
                  <a:cs typeface="Abadi MT Condensed Light"/>
                </a:endParaRPr>
              </a:p>
            </p:txBody>
          </p:sp>
        </p:grpSp>
        <p:sp>
          <p:nvSpPr>
            <p:cNvPr id="25" name="Rectangle 24"/>
            <p:cNvSpPr/>
            <p:nvPr/>
          </p:nvSpPr>
          <p:spPr>
            <a:xfrm>
              <a:off x="889001" y="5261581"/>
              <a:ext cx="1035537" cy="481440"/>
            </a:xfrm>
            <a:prstGeom prst="rect">
              <a:avLst/>
            </a:prstGeom>
            <a:solidFill>
              <a:schemeClr val="accent1">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TextBox 25"/>
            <p:cNvSpPr txBox="1"/>
            <p:nvPr/>
          </p:nvSpPr>
          <p:spPr>
            <a:xfrm>
              <a:off x="991089" y="5237099"/>
              <a:ext cx="922389" cy="523220"/>
            </a:xfrm>
            <a:prstGeom prst="rect">
              <a:avLst/>
            </a:prstGeom>
            <a:noFill/>
            <a:ln>
              <a:noFill/>
            </a:ln>
          </p:spPr>
          <p:txBody>
            <a:bodyPr wrap="square" lIns="0" rtlCol="0">
              <a:spAutoFit/>
            </a:bodyPr>
            <a:lstStyle/>
            <a:p>
              <a:pPr algn="r"/>
              <a:r>
                <a:rPr lang="en-US" sz="2800">
                  <a:solidFill>
                    <a:schemeClr val="accent1">
                      <a:lumMod val="40000"/>
                      <a:lumOff val="60000"/>
                    </a:schemeClr>
                  </a:solidFill>
                  <a:latin typeface="Arial Narrow"/>
                  <a:cs typeface="Arial Narrow"/>
                </a:rPr>
                <a:t>03</a:t>
              </a:r>
              <a:endParaRPr lang="en-US" sz="2400">
                <a:solidFill>
                  <a:schemeClr val="accent1">
                    <a:lumMod val="40000"/>
                    <a:lumOff val="60000"/>
                  </a:schemeClr>
                </a:solidFill>
                <a:latin typeface="Arial Narrow"/>
                <a:cs typeface="Arial Narrow"/>
              </a:endParaRPr>
            </a:p>
          </p:txBody>
        </p:sp>
      </p:grpSp>
      <p:grpSp>
        <p:nvGrpSpPr>
          <p:cNvPr id="29" name="Group 28"/>
          <p:cNvGrpSpPr/>
          <p:nvPr/>
        </p:nvGrpSpPr>
        <p:grpSpPr>
          <a:xfrm>
            <a:off x="1098550" y="4665480"/>
            <a:ext cx="8058150" cy="523220"/>
            <a:chOff x="1172644" y="4822103"/>
            <a:chExt cx="8058150" cy="523220"/>
          </a:xfrm>
        </p:grpSpPr>
        <p:sp>
          <p:nvSpPr>
            <p:cNvPr id="30" name="Rectangle 29"/>
            <p:cNvSpPr/>
            <p:nvPr/>
          </p:nvSpPr>
          <p:spPr>
            <a:xfrm>
              <a:off x="1574811" y="4846539"/>
              <a:ext cx="7655983" cy="498034"/>
            </a:xfrm>
            <a:prstGeom prst="rect">
              <a:avLst/>
            </a:prstGeom>
            <a:solidFill>
              <a:schemeClr val="accent4">
                <a:lumMod val="20000"/>
                <a:lumOff val="8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 name="TextBox 30"/>
            <p:cNvSpPr txBox="1"/>
            <p:nvPr/>
          </p:nvSpPr>
          <p:spPr>
            <a:xfrm>
              <a:off x="2222576" y="4897440"/>
              <a:ext cx="6654735" cy="369332"/>
            </a:xfrm>
            <a:prstGeom prst="rect">
              <a:avLst/>
            </a:prstGeom>
            <a:noFill/>
          </p:spPr>
          <p:txBody>
            <a:bodyPr wrap="square" lIns="0" tIns="0" rIns="108000" bIns="0" rtlCol="0" anchor="t" anchorCtr="0">
              <a:spAutoFit/>
            </a:bodyPr>
            <a:lstStyle/>
            <a:p>
              <a:pPr marL="1440000" indent="-1285200"/>
              <a:r>
                <a:rPr lang="en-US" sz="2400" u="sng" dirty="0">
                  <a:solidFill>
                    <a:schemeClr val="accent4">
                      <a:lumMod val="75000"/>
                    </a:schemeClr>
                  </a:solidFill>
                  <a:latin typeface="Abadi MT Condensed Light"/>
                  <a:cs typeface="Abadi MT Condensed Light"/>
                </a:rPr>
                <a:t>APPLICATION(S) MANAGEMENT</a:t>
              </a:r>
              <a:r>
                <a:rPr lang="en-US" sz="2400" dirty="0">
                  <a:solidFill>
                    <a:schemeClr val="accent4">
                      <a:lumMod val="75000"/>
                    </a:schemeClr>
                  </a:solidFill>
                  <a:latin typeface="Abadi MT Condensed Light"/>
                  <a:cs typeface="Abadi MT Condensed Light"/>
                </a:rPr>
                <a:t> IS ESSENTIAL </a:t>
              </a:r>
            </a:p>
          </p:txBody>
        </p:sp>
        <p:sp>
          <p:nvSpPr>
            <p:cNvPr id="32" name="Rectangle 31"/>
            <p:cNvSpPr/>
            <p:nvPr/>
          </p:nvSpPr>
          <p:spPr>
            <a:xfrm>
              <a:off x="1172644" y="4846539"/>
              <a:ext cx="1041391" cy="498034"/>
            </a:xfrm>
            <a:prstGeom prst="rect">
              <a:avLst/>
            </a:prstGeom>
            <a:solidFill>
              <a:schemeClr val="accent4">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 name="TextBox 32"/>
            <p:cNvSpPr txBox="1"/>
            <p:nvPr/>
          </p:nvSpPr>
          <p:spPr>
            <a:xfrm>
              <a:off x="1718744" y="4822103"/>
              <a:ext cx="491055" cy="523220"/>
            </a:xfrm>
            <a:prstGeom prst="rect">
              <a:avLst/>
            </a:prstGeom>
            <a:noFill/>
            <a:ln>
              <a:noFill/>
            </a:ln>
          </p:spPr>
          <p:txBody>
            <a:bodyPr wrap="square" lIns="0" rtlCol="0">
              <a:spAutoFit/>
            </a:bodyPr>
            <a:lstStyle>
              <a:defPPr>
                <a:defRPr lang="en-US"/>
              </a:defPPr>
              <a:lvl1pPr algn="r">
                <a:defRPr sz="6000">
                  <a:solidFill>
                    <a:schemeClr val="accent1">
                      <a:lumMod val="40000"/>
                      <a:lumOff val="60000"/>
                    </a:schemeClr>
                  </a:solidFill>
                  <a:latin typeface="Arial Narrow"/>
                  <a:cs typeface="Arial Narrow"/>
                </a:defRPr>
              </a:lvl1pPr>
            </a:lstStyle>
            <a:p>
              <a:r>
                <a:rPr lang="en-US" sz="2800">
                  <a:solidFill>
                    <a:schemeClr val="accent4">
                      <a:lumMod val="20000"/>
                      <a:lumOff val="80000"/>
                    </a:schemeClr>
                  </a:solidFill>
                </a:rPr>
                <a:t>04</a:t>
              </a:r>
              <a:endParaRPr lang="en-US" sz="2400">
                <a:solidFill>
                  <a:schemeClr val="accent4">
                    <a:lumMod val="20000"/>
                    <a:lumOff val="80000"/>
                  </a:schemeClr>
                </a:solidFill>
              </a:endParaRPr>
            </a:p>
          </p:txBody>
        </p:sp>
      </p:grpSp>
      <p:grpSp>
        <p:nvGrpSpPr>
          <p:cNvPr id="34" name="Group 33"/>
          <p:cNvGrpSpPr/>
          <p:nvPr/>
        </p:nvGrpSpPr>
        <p:grpSpPr>
          <a:xfrm>
            <a:off x="1098550" y="5203101"/>
            <a:ext cx="8045450" cy="523220"/>
            <a:chOff x="886893" y="4809403"/>
            <a:chExt cx="8045450" cy="523220"/>
          </a:xfrm>
        </p:grpSpPr>
        <p:sp>
          <p:nvSpPr>
            <p:cNvPr id="35" name="Rectangle 34"/>
            <p:cNvSpPr/>
            <p:nvPr/>
          </p:nvSpPr>
          <p:spPr>
            <a:xfrm>
              <a:off x="1566343" y="4846539"/>
              <a:ext cx="7366000" cy="462630"/>
            </a:xfrm>
            <a:prstGeom prst="rect">
              <a:avLst/>
            </a:prstGeom>
            <a:solidFill>
              <a:schemeClr val="accent2">
                <a:lumMod val="20000"/>
                <a:lumOff val="80000"/>
                <a:alpha val="80000"/>
              </a:schemeClr>
            </a:solidFill>
            <a:ln>
              <a:solidFill>
                <a:schemeClr val="accent2">
                  <a:lumMod val="20000"/>
                  <a:lumOff val="8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6" name="TextBox 35"/>
            <p:cNvSpPr txBox="1"/>
            <p:nvPr/>
          </p:nvSpPr>
          <p:spPr>
            <a:xfrm>
              <a:off x="1917776" y="4897440"/>
              <a:ext cx="6747867" cy="369332"/>
            </a:xfrm>
            <a:prstGeom prst="rect">
              <a:avLst/>
            </a:prstGeom>
            <a:noFill/>
          </p:spPr>
          <p:txBody>
            <a:bodyPr wrap="square" lIns="0" tIns="0" rIns="108000" bIns="0" rtlCol="0" anchor="t" anchorCtr="0">
              <a:spAutoFit/>
            </a:bodyPr>
            <a:lstStyle/>
            <a:p>
              <a:pPr marL="1440000" indent="-1285200"/>
              <a:r>
                <a:rPr lang="en-US" sz="2400" dirty="0">
                  <a:solidFill>
                    <a:schemeClr val="accent2">
                      <a:lumMod val="75000"/>
                    </a:schemeClr>
                  </a:solidFill>
                  <a:latin typeface="Abadi MT Condensed Light"/>
                  <a:cs typeface="Abadi MT Condensed Light"/>
                </a:rPr>
                <a:t>ABILITY TO PLUG INTO A </a:t>
              </a:r>
              <a:r>
                <a:rPr lang="en-US" sz="2400" u="sng" dirty="0">
                  <a:solidFill>
                    <a:schemeClr val="accent2">
                      <a:lumMod val="75000"/>
                    </a:schemeClr>
                  </a:solidFill>
                  <a:latin typeface="Abadi MT Condensed Light"/>
                  <a:cs typeface="Abadi MT Condensed Light"/>
                </a:rPr>
                <a:t>RICH ECOSYSTEM</a:t>
              </a:r>
              <a:r>
                <a:rPr lang="en-US" sz="2400" dirty="0">
                  <a:solidFill>
                    <a:schemeClr val="accent2">
                      <a:lumMod val="75000"/>
                    </a:schemeClr>
                  </a:solidFill>
                  <a:latin typeface="Abadi MT Condensed Light"/>
                  <a:cs typeface="Abadi MT Condensed Light"/>
                </a:rPr>
                <a:t> OF CAPABILITIES</a:t>
              </a:r>
            </a:p>
          </p:txBody>
        </p:sp>
        <p:sp>
          <p:nvSpPr>
            <p:cNvPr id="37" name="Rectangle 36"/>
            <p:cNvSpPr/>
            <p:nvPr/>
          </p:nvSpPr>
          <p:spPr>
            <a:xfrm>
              <a:off x="886893" y="4846539"/>
              <a:ext cx="1028691" cy="462630"/>
            </a:xfrm>
            <a:prstGeom prst="rect">
              <a:avLst/>
            </a:prstGeom>
            <a:solidFill>
              <a:schemeClr val="accent2">
                <a:lumMod val="75000"/>
                <a:alpha val="80000"/>
              </a:schemeClr>
            </a:solidFill>
            <a:ln>
              <a:noFill/>
            </a:ln>
          </p:spPr>
          <p:txBody>
            <a:bodyPr wrap="square" lIns="0" rtlCol="0">
              <a:spAutoFit/>
            </a:bodyPr>
            <a:lstStyle/>
            <a:p>
              <a:pPr algn="r"/>
              <a:endParaRPr lang="en-US" sz="2400">
                <a:solidFill>
                  <a:schemeClr val="accent2">
                    <a:lumMod val="20000"/>
                    <a:lumOff val="80000"/>
                  </a:schemeClr>
                </a:solidFill>
                <a:latin typeface="Arial Narrow"/>
                <a:cs typeface="Arial Narrow"/>
              </a:endParaRPr>
            </a:p>
          </p:txBody>
        </p:sp>
        <p:sp>
          <p:nvSpPr>
            <p:cNvPr id="38" name="TextBox 37"/>
            <p:cNvSpPr txBox="1"/>
            <p:nvPr/>
          </p:nvSpPr>
          <p:spPr>
            <a:xfrm>
              <a:off x="1430876" y="4809403"/>
              <a:ext cx="486823" cy="523220"/>
            </a:xfrm>
            <a:prstGeom prst="rect">
              <a:avLst/>
            </a:prstGeom>
            <a:noFill/>
            <a:ln>
              <a:noFill/>
            </a:ln>
          </p:spPr>
          <p:txBody>
            <a:bodyPr wrap="square" lIns="0" rtlCol="0">
              <a:spAutoFit/>
            </a:bodyPr>
            <a:lstStyle>
              <a:defPPr>
                <a:defRPr lang="en-US"/>
              </a:defPPr>
              <a:lvl1pPr algn="r">
                <a:defRPr sz="6000">
                  <a:solidFill>
                    <a:schemeClr val="accent1">
                      <a:lumMod val="40000"/>
                      <a:lumOff val="60000"/>
                    </a:schemeClr>
                  </a:solidFill>
                  <a:latin typeface="Arial Narrow"/>
                  <a:cs typeface="Arial Narrow"/>
                </a:defRPr>
              </a:lvl1pPr>
            </a:lstStyle>
            <a:p>
              <a:r>
                <a:rPr lang="en-US" sz="2800">
                  <a:solidFill>
                    <a:schemeClr val="accent2">
                      <a:lumMod val="20000"/>
                      <a:lumOff val="80000"/>
                    </a:schemeClr>
                  </a:solidFill>
                </a:rPr>
                <a:t>05</a:t>
              </a:r>
            </a:p>
          </p:txBody>
        </p:sp>
      </p:grpSp>
      <p:grpSp>
        <p:nvGrpSpPr>
          <p:cNvPr id="3" name="Group 2"/>
          <p:cNvGrpSpPr/>
          <p:nvPr/>
        </p:nvGrpSpPr>
        <p:grpSpPr>
          <a:xfrm>
            <a:off x="1092200" y="5730151"/>
            <a:ext cx="8064500" cy="523220"/>
            <a:chOff x="1092200" y="5692051"/>
            <a:chExt cx="8064500" cy="523220"/>
          </a:xfrm>
        </p:grpSpPr>
        <p:grpSp>
          <p:nvGrpSpPr>
            <p:cNvPr id="39" name="Group 38"/>
            <p:cNvGrpSpPr/>
            <p:nvPr/>
          </p:nvGrpSpPr>
          <p:grpSpPr>
            <a:xfrm>
              <a:off x="1374484" y="5727066"/>
              <a:ext cx="7782216" cy="457834"/>
              <a:chOff x="1608673" y="4840188"/>
              <a:chExt cx="7641168" cy="457834"/>
            </a:xfrm>
          </p:grpSpPr>
          <p:sp>
            <p:nvSpPr>
              <p:cNvPr id="40" name="Rectangle 39"/>
              <p:cNvSpPr/>
              <p:nvPr/>
            </p:nvSpPr>
            <p:spPr>
              <a:xfrm>
                <a:off x="1608673" y="4840188"/>
                <a:ext cx="7641168" cy="457834"/>
              </a:xfrm>
              <a:prstGeom prst="rect">
                <a:avLst/>
              </a:prstGeom>
              <a:solidFill>
                <a:srgbClr val="DAE8C1">
                  <a:alpha val="80000"/>
                </a:srgbClr>
              </a:solidFill>
              <a:ln>
                <a:solidFill>
                  <a:srgbClr val="DAE8C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1" name="TextBox 40"/>
              <p:cNvSpPr txBox="1"/>
              <p:nvPr/>
            </p:nvSpPr>
            <p:spPr>
              <a:xfrm>
                <a:off x="2341268" y="4903790"/>
                <a:ext cx="6493865" cy="369332"/>
              </a:xfrm>
              <a:prstGeom prst="rect">
                <a:avLst/>
              </a:prstGeom>
              <a:noFill/>
            </p:spPr>
            <p:txBody>
              <a:bodyPr wrap="square" lIns="0" tIns="0" rIns="108000" bIns="0" rtlCol="0" anchor="t" anchorCtr="0">
                <a:spAutoFit/>
              </a:bodyPr>
              <a:lstStyle/>
              <a:p>
                <a:pPr marL="1440000" indent="-1285200"/>
                <a:r>
                  <a:rPr lang="en-US" sz="2400" dirty="0">
                    <a:solidFill>
                      <a:schemeClr val="accent3">
                        <a:lumMod val="50000"/>
                      </a:schemeClr>
                    </a:solidFill>
                    <a:latin typeface="Abadi MT Condensed Light"/>
                    <a:cs typeface="Abadi MT Condensed Light"/>
                  </a:rPr>
                  <a:t>VISIBILITY </a:t>
                </a:r>
                <a:r>
                  <a:rPr lang="en-US" sz="2400" u="sng" dirty="0">
                    <a:solidFill>
                      <a:schemeClr val="accent3">
                        <a:lumMod val="50000"/>
                      </a:schemeClr>
                    </a:solidFill>
                    <a:latin typeface="Abadi MT Condensed Light"/>
                    <a:cs typeface="Abadi MT Condensed Light"/>
                  </a:rPr>
                  <a:t>END-TO-END</a:t>
                </a:r>
                <a:r>
                  <a:rPr lang="en-US" sz="2400" dirty="0">
                    <a:solidFill>
                      <a:schemeClr val="accent3">
                        <a:lumMod val="50000"/>
                      </a:schemeClr>
                    </a:solidFill>
                    <a:latin typeface="Abadi MT Condensed Light"/>
                    <a:cs typeface="Abadi MT Condensed Light"/>
                  </a:rPr>
                  <a:t> FOR THE DEVELOPMENT LIFE CYCLE</a:t>
                </a:r>
              </a:p>
            </p:txBody>
          </p:sp>
        </p:grpSp>
        <p:sp>
          <p:nvSpPr>
            <p:cNvPr id="44" name="Rectangle 43"/>
            <p:cNvSpPr/>
            <p:nvPr/>
          </p:nvSpPr>
          <p:spPr>
            <a:xfrm>
              <a:off x="1092200" y="5729187"/>
              <a:ext cx="1028691" cy="462630"/>
            </a:xfrm>
            <a:prstGeom prst="rect">
              <a:avLst/>
            </a:prstGeom>
            <a:solidFill>
              <a:srgbClr val="77933C">
                <a:alpha val="80000"/>
              </a:srgbClr>
            </a:solidFill>
            <a:ln>
              <a:noFill/>
            </a:ln>
          </p:spPr>
          <p:txBody>
            <a:bodyPr wrap="square" lIns="0" rtlCol="0">
              <a:spAutoFit/>
            </a:bodyPr>
            <a:lstStyle/>
            <a:p>
              <a:pPr algn="r"/>
              <a:endParaRPr lang="en-US" sz="2400">
                <a:solidFill>
                  <a:schemeClr val="accent2">
                    <a:lumMod val="20000"/>
                    <a:lumOff val="80000"/>
                  </a:schemeClr>
                </a:solidFill>
                <a:latin typeface="Arial Narrow"/>
                <a:cs typeface="Arial Narrow"/>
              </a:endParaRPr>
            </a:p>
          </p:txBody>
        </p:sp>
        <p:sp>
          <p:nvSpPr>
            <p:cNvPr id="45" name="TextBox 44"/>
            <p:cNvSpPr txBox="1"/>
            <p:nvPr/>
          </p:nvSpPr>
          <p:spPr>
            <a:xfrm>
              <a:off x="1636183" y="5692051"/>
              <a:ext cx="486823" cy="523220"/>
            </a:xfrm>
            <a:prstGeom prst="rect">
              <a:avLst/>
            </a:prstGeom>
            <a:noFill/>
            <a:ln>
              <a:noFill/>
            </a:ln>
          </p:spPr>
          <p:txBody>
            <a:bodyPr wrap="square" lIns="0" rtlCol="0">
              <a:spAutoFit/>
            </a:bodyPr>
            <a:lstStyle>
              <a:defPPr>
                <a:defRPr lang="en-US"/>
              </a:defPPr>
              <a:lvl1pPr algn="r">
                <a:defRPr sz="6000">
                  <a:solidFill>
                    <a:schemeClr val="accent1">
                      <a:lumMod val="40000"/>
                      <a:lumOff val="60000"/>
                    </a:schemeClr>
                  </a:solidFill>
                  <a:latin typeface="Arial Narrow"/>
                  <a:cs typeface="Arial Narrow"/>
                </a:defRPr>
              </a:lvl1pPr>
            </a:lstStyle>
            <a:p>
              <a:r>
                <a:rPr lang="en-US" sz="2800">
                  <a:solidFill>
                    <a:schemeClr val="accent3">
                      <a:lumMod val="20000"/>
                      <a:lumOff val="80000"/>
                    </a:schemeClr>
                  </a:solidFill>
                </a:rPr>
                <a:t>06</a:t>
              </a:r>
            </a:p>
          </p:txBody>
        </p:sp>
      </p:grpSp>
    </p:spTree>
    <p:extLst>
      <p:ext uri="{BB962C8B-B14F-4D97-AF65-F5344CB8AC3E}">
        <p14:creationId xmlns:p14="http://schemas.microsoft.com/office/powerpoint/2010/main" val="117496630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Business case</a:t>
            </a:r>
          </a:p>
        </p:txBody>
      </p:sp>
      <p:sp>
        <p:nvSpPr>
          <p:cNvPr id="4" name="Date Placeholder 3"/>
          <p:cNvSpPr>
            <a:spLocks noGrp="1"/>
          </p:cNvSpPr>
          <p:nvPr>
            <p:ph type="dt" sz="half" idx="10"/>
          </p:nvPr>
        </p:nvSpPr>
        <p:spPr/>
        <p:txBody>
          <a:bodyPr/>
          <a:lstStyle/>
          <a:p>
            <a:fld id="{3D204B18-9485-D74D-B2B3-6C26E88E40BB}" type="datetime1">
              <a:rPr lang="en-AU"/>
              <a:pPr/>
              <a:t>23/3/18</a:t>
            </a:fld>
            <a:endParaRPr lang="en-US"/>
          </a:p>
        </p:txBody>
      </p:sp>
      <p:sp>
        <p:nvSpPr>
          <p:cNvPr id="5" name="Footer Placeholder 4"/>
          <p:cNvSpPr>
            <a:spLocks noGrp="1"/>
          </p:cNvSpPr>
          <p:nvPr>
            <p:ph type="ftr" sz="quarter" idx="11"/>
          </p:nvPr>
        </p:nvSpPr>
        <p:spPr/>
        <p:txBody>
          <a:bodyPr/>
          <a:lstStyle/>
          <a:p>
            <a:r>
              <a:rPr lang="en-US" dirty="0"/>
              <a:t>SIT737 Service Oriented Architecture </a:t>
            </a:r>
          </a:p>
        </p:txBody>
      </p:sp>
      <p:sp>
        <p:nvSpPr>
          <p:cNvPr id="6" name="Slide Number Placeholder 5"/>
          <p:cNvSpPr>
            <a:spLocks noGrp="1"/>
          </p:cNvSpPr>
          <p:nvPr>
            <p:ph type="sldNum" sz="quarter" idx="12"/>
          </p:nvPr>
        </p:nvSpPr>
        <p:spPr/>
        <p:txBody>
          <a:bodyPr/>
          <a:lstStyle/>
          <a:p>
            <a:fld id="{BBE0A389-EB18-824A-A5ED-72ACC9A7FB5D}" type="slidenum">
              <a:rPr lang="en-US"/>
              <a:pPr/>
              <a:t>41</a:t>
            </a:fld>
            <a:endParaRPr lang="en-US"/>
          </a:p>
        </p:txBody>
      </p:sp>
      <p:sp>
        <p:nvSpPr>
          <p:cNvPr id="7" name="Rectangle 6"/>
          <p:cNvSpPr/>
          <p:nvPr/>
        </p:nvSpPr>
        <p:spPr>
          <a:xfrm>
            <a:off x="0" y="1498594"/>
            <a:ext cx="9153158" cy="4961473"/>
          </a:xfrm>
          <a:prstGeom prst="rect">
            <a:avLst/>
          </a:prstGeom>
          <a:solidFill>
            <a:schemeClr val="bg1">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 name="Straight Connector 7"/>
          <p:cNvCxnSpPr/>
          <p:nvPr/>
        </p:nvCxnSpPr>
        <p:spPr>
          <a:xfrm>
            <a:off x="2128520" y="1680624"/>
            <a:ext cx="0" cy="4656676"/>
          </a:xfrm>
          <a:prstGeom prst="line">
            <a:avLst/>
          </a:prstGeom>
          <a:ln w="3175" cmpd="sng">
            <a:solidFill>
              <a:schemeClr val="tx2">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0" y="1541480"/>
            <a:ext cx="2123441" cy="523220"/>
          </a:xfrm>
          <a:prstGeom prst="rect">
            <a:avLst/>
          </a:prstGeom>
          <a:noFill/>
        </p:spPr>
        <p:txBody>
          <a:bodyPr wrap="square" rtlCol="0">
            <a:spAutoFit/>
          </a:bodyPr>
          <a:lstStyle/>
          <a:p>
            <a:pPr algn="r"/>
            <a:r>
              <a:rPr lang="en-US" sz="2800" b="1">
                <a:solidFill>
                  <a:schemeClr val="tx2">
                    <a:lumMod val="75000"/>
                  </a:schemeClr>
                </a:solidFill>
                <a:latin typeface="Abadi MT Condensed Extra Bold"/>
                <a:cs typeface="Abadi MT Condensed Extra Bold"/>
              </a:rPr>
              <a:t>THE PLAN</a:t>
            </a:r>
            <a:endParaRPr lang="en-US" sz="4000">
              <a:solidFill>
                <a:schemeClr val="tx2">
                  <a:lumMod val="75000"/>
                </a:schemeClr>
              </a:solidFill>
              <a:latin typeface="Abadi MT Condensed Extra Bold"/>
              <a:cs typeface="Abadi MT Condensed Extra Bold"/>
            </a:endParaRPr>
          </a:p>
        </p:txBody>
      </p:sp>
      <p:sp>
        <p:nvSpPr>
          <p:cNvPr id="10" name="TextBox 9"/>
          <p:cNvSpPr txBox="1"/>
          <p:nvPr/>
        </p:nvSpPr>
        <p:spPr>
          <a:xfrm>
            <a:off x="2219957" y="1553624"/>
            <a:ext cx="6839376" cy="2123658"/>
          </a:xfrm>
          <a:prstGeom prst="rect">
            <a:avLst/>
          </a:prstGeom>
          <a:noFill/>
        </p:spPr>
        <p:txBody>
          <a:bodyPr wrap="square" rtlCol="0">
            <a:spAutoFit/>
          </a:bodyPr>
          <a:lstStyle/>
          <a:p>
            <a:r>
              <a:rPr lang="en-US" sz="3000">
                <a:latin typeface="Abadi MT Condensed Light"/>
                <a:cs typeface="Abadi MT Condensed Light"/>
              </a:rPr>
              <a:t>… and the additional requirements</a:t>
            </a:r>
          </a:p>
          <a:p>
            <a:pPr lvl="0">
              <a:spcBef>
                <a:spcPts val="1200"/>
              </a:spcBef>
            </a:pPr>
            <a:r>
              <a:rPr lang="en-US" sz="2300" i="1">
                <a:solidFill>
                  <a:prstClr val="black">
                    <a:lumMod val="65000"/>
                    <a:lumOff val="35000"/>
                  </a:prstClr>
                </a:solidFill>
                <a:latin typeface="Abadi MT Condensed Light"/>
                <a:cs typeface="Abadi MT Condensed Light"/>
              </a:rPr>
              <a:t>Being a new startup, Tom and team have not made any serious commitments in infrastructure, but this project may require a considerable amount of resources at least for the next 2 months, later the success of the application will shape the need.</a:t>
            </a:r>
          </a:p>
        </p:txBody>
      </p:sp>
      <p:grpSp>
        <p:nvGrpSpPr>
          <p:cNvPr id="11" name="Group 10"/>
          <p:cNvGrpSpPr/>
          <p:nvPr/>
        </p:nvGrpSpPr>
        <p:grpSpPr>
          <a:xfrm>
            <a:off x="1092201" y="3725350"/>
            <a:ext cx="8051799" cy="545293"/>
            <a:chOff x="889001" y="2338098"/>
            <a:chExt cx="8051799" cy="545293"/>
          </a:xfrm>
        </p:grpSpPr>
        <p:grpSp>
          <p:nvGrpSpPr>
            <p:cNvPr id="12" name="Group 11"/>
            <p:cNvGrpSpPr/>
            <p:nvPr/>
          </p:nvGrpSpPr>
          <p:grpSpPr>
            <a:xfrm>
              <a:off x="889001" y="2395088"/>
              <a:ext cx="8051799" cy="481953"/>
              <a:chOff x="889001" y="2570930"/>
              <a:chExt cx="8051799" cy="481953"/>
            </a:xfrm>
          </p:grpSpPr>
          <p:sp>
            <p:nvSpPr>
              <p:cNvPr id="15" name="Rectangle 14"/>
              <p:cNvSpPr/>
              <p:nvPr/>
            </p:nvSpPr>
            <p:spPr>
              <a:xfrm>
                <a:off x="889001" y="2570930"/>
                <a:ext cx="8051799" cy="481953"/>
              </a:xfrm>
              <a:prstGeom prst="rect">
                <a:avLst/>
              </a:prstGeom>
              <a:solidFill>
                <a:schemeClr val="accent6">
                  <a:lumMod val="20000"/>
                  <a:lumOff val="8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TextBox 15"/>
              <p:cNvSpPr txBox="1"/>
              <p:nvPr/>
            </p:nvSpPr>
            <p:spPr>
              <a:xfrm>
                <a:off x="1935796" y="2606614"/>
                <a:ext cx="6903404" cy="369332"/>
              </a:xfrm>
              <a:prstGeom prst="rect">
                <a:avLst/>
              </a:prstGeom>
              <a:noFill/>
            </p:spPr>
            <p:txBody>
              <a:bodyPr wrap="square" lIns="0" tIns="0" rIns="108000" bIns="0" rtlCol="0" anchor="t" anchorCtr="0">
                <a:spAutoFit/>
              </a:bodyPr>
              <a:lstStyle/>
              <a:p>
                <a:pPr marL="180000"/>
                <a:r>
                  <a:rPr lang="en-US" sz="2400" dirty="0">
                    <a:solidFill>
                      <a:srgbClr val="B27979"/>
                    </a:solidFill>
                    <a:latin typeface="Abadi MT Condensed Light"/>
                    <a:cs typeface="Abadi MT Condensed Light"/>
                  </a:rPr>
                  <a:t>ABILITY TO VARY INFRASTRUCTURE COMMITMENTS OVER TIME</a:t>
                </a:r>
                <a:endParaRPr lang="en-US" sz="2000" u="sng" dirty="0">
                  <a:solidFill>
                    <a:srgbClr val="B27979"/>
                  </a:solidFill>
                  <a:latin typeface="Abadi MT Condensed Light"/>
                  <a:cs typeface="Abadi MT Condensed Light"/>
                </a:endParaRPr>
              </a:p>
            </p:txBody>
          </p:sp>
        </p:grpSp>
        <p:sp>
          <p:nvSpPr>
            <p:cNvPr id="13" name="Rectangle 12"/>
            <p:cNvSpPr/>
            <p:nvPr/>
          </p:nvSpPr>
          <p:spPr>
            <a:xfrm>
              <a:off x="889001" y="2388213"/>
              <a:ext cx="1035538" cy="495178"/>
            </a:xfrm>
            <a:prstGeom prst="rect">
              <a:avLst/>
            </a:prstGeom>
            <a:solidFill>
              <a:schemeClr val="accent6">
                <a:lumMod val="5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TextBox 13"/>
            <p:cNvSpPr txBox="1"/>
            <p:nvPr/>
          </p:nvSpPr>
          <p:spPr>
            <a:xfrm>
              <a:off x="984250" y="2338098"/>
              <a:ext cx="946489" cy="523220"/>
            </a:xfrm>
            <a:prstGeom prst="rect">
              <a:avLst/>
            </a:prstGeom>
            <a:noFill/>
            <a:ln>
              <a:noFill/>
            </a:ln>
          </p:spPr>
          <p:txBody>
            <a:bodyPr wrap="square" lIns="0" rtlCol="0">
              <a:spAutoFit/>
            </a:bodyPr>
            <a:lstStyle>
              <a:defPPr>
                <a:defRPr lang="en-US"/>
              </a:defPPr>
              <a:lvl1pPr algn="r">
                <a:defRPr sz="6000">
                  <a:solidFill>
                    <a:schemeClr val="accent6">
                      <a:lumMod val="20000"/>
                      <a:lumOff val="80000"/>
                    </a:schemeClr>
                  </a:solidFill>
                  <a:latin typeface="Arial Narrow"/>
                  <a:cs typeface="Arial Narrow"/>
                </a:defRPr>
              </a:lvl1pPr>
            </a:lstStyle>
            <a:p>
              <a:r>
                <a:rPr lang="en-US" sz="2800"/>
                <a:t>07</a:t>
              </a:r>
            </a:p>
          </p:txBody>
        </p:sp>
      </p:grpSp>
      <p:sp>
        <p:nvSpPr>
          <p:cNvPr id="42" name="Rectangle 41"/>
          <p:cNvSpPr/>
          <p:nvPr/>
        </p:nvSpPr>
        <p:spPr>
          <a:xfrm>
            <a:off x="2209797" y="4459872"/>
            <a:ext cx="6858000" cy="1154162"/>
          </a:xfrm>
          <a:prstGeom prst="rect">
            <a:avLst/>
          </a:prstGeom>
        </p:spPr>
        <p:txBody>
          <a:bodyPr wrap="square">
            <a:spAutoFit/>
          </a:bodyPr>
          <a:lstStyle/>
          <a:p>
            <a:pPr lvl="0">
              <a:spcBef>
                <a:spcPts val="1200"/>
              </a:spcBef>
            </a:pPr>
            <a:r>
              <a:rPr lang="en-US" sz="2300" i="1">
                <a:solidFill>
                  <a:prstClr val="black">
                    <a:lumMod val="65000"/>
                    <a:lumOff val="35000"/>
                  </a:prstClr>
                </a:solidFill>
                <a:latin typeface="Abadi MT Condensed Light"/>
                <a:cs typeface="Abadi MT Condensed Light"/>
              </a:rPr>
              <a:t>Moreover, it is likely that the application will require the use of different stacks to leverage at best the team skill sets cut down the time to market. </a:t>
            </a:r>
          </a:p>
        </p:txBody>
      </p:sp>
      <p:grpSp>
        <p:nvGrpSpPr>
          <p:cNvPr id="52" name="Group 51"/>
          <p:cNvGrpSpPr/>
          <p:nvPr/>
        </p:nvGrpSpPr>
        <p:grpSpPr>
          <a:xfrm>
            <a:off x="1092201" y="5622922"/>
            <a:ext cx="8051800" cy="530308"/>
            <a:chOff x="889001" y="3813595"/>
            <a:chExt cx="8051800" cy="530308"/>
          </a:xfrm>
        </p:grpSpPr>
        <p:grpSp>
          <p:nvGrpSpPr>
            <p:cNvPr id="53" name="Group 52"/>
            <p:cNvGrpSpPr/>
            <p:nvPr/>
          </p:nvGrpSpPr>
          <p:grpSpPr>
            <a:xfrm>
              <a:off x="1006233" y="3858871"/>
              <a:ext cx="7934568" cy="485032"/>
              <a:chOff x="1782877" y="3053243"/>
              <a:chExt cx="7436780" cy="780508"/>
            </a:xfrm>
          </p:grpSpPr>
          <p:sp>
            <p:nvSpPr>
              <p:cNvPr id="56" name="Rectangle 55"/>
              <p:cNvSpPr/>
              <p:nvPr/>
            </p:nvSpPr>
            <p:spPr>
              <a:xfrm>
                <a:off x="1782877" y="3053243"/>
                <a:ext cx="7436780" cy="780508"/>
              </a:xfrm>
              <a:prstGeom prst="rect">
                <a:avLst/>
              </a:prstGeom>
              <a:solidFill>
                <a:schemeClr val="accent5">
                  <a:lumMod val="40000"/>
                  <a:lumOff val="6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7" name="TextBox 56"/>
              <p:cNvSpPr txBox="1"/>
              <p:nvPr/>
            </p:nvSpPr>
            <p:spPr>
              <a:xfrm>
                <a:off x="2645406" y="3100032"/>
                <a:ext cx="6431411" cy="594325"/>
              </a:xfrm>
              <a:prstGeom prst="rect">
                <a:avLst/>
              </a:prstGeom>
              <a:noFill/>
            </p:spPr>
            <p:txBody>
              <a:bodyPr wrap="square" lIns="0" tIns="0" rIns="108000" bIns="0" rtlCol="0" anchor="t" anchorCtr="0">
                <a:spAutoFit/>
              </a:bodyPr>
              <a:lstStyle/>
              <a:p>
                <a:pPr marL="180000"/>
                <a:r>
                  <a:rPr lang="en-US" sz="2400" dirty="0">
                    <a:solidFill>
                      <a:schemeClr val="accent5">
                        <a:lumMod val="75000"/>
                      </a:schemeClr>
                    </a:solidFill>
                    <a:latin typeface="Abadi MT Condensed Light"/>
                    <a:cs typeface="Abadi MT Condensed Light"/>
                  </a:rPr>
                  <a:t>MULTIPLE STACKS/LANGUAGES NEEDED FOR IMPLEMENTATION</a:t>
                </a:r>
                <a:endParaRPr lang="en-US" sz="2000" dirty="0">
                  <a:solidFill>
                    <a:schemeClr val="accent5">
                      <a:lumMod val="75000"/>
                    </a:schemeClr>
                  </a:solidFill>
                  <a:latin typeface="Abadi MT Condensed Light"/>
                  <a:cs typeface="Abadi MT Condensed Light"/>
                </a:endParaRPr>
              </a:p>
            </p:txBody>
          </p:sp>
        </p:grpSp>
        <p:sp>
          <p:nvSpPr>
            <p:cNvPr id="54" name="Rectangle 53"/>
            <p:cNvSpPr/>
            <p:nvPr/>
          </p:nvSpPr>
          <p:spPr>
            <a:xfrm>
              <a:off x="889001" y="3858872"/>
              <a:ext cx="1035537" cy="485031"/>
            </a:xfrm>
            <a:prstGeom prst="rect">
              <a:avLst/>
            </a:prstGeom>
            <a:solidFill>
              <a:schemeClr val="accent5">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5" name="TextBox 54"/>
            <p:cNvSpPr txBox="1"/>
            <p:nvPr/>
          </p:nvSpPr>
          <p:spPr>
            <a:xfrm>
              <a:off x="984153" y="3813595"/>
              <a:ext cx="922389" cy="523220"/>
            </a:xfrm>
            <a:prstGeom prst="rect">
              <a:avLst/>
            </a:prstGeom>
            <a:noFill/>
            <a:ln>
              <a:noFill/>
            </a:ln>
          </p:spPr>
          <p:txBody>
            <a:bodyPr wrap="square" lIns="0" rtlCol="0">
              <a:spAutoFit/>
            </a:bodyPr>
            <a:lstStyle/>
            <a:p>
              <a:pPr algn="r"/>
              <a:r>
                <a:rPr lang="en-US" sz="2800">
                  <a:solidFill>
                    <a:schemeClr val="accent5">
                      <a:lumMod val="40000"/>
                      <a:lumOff val="60000"/>
                    </a:schemeClr>
                  </a:solidFill>
                  <a:latin typeface="Arial Narrow"/>
                  <a:cs typeface="Arial Narrow"/>
                </a:rPr>
                <a:t>08</a:t>
              </a:r>
              <a:endParaRPr lang="en-US" sz="1400">
                <a:solidFill>
                  <a:schemeClr val="accent5">
                    <a:lumMod val="40000"/>
                    <a:lumOff val="60000"/>
                  </a:schemeClr>
                </a:solidFill>
                <a:latin typeface="Arial Narrow"/>
                <a:cs typeface="Arial Narrow"/>
              </a:endParaRPr>
            </a:p>
          </p:txBody>
        </p:sp>
      </p:grpSp>
    </p:spTree>
    <p:extLst>
      <p:ext uri="{BB962C8B-B14F-4D97-AF65-F5344CB8AC3E}">
        <p14:creationId xmlns:p14="http://schemas.microsoft.com/office/powerpoint/2010/main" val="175997834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Business case</a:t>
            </a:r>
          </a:p>
        </p:txBody>
      </p:sp>
      <p:sp>
        <p:nvSpPr>
          <p:cNvPr id="4" name="Date Placeholder 3"/>
          <p:cNvSpPr>
            <a:spLocks noGrp="1"/>
          </p:cNvSpPr>
          <p:nvPr>
            <p:ph type="dt" sz="half" idx="10"/>
          </p:nvPr>
        </p:nvSpPr>
        <p:spPr/>
        <p:txBody>
          <a:bodyPr/>
          <a:lstStyle/>
          <a:p>
            <a:fld id="{3D204B18-9485-D74D-B2B3-6C26E88E40BB}" type="datetime1">
              <a:rPr lang="en-AU"/>
              <a:pPr/>
              <a:t>23/3/18</a:t>
            </a:fld>
            <a:endParaRPr lang="en-US"/>
          </a:p>
        </p:txBody>
      </p:sp>
      <p:sp>
        <p:nvSpPr>
          <p:cNvPr id="5" name="Footer Placeholder 4"/>
          <p:cNvSpPr>
            <a:spLocks noGrp="1"/>
          </p:cNvSpPr>
          <p:nvPr>
            <p:ph type="ftr" sz="quarter" idx="11"/>
          </p:nvPr>
        </p:nvSpPr>
        <p:spPr/>
        <p:txBody>
          <a:bodyPr/>
          <a:lstStyle/>
          <a:p>
            <a:r>
              <a:rPr lang="en-US" dirty="0"/>
              <a:t>SIT737 Service Oriented Architecture </a:t>
            </a:r>
          </a:p>
        </p:txBody>
      </p:sp>
      <p:sp>
        <p:nvSpPr>
          <p:cNvPr id="6" name="Slide Number Placeholder 5"/>
          <p:cNvSpPr>
            <a:spLocks noGrp="1"/>
          </p:cNvSpPr>
          <p:nvPr>
            <p:ph type="sldNum" sz="quarter" idx="12"/>
          </p:nvPr>
        </p:nvSpPr>
        <p:spPr/>
        <p:txBody>
          <a:bodyPr/>
          <a:lstStyle/>
          <a:p>
            <a:fld id="{BBE0A389-EB18-824A-A5ED-72ACC9A7FB5D}" type="slidenum">
              <a:rPr lang="en-US"/>
              <a:pPr/>
              <a:t>42</a:t>
            </a:fld>
            <a:endParaRPr lang="en-US"/>
          </a:p>
        </p:txBody>
      </p:sp>
      <p:sp>
        <p:nvSpPr>
          <p:cNvPr id="7" name="Rectangle 6"/>
          <p:cNvSpPr/>
          <p:nvPr/>
        </p:nvSpPr>
        <p:spPr>
          <a:xfrm>
            <a:off x="0" y="1498594"/>
            <a:ext cx="9153158" cy="4961473"/>
          </a:xfrm>
          <a:prstGeom prst="rect">
            <a:avLst/>
          </a:prstGeom>
          <a:solidFill>
            <a:schemeClr val="bg1">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 name="Straight Connector 7"/>
          <p:cNvCxnSpPr/>
          <p:nvPr/>
        </p:nvCxnSpPr>
        <p:spPr>
          <a:xfrm>
            <a:off x="2128520" y="1680624"/>
            <a:ext cx="0" cy="4656676"/>
          </a:xfrm>
          <a:prstGeom prst="line">
            <a:avLst/>
          </a:prstGeom>
          <a:ln w="3175" cmpd="sng">
            <a:solidFill>
              <a:schemeClr val="tx2">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0" y="1541480"/>
            <a:ext cx="2123441" cy="523220"/>
          </a:xfrm>
          <a:prstGeom prst="rect">
            <a:avLst/>
          </a:prstGeom>
          <a:noFill/>
        </p:spPr>
        <p:txBody>
          <a:bodyPr wrap="square" rtlCol="0">
            <a:spAutoFit/>
          </a:bodyPr>
          <a:lstStyle/>
          <a:p>
            <a:pPr algn="r"/>
            <a:r>
              <a:rPr lang="en-US" sz="2800" b="1">
                <a:solidFill>
                  <a:schemeClr val="tx2">
                    <a:lumMod val="75000"/>
                  </a:schemeClr>
                </a:solidFill>
                <a:latin typeface="Abadi MT Condensed Extra Bold"/>
                <a:cs typeface="Abadi MT Condensed Extra Bold"/>
              </a:rPr>
              <a:t>THE PLAN</a:t>
            </a:r>
            <a:endParaRPr lang="en-US" sz="4000">
              <a:solidFill>
                <a:schemeClr val="tx2">
                  <a:lumMod val="75000"/>
                </a:schemeClr>
              </a:solidFill>
              <a:latin typeface="Abadi MT Condensed Extra Bold"/>
              <a:cs typeface="Abadi MT Condensed Extra Bold"/>
            </a:endParaRPr>
          </a:p>
        </p:txBody>
      </p:sp>
      <p:sp>
        <p:nvSpPr>
          <p:cNvPr id="10" name="TextBox 9"/>
          <p:cNvSpPr txBox="1"/>
          <p:nvPr/>
        </p:nvSpPr>
        <p:spPr>
          <a:xfrm>
            <a:off x="2219957" y="1553624"/>
            <a:ext cx="6839376" cy="3339376"/>
          </a:xfrm>
          <a:prstGeom prst="rect">
            <a:avLst/>
          </a:prstGeom>
          <a:noFill/>
        </p:spPr>
        <p:txBody>
          <a:bodyPr wrap="square" rtlCol="0">
            <a:spAutoFit/>
          </a:bodyPr>
          <a:lstStyle/>
          <a:p>
            <a:r>
              <a:rPr lang="en-US" sz="3000">
                <a:latin typeface="Abadi MT Condensed Light"/>
                <a:cs typeface="Abadi MT Condensed Light"/>
              </a:rPr>
              <a:t>… and the additional requirements</a:t>
            </a:r>
          </a:p>
          <a:p>
            <a:pPr lvl="0">
              <a:spcBef>
                <a:spcPts val="1200"/>
              </a:spcBef>
            </a:pPr>
            <a:r>
              <a:rPr lang="en-US" sz="2300" i="1">
                <a:solidFill>
                  <a:prstClr val="black">
                    <a:lumMod val="65000"/>
                    <a:lumOff val="35000"/>
                  </a:prstClr>
                </a:solidFill>
                <a:latin typeface="Abadi MT Condensed Light"/>
                <a:cs typeface="Abadi MT Condensed Light"/>
              </a:rPr>
              <a:t>Tom’s team is an avid consumer of (and contributor to) open source technologies, and tapping into the community’s wisdom is seen as an essential element for success.</a:t>
            </a:r>
          </a:p>
          <a:p>
            <a:pPr lvl="0">
              <a:spcBef>
                <a:spcPts val="1200"/>
              </a:spcBef>
            </a:pPr>
            <a:r>
              <a:rPr lang="en-US" sz="2300" i="1">
                <a:solidFill>
                  <a:prstClr val="black">
                    <a:lumMod val="65000"/>
                    <a:lumOff val="35000"/>
                  </a:prstClr>
                </a:solidFill>
                <a:latin typeface="Abadi MT Condensed Light"/>
                <a:cs typeface="Abadi MT Condensed Light"/>
              </a:rPr>
              <a:t>Moreover, Tom would like to bring this concept further create an environment that facilitates the sharing of ideas, contribution to the codebase so that other members of the company can easily participate to the development. </a:t>
            </a:r>
          </a:p>
        </p:txBody>
      </p:sp>
      <p:grpSp>
        <p:nvGrpSpPr>
          <p:cNvPr id="51" name="Group 50"/>
          <p:cNvGrpSpPr/>
          <p:nvPr/>
        </p:nvGrpSpPr>
        <p:grpSpPr>
          <a:xfrm>
            <a:off x="1092201" y="4988979"/>
            <a:ext cx="8051800" cy="523220"/>
            <a:chOff x="889001" y="5237099"/>
            <a:chExt cx="8051800" cy="523220"/>
          </a:xfrm>
        </p:grpSpPr>
        <p:grpSp>
          <p:nvGrpSpPr>
            <p:cNvPr id="58" name="Group 57"/>
            <p:cNvGrpSpPr/>
            <p:nvPr/>
          </p:nvGrpSpPr>
          <p:grpSpPr>
            <a:xfrm>
              <a:off x="889001" y="5261580"/>
              <a:ext cx="8051800" cy="481439"/>
              <a:chOff x="3105261" y="4206121"/>
              <a:chExt cx="6534359" cy="854380"/>
            </a:xfrm>
          </p:grpSpPr>
          <p:sp>
            <p:nvSpPr>
              <p:cNvPr id="61" name="Rectangle 60"/>
              <p:cNvSpPr/>
              <p:nvPr/>
            </p:nvSpPr>
            <p:spPr>
              <a:xfrm>
                <a:off x="3105261" y="4206121"/>
                <a:ext cx="6534359" cy="854380"/>
              </a:xfrm>
              <a:prstGeom prst="rect">
                <a:avLst/>
              </a:prstGeom>
              <a:solidFill>
                <a:schemeClr val="tx2">
                  <a:lumMod val="20000"/>
                  <a:lumOff val="8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2" name="TextBox 61"/>
              <p:cNvSpPr txBox="1"/>
              <p:nvPr/>
            </p:nvSpPr>
            <p:spPr>
              <a:xfrm>
                <a:off x="3956007" y="4281980"/>
                <a:ext cx="5570241" cy="655431"/>
              </a:xfrm>
              <a:prstGeom prst="rect">
                <a:avLst/>
              </a:prstGeom>
              <a:noFill/>
            </p:spPr>
            <p:txBody>
              <a:bodyPr wrap="square" lIns="0" tIns="0" rIns="108000" bIns="0" rtlCol="0" anchor="t" anchorCtr="0">
                <a:spAutoFit/>
              </a:bodyPr>
              <a:lstStyle/>
              <a:p>
                <a:pPr marL="180000"/>
                <a:r>
                  <a:rPr lang="en-US" sz="2400" dirty="0">
                    <a:solidFill>
                      <a:schemeClr val="accent1">
                        <a:lumMod val="75000"/>
                      </a:schemeClr>
                    </a:solidFill>
                    <a:latin typeface="Abadi MT Condensed Light"/>
                    <a:cs typeface="Abadi MT Condensed Light"/>
                  </a:rPr>
                  <a:t>TOOLING FOR CODE SHARING AND TEAMWORK SUPPORT</a:t>
                </a:r>
                <a:endParaRPr lang="en-US" sz="2000" dirty="0">
                  <a:solidFill>
                    <a:schemeClr val="accent1">
                      <a:lumMod val="75000"/>
                    </a:schemeClr>
                  </a:solidFill>
                  <a:latin typeface="Abadi MT Condensed Light"/>
                  <a:cs typeface="Abadi MT Condensed Light"/>
                </a:endParaRPr>
              </a:p>
            </p:txBody>
          </p:sp>
        </p:grpSp>
        <p:sp>
          <p:nvSpPr>
            <p:cNvPr id="59" name="Rectangle 58"/>
            <p:cNvSpPr/>
            <p:nvPr/>
          </p:nvSpPr>
          <p:spPr>
            <a:xfrm>
              <a:off x="889001" y="5261581"/>
              <a:ext cx="1035537" cy="481440"/>
            </a:xfrm>
            <a:prstGeom prst="rect">
              <a:avLst/>
            </a:prstGeom>
            <a:solidFill>
              <a:schemeClr val="accent1">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0" name="TextBox 59"/>
            <p:cNvSpPr txBox="1"/>
            <p:nvPr/>
          </p:nvSpPr>
          <p:spPr>
            <a:xfrm>
              <a:off x="991089" y="5237099"/>
              <a:ext cx="922389" cy="523220"/>
            </a:xfrm>
            <a:prstGeom prst="rect">
              <a:avLst/>
            </a:prstGeom>
            <a:noFill/>
            <a:ln>
              <a:noFill/>
            </a:ln>
          </p:spPr>
          <p:txBody>
            <a:bodyPr wrap="square" lIns="0" rtlCol="0">
              <a:spAutoFit/>
            </a:bodyPr>
            <a:lstStyle/>
            <a:p>
              <a:pPr algn="r"/>
              <a:r>
                <a:rPr lang="en-US" sz="2800">
                  <a:solidFill>
                    <a:schemeClr val="accent1">
                      <a:lumMod val="40000"/>
                      <a:lumOff val="60000"/>
                    </a:schemeClr>
                  </a:solidFill>
                  <a:latin typeface="Arial Narrow"/>
                  <a:cs typeface="Arial Narrow"/>
                </a:rPr>
                <a:t>09</a:t>
              </a:r>
              <a:endParaRPr lang="en-US" sz="2400">
                <a:solidFill>
                  <a:schemeClr val="accent1">
                    <a:lumMod val="40000"/>
                    <a:lumOff val="60000"/>
                  </a:schemeClr>
                </a:solidFill>
                <a:latin typeface="Arial Narrow"/>
                <a:cs typeface="Arial Narrow"/>
              </a:endParaRPr>
            </a:p>
          </p:txBody>
        </p:sp>
      </p:grpSp>
    </p:spTree>
    <p:extLst>
      <p:ext uri="{BB962C8B-B14F-4D97-AF65-F5344CB8AC3E}">
        <p14:creationId xmlns:p14="http://schemas.microsoft.com/office/powerpoint/2010/main" val="248211682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Business case</a:t>
            </a:r>
          </a:p>
        </p:txBody>
      </p:sp>
      <p:sp>
        <p:nvSpPr>
          <p:cNvPr id="4" name="Date Placeholder 3"/>
          <p:cNvSpPr>
            <a:spLocks noGrp="1"/>
          </p:cNvSpPr>
          <p:nvPr>
            <p:ph type="dt" sz="half" idx="10"/>
          </p:nvPr>
        </p:nvSpPr>
        <p:spPr/>
        <p:txBody>
          <a:bodyPr/>
          <a:lstStyle/>
          <a:p>
            <a:fld id="{3D204B18-9485-D74D-B2B3-6C26E88E40BB}" type="datetime1">
              <a:rPr lang="en-AU"/>
              <a:pPr/>
              <a:t>23/3/18</a:t>
            </a:fld>
            <a:endParaRPr lang="en-US"/>
          </a:p>
        </p:txBody>
      </p:sp>
      <p:sp>
        <p:nvSpPr>
          <p:cNvPr id="5" name="Footer Placeholder 4"/>
          <p:cNvSpPr>
            <a:spLocks noGrp="1"/>
          </p:cNvSpPr>
          <p:nvPr>
            <p:ph type="ftr" sz="quarter" idx="11"/>
          </p:nvPr>
        </p:nvSpPr>
        <p:spPr/>
        <p:txBody>
          <a:bodyPr/>
          <a:lstStyle/>
          <a:p>
            <a:r>
              <a:rPr lang="en-US" dirty="0"/>
              <a:t>SIT737 Service Oriented Architecture </a:t>
            </a:r>
          </a:p>
        </p:txBody>
      </p:sp>
      <p:sp>
        <p:nvSpPr>
          <p:cNvPr id="6" name="Slide Number Placeholder 5"/>
          <p:cNvSpPr>
            <a:spLocks noGrp="1"/>
          </p:cNvSpPr>
          <p:nvPr>
            <p:ph type="sldNum" sz="quarter" idx="12"/>
          </p:nvPr>
        </p:nvSpPr>
        <p:spPr/>
        <p:txBody>
          <a:bodyPr/>
          <a:lstStyle/>
          <a:p>
            <a:fld id="{BBE0A389-EB18-824A-A5ED-72ACC9A7FB5D}" type="slidenum">
              <a:rPr lang="en-US"/>
              <a:pPr/>
              <a:t>43</a:t>
            </a:fld>
            <a:endParaRPr lang="en-US"/>
          </a:p>
        </p:txBody>
      </p:sp>
      <p:sp>
        <p:nvSpPr>
          <p:cNvPr id="7" name="Rectangle 6"/>
          <p:cNvSpPr/>
          <p:nvPr/>
        </p:nvSpPr>
        <p:spPr>
          <a:xfrm>
            <a:off x="0" y="1498594"/>
            <a:ext cx="9153158" cy="4961473"/>
          </a:xfrm>
          <a:prstGeom prst="rect">
            <a:avLst/>
          </a:prstGeom>
          <a:solidFill>
            <a:schemeClr val="bg1">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 name="Straight Connector 7"/>
          <p:cNvCxnSpPr/>
          <p:nvPr/>
        </p:nvCxnSpPr>
        <p:spPr>
          <a:xfrm>
            <a:off x="2128520" y="1680624"/>
            <a:ext cx="0" cy="4656676"/>
          </a:xfrm>
          <a:prstGeom prst="line">
            <a:avLst/>
          </a:prstGeom>
          <a:ln w="3175" cmpd="sng">
            <a:solidFill>
              <a:schemeClr val="tx2">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0" y="1541480"/>
            <a:ext cx="2123441" cy="523220"/>
          </a:xfrm>
          <a:prstGeom prst="rect">
            <a:avLst/>
          </a:prstGeom>
          <a:noFill/>
        </p:spPr>
        <p:txBody>
          <a:bodyPr wrap="square" rtlCol="0">
            <a:spAutoFit/>
          </a:bodyPr>
          <a:lstStyle/>
          <a:p>
            <a:pPr algn="r"/>
            <a:r>
              <a:rPr lang="en-US" sz="2800" b="1">
                <a:solidFill>
                  <a:schemeClr val="tx2">
                    <a:lumMod val="75000"/>
                  </a:schemeClr>
                </a:solidFill>
                <a:latin typeface="Abadi MT Condensed Extra Bold"/>
                <a:cs typeface="Abadi MT Condensed Extra Bold"/>
              </a:rPr>
              <a:t>THE PLAN</a:t>
            </a:r>
            <a:endParaRPr lang="en-US" sz="4000">
              <a:solidFill>
                <a:schemeClr val="tx2">
                  <a:lumMod val="75000"/>
                </a:schemeClr>
              </a:solidFill>
              <a:latin typeface="Abadi MT Condensed Extra Bold"/>
              <a:cs typeface="Abadi MT Condensed Extra Bold"/>
            </a:endParaRPr>
          </a:p>
        </p:txBody>
      </p:sp>
      <p:sp>
        <p:nvSpPr>
          <p:cNvPr id="10" name="TextBox 9"/>
          <p:cNvSpPr txBox="1"/>
          <p:nvPr/>
        </p:nvSpPr>
        <p:spPr>
          <a:xfrm>
            <a:off x="2219957" y="1553624"/>
            <a:ext cx="6839376" cy="1769715"/>
          </a:xfrm>
          <a:prstGeom prst="rect">
            <a:avLst/>
          </a:prstGeom>
          <a:noFill/>
        </p:spPr>
        <p:txBody>
          <a:bodyPr wrap="square" rtlCol="0">
            <a:spAutoFit/>
          </a:bodyPr>
          <a:lstStyle/>
          <a:p>
            <a:r>
              <a:rPr lang="en-US" sz="3000">
                <a:latin typeface="Abadi MT Condensed Light"/>
                <a:cs typeface="Abadi MT Condensed Light"/>
              </a:rPr>
              <a:t>Technology selection</a:t>
            </a:r>
          </a:p>
          <a:p>
            <a:pPr lvl="0">
              <a:spcBef>
                <a:spcPts val="1200"/>
              </a:spcBef>
            </a:pPr>
            <a:r>
              <a:rPr lang="en-US" sz="2300" i="1">
                <a:solidFill>
                  <a:prstClr val="black">
                    <a:lumMod val="65000"/>
                    <a:lumOff val="35000"/>
                  </a:prstClr>
                </a:solidFill>
                <a:latin typeface="Abadi MT Condensed Light"/>
                <a:cs typeface="Abadi MT Condensed Light"/>
              </a:rPr>
              <a:t>The team decides that cloud computing technologies are essential to the successful completion of the project. There is some doubt about which specific offering could be the best fit.</a:t>
            </a:r>
          </a:p>
        </p:txBody>
      </p:sp>
      <p:grpSp>
        <p:nvGrpSpPr>
          <p:cNvPr id="46" name="Group 45"/>
          <p:cNvGrpSpPr/>
          <p:nvPr/>
        </p:nvGrpSpPr>
        <p:grpSpPr>
          <a:xfrm>
            <a:off x="1085858" y="3598616"/>
            <a:ext cx="8058142" cy="1693036"/>
            <a:chOff x="1172644" y="4737433"/>
            <a:chExt cx="8058142" cy="1693036"/>
          </a:xfrm>
        </p:grpSpPr>
        <p:sp>
          <p:nvSpPr>
            <p:cNvPr id="47" name="Rectangle 46"/>
            <p:cNvSpPr/>
            <p:nvPr/>
          </p:nvSpPr>
          <p:spPr>
            <a:xfrm>
              <a:off x="1574811" y="4846538"/>
              <a:ext cx="7655975" cy="1583931"/>
            </a:xfrm>
            <a:prstGeom prst="rect">
              <a:avLst/>
            </a:prstGeom>
            <a:solidFill>
              <a:schemeClr val="accent4">
                <a:lumMod val="20000"/>
                <a:lumOff val="8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8" name="TextBox 47"/>
            <p:cNvSpPr txBox="1"/>
            <p:nvPr/>
          </p:nvSpPr>
          <p:spPr>
            <a:xfrm>
              <a:off x="2222576" y="4897440"/>
              <a:ext cx="6635677" cy="1477328"/>
            </a:xfrm>
            <a:prstGeom prst="rect">
              <a:avLst/>
            </a:prstGeom>
            <a:noFill/>
          </p:spPr>
          <p:txBody>
            <a:bodyPr wrap="square" lIns="0" tIns="0" rIns="108000" bIns="0" rtlCol="0" anchor="t" anchorCtr="0">
              <a:spAutoFit/>
            </a:bodyPr>
            <a:lstStyle/>
            <a:p>
              <a:pPr marL="177800"/>
              <a:r>
                <a:rPr lang="en-US" sz="2400" dirty="0">
                  <a:solidFill>
                    <a:schemeClr val="accent4">
                      <a:lumMod val="75000"/>
                    </a:schemeClr>
                  </a:solidFill>
                  <a:latin typeface="Abadi MT Condensed Light"/>
                  <a:cs typeface="Abadi MT Condensed Light"/>
                </a:rPr>
                <a:t>Can you articulate which cloud computing offering is more effective for this business case, and which characteristics of the selected offering help Tom and team meet the highlighted requirements?</a:t>
              </a:r>
            </a:p>
          </p:txBody>
        </p:sp>
        <p:sp>
          <p:nvSpPr>
            <p:cNvPr id="49" name="Rectangle 48"/>
            <p:cNvSpPr/>
            <p:nvPr/>
          </p:nvSpPr>
          <p:spPr>
            <a:xfrm>
              <a:off x="1172644" y="4846538"/>
              <a:ext cx="1041391" cy="1583931"/>
            </a:xfrm>
            <a:prstGeom prst="rect">
              <a:avLst/>
            </a:prstGeom>
            <a:solidFill>
              <a:schemeClr val="accent4">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0" name="TextBox 49"/>
            <p:cNvSpPr txBox="1"/>
            <p:nvPr/>
          </p:nvSpPr>
          <p:spPr>
            <a:xfrm>
              <a:off x="1583272" y="4737433"/>
              <a:ext cx="491055" cy="1107996"/>
            </a:xfrm>
            <a:prstGeom prst="rect">
              <a:avLst/>
            </a:prstGeom>
            <a:noFill/>
            <a:ln>
              <a:noFill/>
            </a:ln>
          </p:spPr>
          <p:txBody>
            <a:bodyPr wrap="square" lIns="0" rtlCol="0">
              <a:spAutoFit/>
            </a:bodyPr>
            <a:lstStyle>
              <a:defPPr>
                <a:defRPr lang="en-US"/>
              </a:defPPr>
              <a:lvl1pPr algn="r">
                <a:defRPr sz="6000">
                  <a:solidFill>
                    <a:schemeClr val="accent1">
                      <a:lumMod val="40000"/>
                      <a:lumOff val="60000"/>
                    </a:schemeClr>
                  </a:solidFill>
                  <a:latin typeface="Arial Narrow"/>
                  <a:cs typeface="Arial Narrow"/>
                </a:defRPr>
              </a:lvl1pPr>
            </a:lstStyle>
            <a:p>
              <a:r>
                <a:rPr lang="en-US" sz="6600">
                  <a:solidFill>
                    <a:schemeClr val="accent4">
                      <a:lumMod val="20000"/>
                      <a:lumOff val="80000"/>
                    </a:schemeClr>
                  </a:solidFill>
                  <a:latin typeface="Arial Black"/>
                  <a:cs typeface="Arial Black"/>
                </a:rPr>
                <a:t>?</a:t>
              </a:r>
              <a:endParaRPr lang="en-US" sz="4400">
                <a:solidFill>
                  <a:schemeClr val="accent4">
                    <a:lumMod val="20000"/>
                    <a:lumOff val="80000"/>
                  </a:schemeClr>
                </a:solidFill>
                <a:latin typeface="Arial Black"/>
                <a:cs typeface="Arial Black"/>
              </a:endParaRPr>
            </a:p>
          </p:txBody>
        </p:sp>
      </p:grpSp>
    </p:spTree>
    <p:extLst>
      <p:ext uri="{BB962C8B-B14F-4D97-AF65-F5344CB8AC3E}">
        <p14:creationId xmlns:p14="http://schemas.microsoft.com/office/powerpoint/2010/main" val="337210714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2911223-6743-4046-B340-353CE9C2F91F}"/>
              </a:ext>
            </a:extLst>
          </p:cNvPr>
          <p:cNvSpPr>
            <a:spLocks noGrp="1"/>
          </p:cNvSpPr>
          <p:nvPr>
            <p:ph type="ctrTitle"/>
          </p:nvPr>
        </p:nvSpPr>
        <p:spPr/>
        <p:txBody>
          <a:bodyPr/>
          <a:lstStyle/>
          <a:p>
            <a:r>
              <a:rPr lang="en-US" dirty="0"/>
              <a:t>Distributed Computing Primer</a:t>
            </a:r>
            <a:br>
              <a:rPr lang="en-US" dirty="0"/>
            </a:br>
            <a:endParaRPr lang="en-US" dirty="0"/>
          </a:p>
        </p:txBody>
      </p:sp>
      <p:sp>
        <p:nvSpPr>
          <p:cNvPr id="7" name="Subtitle 6">
            <a:extLst>
              <a:ext uri="{FF2B5EF4-FFF2-40B4-BE49-F238E27FC236}">
                <a16:creationId xmlns:a16="http://schemas.microsoft.com/office/drawing/2014/main" id="{E32F0E16-4098-424F-A32F-4049606A8931}"/>
              </a:ext>
            </a:extLst>
          </p:cNvPr>
          <p:cNvSpPr>
            <a:spLocks noGrp="1"/>
          </p:cNvSpPr>
          <p:nvPr>
            <p:ph type="subTitle" idx="1"/>
          </p:nvPr>
        </p:nvSpPr>
        <p:spPr/>
        <p:txBody>
          <a:bodyPr/>
          <a:lstStyle/>
          <a:p>
            <a:endParaRPr lang="en-US"/>
          </a:p>
        </p:txBody>
      </p:sp>
      <p:sp>
        <p:nvSpPr>
          <p:cNvPr id="3" name="Date Placeholder 2">
            <a:extLst>
              <a:ext uri="{FF2B5EF4-FFF2-40B4-BE49-F238E27FC236}">
                <a16:creationId xmlns:a16="http://schemas.microsoft.com/office/drawing/2014/main" id="{DB790B11-8A2A-044C-B680-4675644244E8}"/>
              </a:ext>
            </a:extLst>
          </p:cNvPr>
          <p:cNvSpPr>
            <a:spLocks noGrp="1"/>
          </p:cNvSpPr>
          <p:nvPr>
            <p:ph type="dt" sz="half" idx="10"/>
          </p:nvPr>
        </p:nvSpPr>
        <p:spPr/>
        <p:txBody>
          <a:bodyPr/>
          <a:lstStyle/>
          <a:p>
            <a:fld id="{807A9519-C3FE-AF43-986E-8BF7B168DE80}" type="datetime1">
              <a:rPr lang="en-US" smtClean="0"/>
              <a:pPr/>
              <a:t>3/23/18</a:t>
            </a:fld>
            <a:endParaRPr lang="en-US"/>
          </a:p>
        </p:txBody>
      </p:sp>
      <p:sp>
        <p:nvSpPr>
          <p:cNvPr id="4" name="Footer Placeholder 3">
            <a:extLst>
              <a:ext uri="{FF2B5EF4-FFF2-40B4-BE49-F238E27FC236}">
                <a16:creationId xmlns:a16="http://schemas.microsoft.com/office/drawing/2014/main" id="{C4936DFD-4AE1-7C49-A661-0B44482E2D9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4ECB27E-72D4-254B-8AE0-E2DB7AD913DA}"/>
              </a:ext>
            </a:extLst>
          </p:cNvPr>
          <p:cNvSpPr>
            <a:spLocks noGrp="1"/>
          </p:cNvSpPr>
          <p:nvPr>
            <p:ph type="sldNum" sz="quarter" idx="12"/>
          </p:nvPr>
        </p:nvSpPr>
        <p:spPr/>
        <p:txBody>
          <a:bodyPr/>
          <a:lstStyle/>
          <a:p>
            <a:fld id="{BBE0A389-EB18-824A-A5ED-72ACC9A7FB5D}" type="slidenum">
              <a:rPr lang="en-AU" smtClean="0"/>
              <a:pPr/>
              <a:t>44</a:t>
            </a:fld>
            <a:endParaRPr lang="en-AU"/>
          </a:p>
        </p:txBody>
      </p:sp>
    </p:spTree>
    <p:extLst>
      <p:ext uri="{BB962C8B-B14F-4D97-AF65-F5344CB8AC3E}">
        <p14:creationId xmlns:p14="http://schemas.microsoft.com/office/powerpoint/2010/main" val="4650704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Rectangle 52"/>
          <p:cNvSpPr/>
          <p:nvPr/>
        </p:nvSpPr>
        <p:spPr>
          <a:xfrm>
            <a:off x="12700" y="1634066"/>
            <a:ext cx="9131300" cy="4792134"/>
          </a:xfrm>
          <a:prstGeom prst="rect">
            <a:avLst/>
          </a:prstGeom>
          <a:solidFill>
            <a:schemeClr val="bg1">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3" name="Rectangle 72"/>
          <p:cNvSpPr/>
          <p:nvPr/>
        </p:nvSpPr>
        <p:spPr>
          <a:xfrm>
            <a:off x="5472518" y="1634066"/>
            <a:ext cx="3671482" cy="4792133"/>
          </a:xfrm>
          <a:prstGeom prst="rect">
            <a:avLst/>
          </a:prstGeom>
          <a:gradFill flip="none" rotWithShape="1">
            <a:gsLst>
              <a:gs pos="58000">
                <a:schemeClr val="accent4">
                  <a:lumMod val="20000"/>
                  <a:lumOff val="80000"/>
                  <a:alpha val="50000"/>
                </a:schemeClr>
              </a:gs>
              <a:gs pos="100000">
                <a:schemeClr val="bg1">
                  <a:alpha val="0"/>
                </a:schemeClr>
              </a:gs>
              <a:gs pos="22000">
                <a:schemeClr val="accent4">
                  <a:lumMod val="60000"/>
                  <a:lumOff val="40000"/>
                  <a:alpha val="50000"/>
                </a:schemeClr>
              </a:gs>
            </a:gsLst>
            <a:lin ang="16200000" scaled="0"/>
            <a:tileRect/>
          </a:gradFill>
          <a:ln>
            <a:gradFill flip="none" rotWithShape="1">
              <a:gsLst>
                <a:gs pos="0">
                  <a:schemeClr val="accent4">
                    <a:lumMod val="20000"/>
                    <a:lumOff val="80000"/>
                    <a:alpha val="50000"/>
                  </a:schemeClr>
                </a:gs>
                <a:gs pos="100000">
                  <a:schemeClr val="bg1">
                    <a:alpha val="0"/>
                  </a:schemeClr>
                </a:gs>
              </a:gsLst>
              <a:lin ang="16200000" scaled="0"/>
              <a:tileRect/>
            </a:gra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b="0"/>
              <a:t>Distributed Computing Primer</a:t>
            </a:r>
          </a:p>
        </p:txBody>
      </p:sp>
      <p:sp>
        <p:nvSpPr>
          <p:cNvPr id="4" name="Date Placeholder 3"/>
          <p:cNvSpPr>
            <a:spLocks noGrp="1"/>
          </p:cNvSpPr>
          <p:nvPr>
            <p:ph type="dt" sz="half" idx="10"/>
          </p:nvPr>
        </p:nvSpPr>
        <p:spPr/>
        <p:txBody>
          <a:bodyPr/>
          <a:lstStyle/>
          <a:p>
            <a:fld id="{3D204B18-9485-D74D-B2B3-6C26E88E40BB}" type="datetime1">
              <a:rPr lang="en-AU"/>
              <a:pPr/>
              <a:t>23/3/18</a:t>
            </a:fld>
            <a:endParaRPr lang="en-US"/>
          </a:p>
        </p:txBody>
      </p:sp>
      <p:sp>
        <p:nvSpPr>
          <p:cNvPr id="5" name="Footer Placeholder 4"/>
          <p:cNvSpPr>
            <a:spLocks noGrp="1"/>
          </p:cNvSpPr>
          <p:nvPr>
            <p:ph type="ftr" sz="quarter" idx="11"/>
          </p:nvPr>
        </p:nvSpPr>
        <p:spPr/>
        <p:txBody>
          <a:bodyPr/>
          <a:lstStyle/>
          <a:p>
            <a:r>
              <a:rPr lang="en-US" dirty="0"/>
              <a:t>SIT737 Service Oriented Architecture </a:t>
            </a:r>
          </a:p>
        </p:txBody>
      </p:sp>
      <p:sp>
        <p:nvSpPr>
          <p:cNvPr id="6" name="Slide Number Placeholder 5"/>
          <p:cNvSpPr>
            <a:spLocks noGrp="1"/>
          </p:cNvSpPr>
          <p:nvPr>
            <p:ph type="sldNum" sz="quarter" idx="12"/>
          </p:nvPr>
        </p:nvSpPr>
        <p:spPr/>
        <p:txBody>
          <a:bodyPr/>
          <a:lstStyle/>
          <a:p>
            <a:fld id="{BBE0A389-EB18-824A-A5ED-72ACC9A7FB5D}" type="slidenum">
              <a:rPr lang="en-US"/>
              <a:pPr/>
              <a:t>45</a:t>
            </a:fld>
            <a:endParaRPr lang="en-US"/>
          </a:p>
        </p:txBody>
      </p:sp>
      <p:cxnSp>
        <p:nvCxnSpPr>
          <p:cNvPr id="55" name="Straight Connector 54"/>
          <p:cNvCxnSpPr/>
          <p:nvPr/>
        </p:nvCxnSpPr>
        <p:spPr>
          <a:xfrm>
            <a:off x="1744122" y="1917700"/>
            <a:ext cx="0" cy="4178299"/>
          </a:xfrm>
          <a:prstGeom prst="line">
            <a:avLst/>
          </a:prstGeom>
          <a:ln w="3175" cmpd="sng">
            <a:solidFill>
              <a:schemeClr val="tx2">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12" name="TextBox 11"/>
          <p:cNvSpPr txBox="1"/>
          <p:nvPr/>
        </p:nvSpPr>
        <p:spPr>
          <a:xfrm>
            <a:off x="12700" y="1762070"/>
            <a:ext cx="1727200" cy="615553"/>
          </a:xfrm>
          <a:prstGeom prst="rect">
            <a:avLst/>
          </a:prstGeom>
          <a:noFill/>
        </p:spPr>
        <p:txBody>
          <a:bodyPr wrap="square" rtlCol="0">
            <a:spAutoFit/>
          </a:bodyPr>
          <a:lstStyle/>
          <a:p>
            <a:pPr algn="r"/>
            <a:r>
              <a:rPr lang="en-US" sz="3400" b="1">
                <a:solidFill>
                  <a:schemeClr val="tx2">
                    <a:lumMod val="75000"/>
                  </a:schemeClr>
                </a:solidFill>
                <a:latin typeface="Abadi MT Condensed Extra Bold"/>
                <a:cs typeface="Abadi MT Condensed Extra Bold"/>
              </a:rPr>
              <a:t>HISTORY</a:t>
            </a:r>
            <a:endParaRPr lang="en-US" sz="3400">
              <a:solidFill>
                <a:schemeClr val="tx2">
                  <a:lumMod val="75000"/>
                </a:schemeClr>
              </a:solidFill>
              <a:latin typeface="Abadi MT Condensed Extra Bold"/>
              <a:cs typeface="Abadi MT Condensed Extra Bold"/>
            </a:endParaRPr>
          </a:p>
        </p:txBody>
      </p:sp>
      <p:sp>
        <p:nvSpPr>
          <p:cNvPr id="21" name="TextBox 20"/>
          <p:cNvSpPr txBox="1"/>
          <p:nvPr/>
        </p:nvSpPr>
        <p:spPr>
          <a:xfrm>
            <a:off x="1892300" y="1790700"/>
            <a:ext cx="6883965" cy="1692771"/>
          </a:xfrm>
          <a:prstGeom prst="rect">
            <a:avLst/>
          </a:prstGeom>
          <a:noFill/>
        </p:spPr>
        <p:txBody>
          <a:bodyPr wrap="square" rtlCol="0">
            <a:spAutoFit/>
          </a:bodyPr>
          <a:lstStyle/>
          <a:p>
            <a:r>
              <a:rPr lang="en-US" sz="3000">
                <a:latin typeface="Abadi MT Condensed Light"/>
                <a:cs typeface="Abadi MT Condensed Light"/>
              </a:rPr>
              <a:t>Looking at things in perspective…</a:t>
            </a:r>
            <a:endParaRPr lang="en-US" sz="3200">
              <a:latin typeface="Abadi MT Condensed Light"/>
              <a:cs typeface="Abadi MT Condensed Light"/>
            </a:endParaRPr>
          </a:p>
          <a:p>
            <a:pPr>
              <a:spcBef>
                <a:spcPts val="600"/>
              </a:spcBef>
            </a:pPr>
            <a:r>
              <a:rPr lang="en-US" sz="2300" i="1">
                <a:solidFill>
                  <a:schemeClr val="tx1">
                    <a:lumMod val="65000"/>
                    <a:lumOff val="35000"/>
                  </a:schemeClr>
                </a:solidFill>
                <a:latin typeface="Abadi MT Condensed Light"/>
                <a:cs typeface="Abadi MT Condensed Light"/>
              </a:rPr>
              <a:t>Cloud computing constitutes the latest evolution of distributed computing approaches and exhibits most properties of its predecessors.</a:t>
            </a:r>
          </a:p>
        </p:txBody>
      </p:sp>
      <p:cxnSp>
        <p:nvCxnSpPr>
          <p:cNvPr id="7" name="Straight Arrow Connector 6"/>
          <p:cNvCxnSpPr/>
          <p:nvPr/>
        </p:nvCxnSpPr>
        <p:spPr>
          <a:xfrm flipV="1">
            <a:off x="2593716" y="5067300"/>
            <a:ext cx="0" cy="550446"/>
          </a:xfrm>
          <a:prstGeom prst="straightConnector1">
            <a:avLst/>
          </a:prstGeom>
          <a:ln w="3175" cmpd="sng">
            <a:solidFill>
              <a:schemeClr val="tx1">
                <a:lumMod val="50000"/>
                <a:lumOff val="5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15" name="Straight Arrow Connector 14"/>
          <p:cNvCxnSpPr/>
          <p:nvPr/>
        </p:nvCxnSpPr>
        <p:spPr>
          <a:xfrm>
            <a:off x="1907916" y="5452646"/>
            <a:ext cx="7083684" cy="0"/>
          </a:xfrm>
          <a:prstGeom prst="straightConnector1">
            <a:avLst/>
          </a:prstGeom>
          <a:ln w="3175" cmpd="sng">
            <a:solidFill>
              <a:schemeClr val="tx1">
                <a:lumMod val="50000"/>
                <a:lumOff val="50000"/>
              </a:schemeClr>
            </a:solidFill>
            <a:tailEnd type="stealth"/>
          </a:ln>
          <a:effectLst/>
        </p:spPr>
        <p:style>
          <a:lnRef idx="2">
            <a:schemeClr val="accent1"/>
          </a:lnRef>
          <a:fillRef idx="0">
            <a:schemeClr val="accent1"/>
          </a:fillRef>
          <a:effectRef idx="1">
            <a:schemeClr val="accent1"/>
          </a:effectRef>
          <a:fontRef idx="minor">
            <a:schemeClr val="tx1"/>
          </a:fontRef>
        </p:style>
      </p:cxnSp>
      <p:sp>
        <p:nvSpPr>
          <p:cNvPr id="22" name="TextBox 21"/>
          <p:cNvSpPr txBox="1"/>
          <p:nvPr/>
        </p:nvSpPr>
        <p:spPr>
          <a:xfrm>
            <a:off x="2171700" y="5604135"/>
            <a:ext cx="838491" cy="338554"/>
          </a:xfrm>
          <a:prstGeom prst="rect">
            <a:avLst/>
          </a:prstGeom>
          <a:noFill/>
        </p:spPr>
        <p:txBody>
          <a:bodyPr wrap="none" rtlCol="0">
            <a:spAutoFit/>
          </a:bodyPr>
          <a:lstStyle/>
          <a:p>
            <a:r>
              <a:rPr lang="en-US" sz="1600">
                <a:latin typeface="Abadi MT Condensed Light"/>
                <a:cs typeface="Abadi MT Condensed Light"/>
              </a:rPr>
              <a:t>Early 50s</a:t>
            </a:r>
          </a:p>
        </p:txBody>
      </p:sp>
      <p:sp>
        <p:nvSpPr>
          <p:cNvPr id="24" name="TextBox 23"/>
          <p:cNvSpPr txBox="1"/>
          <p:nvPr/>
        </p:nvSpPr>
        <p:spPr>
          <a:xfrm>
            <a:off x="1666616" y="4507012"/>
            <a:ext cx="1854200" cy="523220"/>
          </a:xfrm>
          <a:prstGeom prst="rect">
            <a:avLst/>
          </a:prstGeom>
          <a:noFill/>
        </p:spPr>
        <p:txBody>
          <a:bodyPr wrap="square" rtlCol="0">
            <a:spAutoFit/>
          </a:bodyPr>
          <a:lstStyle/>
          <a:p>
            <a:pPr algn="ctr"/>
            <a:r>
              <a:rPr lang="en-US" sz="1600">
                <a:latin typeface="Abadi MT Condensed Light"/>
                <a:cs typeface="Abadi MT Condensed Light"/>
              </a:rPr>
              <a:t>Mainframe Technology</a:t>
            </a:r>
          </a:p>
          <a:p>
            <a:pPr algn="ctr"/>
            <a:r>
              <a:rPr lang="en-US" sz="1200">
                <a:latin typeface="Abadi MT Condensed Light"/>
                <a:cs typeface="Abadi MT Condensed Light"/>
              </a:rPr>
              <a:t>(IBM and the 7 dwarves)</a:t>
            </a:r>
          </a:p>
        </p:txBody>
      </p:sp>
      <p:cxnSp>
        <p:nvCxnSpPr>
          <p:cNvPr id="25" name="Straight Arrow Connector 24"/>
          <p:cNvCxnSpPr/>
          <p:nvPr/>
        </p:nvCxnSpPr>
        <p:spPr>
          <a:xfrm flipV="1">
            <a:off x="3622416" y="4507012"/>
            <a:ext cx="0" cy="1110734"/>
          </a:xfrm>
          <a:prstGeom prst="straightConnector1">
            <a:avLst/>
          </a:prstGeom>
          <a:ln w="3175" cmpd="sng">
            <a:solidFill>
              <a:schemeClr val="tx1">
                <a:lumMod val="50000"/>
                <a:lumOff val="5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35" name="Straight Arrow Connector 34"/>
          <p:cNvCxnSpPr/>
          <p:nvPr/>
        </p:nvCxnSpPr>
        <p:spPr>
          <a:xfrm flipV="1">
            <a:off x="5047732" y="5030232"/>
            <a:ext cx="0" cy="573903"/>
          </a:xfrm>
          <a:prstGeom prst="straightConnector1">
            <a:avLst/>
          </a:prstGeom>
          <a:ln w="3175" cmpd="sng">
            <a:solidFill>
              <a:schemeClr val="tx1">
                <a:lumMod val="50000"/>
                <a:lumOff val="5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45" name="TextBox 44"/>
          <p:cNvSpPr txBox="1"/>
          <p:nvPr/>
        </p:nvSpPr>
        <p:spPr>
          <a:xfrm>
            <a:off x="3200691" y="5628624"/>
            <a:ext cx="838491" cy="338554"/>
          </a:xfrm>
          <a:prstGeom prst="rect">
            <a:avLst/>
          </a:prstGeom>
          <a:noFill/>
        </p:spPr>
        <p:txBody>
          <a:bodyPr wrap="none" rtlCol="0">
            <a:spAutoFit/>
          </a:bodyPr>
          <a:lstStyle/>
          <a:p>
            <a:r>
              <a:rPr lang="en-US" sz="1600">
                <a:latin typeface="Abadi MT Condensed Light"/>
                <a:cs typeface="Abadi MT Condensed Light"/>
              </a:rPr>
              <a:t>Early 60s</a:t>
            </a:r>
          </a:p>
        </p:txBody>
      </p:sp>
      <p:sp>
        <p:nvSpPr>
          <p:cNvPr id="46" name="TextBox 45"/>
          <p:cNvSpPr txBox="1"/>
          <p:nvPr/>
        </p:nvSpPr>
        <p:spPr>
          <a:xfrm>
            <a:off x="5523318" y="5603224"/>
            <a:ext cx="736199" cy="338554"/>
          </a:xfrm>
          <a:prstGeom prst="rect">
            <a:avLst/>
          </a:prstGeom>
          <a:noFill/>
        </p:spPr>
        <p:txBody>
          <a:bodyPr wrap="none" rtlCol="0">
            <a:spAutoFit/>
          </a:bodyPr>
          <a:lstStyle/>
          <a:p>
            <a:r>
              <a:rPr lang="en-US" sz="1600">
                <a:latin typeface="Abadi MT Condensed Light"/>
                <a:cs typeface="Abadi MT Condensed Light"/>
              </a:rPr>
              <a:t>Mid 80s</a:t>
            </a:r>
          </a:p>
        </p:txBody>
      </p:sp>
      <p:sp>
        <p:nvSpPr>
          <p:cNvPr id="47" name="TextBox 46"/>
          <p:cNvSpPr txBox="1"/>
          <p:nvPr/>
        </p:nvSpPr>
        <p:spPr>
          <a:xfrm>
            <a:off x="4628486" y="5628624"/>
            <a:ext cx="791803" cy="338554"/>
          </a:xfrm>
          <a:prstGeom prst="rect">
            <a:avLst/>
          </a:prstGeom>
          <a:noFill/>
        </p:spPr>
        <p:txBody>
          <a:bodyPr wrap="none" rtlCol="0">
            <a:spAutoFit/>
          </a:bodyPr>
          <a:lstStyle/>
          <a:p>
            <a:r>
              <a:rPr lang="en-US" sz="1600">
                <a:latin typeface="Abadi MT Condensed Light"/>
                <a:cs typeface="Abadi MT Condensed Light"/>
              </a:rPr>
              <a:t>Late 70s</a:t>
            </a:r>
          </a:p>
        </p:txBody>
      </p:sp>
      <p:sp>
        <p:nvSpPr>
          <p:cNvPr id="48" name="TextBox 47"/>
          <p:cNvSpPr txBox="1"/>
          <p:nvPr/>
        </p:nvSpPr>
        <p:spPr>
          <a:xfrm>
            <a:off x="6629600" y="5603224"/>
            <a:ext cx="791803" cy="338554"/>
          </a:xfrm>
          <a:prstGeom prst="rect">
            <a:avLst/>
          </a:prstGeom>
          <a:noFill/>
        </p:spPr>
        <p:txBody>
          <a:bodyPr wrap="none" rtlCol="0">
            <a:spAutoFit/>
          </a:bodyPr>
          <a:lstStyle/>
          <a:p>
            <a:r>
              <a:rPr lang="en-US" sz="1600">
                <a:latin typeface="Abadi MT Condensed Light"/>
                <a:cs typeface="Abadi MT Condensed Light"/>
              </a:rPr>
              <a:t>Late 90s</a:t>
            </a:r>
          </a:p>
        </p:txBody>
      </p:sp>
      <p:sp>
        <p:nvSpPr>
          <p:cNvPr id="50" name="TextBox 49"/>
          <p:cNvSpPr txBox="1"/>
          <p:nvPr/>
        </p:nvSpPr>
        <p:spPr>
          <a:xfrm>
            <a:off x="6950514" y="6082389"/>
            <a:ext cx="1026643" cy="338554"/>
          </a:xfrm>
          <a:prstGeom prst="rect">
            <a:avLst/>
          </a:prstGeom>
          <a:noFill/>
        </p:spPr>
        <p:txBody>
          <a:bodyPr wrap="none" rtlCol="0">
            <a:spAutoFit/>
          </a:bodyPr>
          <a:lstStyle/>
          <a:p>
            <a:r>
              <a:rPr lang="en-US" sz="1600">
                <a:latin typeface="Abadi MT Condensed Light"/>
                <a:cs typeface="Abadi MT Condensed Light"/>
              </a:rPr>
              <a:t>Early 2000s</a:t>
            </a:r>
          </a:p>
        </p:txBody>
      </p:sp>
      <p:sp>
        <p:nvSpPr>
          <p:cNvPr id="51" name="TextBox 50"/>
          <p:cNvSpPr txBox="1"/>
          <p:nvPr/>
        </p:nvSpPr>
        <p:spPr>
          <a:xfrm>
            <a:off x="7604702" y="5584356"/>
            <a:ext cx="1326204" cy="338554"/>
          </a:xfrm>
          <a:prstGeom prst="rect">
            <a:avLst/>
          </a:prstGeom>
          <a:noFill/>
        </p:spPr>
        <p:txBody>
          <a:bodyPr wrap="none" rtlCol="0">
            <a:spAutoFit/>
          </a:bodyPr>
          <a:lstStyle/>
          <a:p>
            <a:r>
              <a:rPr lang="en-US" sz="1600">
                <a:latin typeface="Abadi MT Condensed Light"/>
                <a:cs typeface="Abadi MT Condensed Light"/>
              </a:rPr>
              <a:t>Mid-Late 2000s</a:t>
            </a:r>
          </a:p>
        </p:txBody>
      </p:sp>
      <p:sp>
        <p:nvSpPr>
          <p:cNvPr id="54" name="TextBox 53"/>
          <p:cNvSpPr txBox="1"/>
          <p:nvPr/>
        </p:nvSpPr>
        <p:spPr>
          <a:xfrm>
            <a:off x="2565400" y="3983792"/>
            <a:ext cx="2111407" cy="523220"/>
          </a:xfrm>
          <a:prstGeom prst="rect">
            <a:avLst/>
          </a:prstGeom>
          <a:noFill/>
        </p:spPr>
        <p:txBody>
          <a:bodyPr wrap="square" rtlCol="0">
            <a:spAutoFit/>
          </a:bodyPr>
          <a:lstStyle/>
          <a:p>
            <a:pPr algn="ctr"/>
            <a:r>
              <a:rPr lang="en-US" sz="1600">
                <a:latin typeface="Abadi MT Condensed Light"/>
                <a:cs typeface="Abadi MT Condensed Light"/>
              </a:rPr>
              <a:t>Cray’s First Supercomputer</a:t>
            </a:r>
          </a:p>
          <a:p>
            <a:pPr algn="ctr"/>
            <a:r>
              <a:rPr lang="en-US" sz="1200">
                <a:latin typeface="Abadi MT Condensed Light"/>
                <a:cs typeface="Abadi MT Condensed Light"/>
              </a:rPr>
              <a:t>(IBM and the 7 dwarves)</a:t>
            </a:r>
          </a:p>
        </p:txBody>
      </p:sp>
      <p:sp>
        <p:nvSpPr>
          <p:cNvPr id="56" name="TextBox 55"/>
          <p:cNvSpPr txBox="1"/>
          <p:nvPr/>
        </p:nvSpPr>
        <p:spPr>
          <a:xfrm>
            <a:off x="4113764" y="4518680"/>
            <a:ext cx="1854200" cy="523220"/>
          </a:xfrm>
          <a:prstGeom prst="rect">
            <a:avLst/>
          </a:prstGeom>
          <a:noFill/>
        </p:spPr>
        <p:txBody>
          <a:bodyPr wrap="square" rtlCol="0">
            <a:spAutoFit/>
          </a:bodyPr>
          <a:lstStyle/>
          <a:p>
            <a:pPr algn="ctr"/>
            <a:r>
              <a:rPr lang="en-US" sz="1600">
                <a:latin typeface="Abadi MT Condensed Light"/>
                <a:cs typeface="Abadi MT Condensed Light"/>
              </a:rPr>
              <a:t>Invention of the PC</a:t>
            </a:r>
          </a:p>
          <a:p>
            <a:pPr algn="ctr"/>
            <a:r>
              <a:rPr lang="en-US" sz="1200">
                <a:latin typeface="Abadi MT Condensed Light"/>
                <a:cs typeface="Abadi MT Condensed Light"/>
              </a:rPr>
              <a:t>(Micrsoft and Apple)</a:t>
            </a:r>
          </a:p>
        </p:txBody>
      </p:sp>
      <p:sp>
        <p:nvSpPr>
          <p:cNvPr id="58" name="TextBox 57"/>
          <p:cNvSpPr txBox="1"/>
          <p:nvPr/>
        </p:nvSpPr>
        <p:spPr>
          <a:xfrm>
            <a:off x="5371064" y="3919260"/>
            <a:ext cx="1015453" cy="584776"/>
          </a:xfrm>
          <a:prstGeom prst="rect">
            <a:avLst/>
          </a:prstGeom>
          <a:noFill/>
        </p:spPr>
        <p:txBody>
          <a:bodyPr wrap="square" rtlCol="0">
            <a:spAutoFit/>
          </a:bodyPr>
          <a:lstStyle/>
          <a:p>
            <a:pPr algn="ctr"/>
            <a:r>
              <a:rPr lang="en-US" sz="1600">
                <a:latin typeface="Abadi MT Condensed Light"/>
                <a:cs typeface="Abadi MT Condensed Light"/>
              </a:rPr>
              <a:t>Cluster Computing</a:t>
            </a:r>
          </a:p>
        </p:txBody>
      </p:sp>
      <p:sp>
        <p:nvSpPr>
          <p:cNvPr id="59" name="TextBox 58"/>
          <p:cNvSpPr txBox="1"/>
          <p:nvPr/>
        </p:nvSpPr>
        <p:spPr>
          <a:xfrm>
            <a:off x="6518987" y="4351303"/>
            <a:ext cx="1015453" cy="584776"/>
          </a:xfrm>
          <a:prstGeom prst="rect">
            <a:avLst/>
          </a:prstGeom>
          <a:noFill/>
        </p:spPr>
        <p:txBody>
          <a:bodyPr wrap="square" rtlCol="0">
            <a:spAutoFit/>
          </a:bodyPr>
          <a:lstStyle/>
          <a:p>
            <a:pPr algn="ctr"/>
            <a:r>
              <a:rPr lang="en-US" sz="1600">
                <a:latin typeface="Abadi MT Condensed Light"/>
                <a:cs typeface="Abadi MT Condensed Light"/>
              </a:rPr>
              <a:t>Grid</a:t>
            </a:r>
          </a:p>
          <a:p>
            <a:pPr algn="ctr"/>
            <a:r>
              <a:rPr lang="en-US" sz="1600">
                <a:latin typeface="Abadi MT Condensed Light"/>
                <a:cs typeface="Abadi MT Condensed Light"/>
              </a:rPr>
              <a:t>Computing</a:t>
            </a:r>
          </a:p>
        </p:txBody>
      </p:sp>
      <p:sp>
        <p:nvSpPr>
          <p:cNvPr id="65" name="TextBox 64"/>
          <p:cNvSpPr txBox="1"/>
          <p:nvPr/>
        </p:nvSpPr>
        <p:spPr>
          <a:xfrm>
            <a:off x="6665918" y="3652272"/>
            <a:ext cx="1593412" cy="584776"/>
          </a:xfrm>
          <a:prstGeom prst="rect">
            <a:avLst/>
          </a:prstGeom>
          <a:noFill/>
        </p:spPr>
        <p:txBody>
          <a:bodyPr wrap="square" rtlCol="0">
            <a:spAutoFit/>
          </a:bodyPr>
          <a:lstStyle/>
          <a:p>
            <a:pPr algn="ctr"/>
            <a:r>
              <a:rPr lang="en-US" sz="1600">
                <a:latin typeface="Abadi MT Condensed Light"/>
                <a:cs typeface="Abadi MT Condensed Light"/>
              </a:rPr>
              <a:t>Service Oriented Computing &amp; SOA</a:t>
            </a:r>
          </a:p>
        </p:txBody>
      </p:sp>
      <p:sp>
        <p:nvSpPr>
          <p:cNvPr id="67" name="TextBox 66"/>
          <p:cNvSpPr txBox="1"/>
          <p:nvPr/>
        </p:nvSpPr>
        <p:spPr>
          <a:xfrm>
            <a:off x="7764303" y="4216400"/>
            <a:ext cx="1015453" cy="584776"/>
          </a:xfrm>
          <a:prstGeom prst="rect">
            <a:avLst/>
          </a:prstGeom>
          <a:noFill/>
        </p:spPr>
        <p:txBody>
          <a:bodyPr wrap="square" rtlCol="0">
            <a:spAutoFit/>
          </a:bodyPr>
          <a:lstStyle/>
          <a:p>
            <a:pPr algn="ctr"/>
            <a:r>
              <a:rPr lang="en-US" sz="1600">
                <a:latin typeface="Abadi MT Condensed Light"/>
                <a:cs typeface="Abadi MT Condensed Light"/>
              </a:rPr>
              <a:t>Cloud</a:t>
            </a:r>
          </a:p>
          <a:p>
            <a:pPr algn="ctr"/>
            <a:r>
              <a:rPr lang="en-US" sz="1600">
                <a:latin typeface="Abadi MT Condensed Light"/>
                <a:cs typeface="Abadi MT Condensed Light"/>
              </a:rPr>
              <a:t>Computing</a:t>
            </a:r>
          </a:p>
        </p:txBody>
      </p:sp>
      <p:grpSp>
        <p:nvGrpSpPr>
          <p:cNvPr id="74" name="Group 73"/>
          <p:cNvGrpSpPr/>
          <p:nvPr/>
        </p:nvGrpSpPr>
        <p:grpSpPr>
          <a:xfrm>
            <a:off x="5472518" y="4254500"/>
            <a:ext cx="3517900" cy="1816101"/>
            <a:chOff x="5472518" y="4165600"/>
            <a:chExt cx="3517900" cy="1816101"/>
          </a:xfrm>
        </p:grpSpPr>
        <p:cxnSp>
          <p:nvCxnSpPr>
            <p:cNvPr id="37" name="Straight Arrow Connector 36"/>
            <p:cNvCxnSpPr/>
            <p:nvPr/>
          </p:nvCxnSpPr>
          <p:spPr>
            <a:xfrm flipV="1">
              <a:off x="5891764" y="4390890"/>
              <a:ext cx="0" cy="1110734"/>
            </a:xfrm>
            <a:prstGeom prst="straightConnector1">
              <a:avLst/>
            </a:prstGeom>
            <a:ln w="28575" cmpd="sng">
              <a:solidFill>
                <a:schemeClr val="tx2">
                  <a:lumMod val="5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39" name="Straight Arrow Connector 38"/>
            <p:cNvCxnSpPr/>
            <p:nvPr/>
          </p:nvCxnSpPr>
          <p:spPr>
            <a:xfrm flipV="1">
              <a:off x="7021028" y="4851400"/>
              <a:ext cx="0" cy="636614"/>
            </a:xfrm>
            <a:prstGeom prst="straightConnector1">
              <a:avLst/>
            </a:prstGeom>
            <a:ln w="28575" cmpd="sng">
              <a:solidFill>
                <a:schemeClr val="tx2">
                  <a:lumMod val="5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41" name="Straight Arrow Connector 40"/>
            <p:cNvCxnSpPr/>
            <p:nvPr/>
          </p:nvCxnSpPr>
          <p:spPr>
            <a:xfrm>
              <a:off x="7458661" y="4165600"/>
              <a:ext cx="0" cy="1816101"/>
            </a:xfrm>
            <a:prstGeom prst="straightConnector1">
              <a:avLst/>
            </a:prstGeom>
            <a:ln w="28575" cmpd="sng">
              <a:solidFill>
                <a:schemeClr val="tx2">
                  <a:lumMod val="5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42" name="Straight Arrow Connector 41"/>
            <p:cNvCxnSpPr/>
            <p:nvPr/>
          </p:nvCxnSpPr>
          <p:spPr>
            <a:xfrm flipV="1">
              <a:off x="8270424" y="4699000"/>
              <a:ext cx="0" cy="789013"/>
            </a:xfrm>
            <a:prstGeom prst="straightConnector1">
              <a:avLst/>
            </a:prstGeom>
            <a:ln w="28575" cmpd="sng">
              <a:solidFill>
                <a:schemeClr val="tx2">
                  <a:lumMod val="50000"/>
                </a:schemeClr>
              </a:solidFill>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70" name="Straight Arrow Connector 69"/>
            <p:cNvCxnSpPr/>
            <p:nvPr/>
          </p:nvCxnSpPr>
          <p:spPr>
            <a:xfrm>
              <a:off x="5472518" y="5368091"/>
              <a:ext cx="3517900" cy="0"/>
            </a:xfrm>
            <a:prstGeom prst="straightConnector1">
              <a:avLst/>
            </a:prstGeom>
            <a:ln w="28575" cmpd="sng">
              <a:solidFill>
                <a:schemeClr val="tx2">
                  <a:lumMod val="50000"/>
                </a:schemeClr>
              </a:solidFill>
              <a:tailEnd type="stealth"/>
            </a:ln>
            <a:effectLst/>
          </p:spPr>
          <p:style>
            <a:lnRef idx="2">
              <a:schemeClr val="accent1"/>
            </a:lnRef>
            <a:fillRef idx="0">
              <a:schemeClr val="accent1"/>
            </a:fillRef>
            <a:effectRef idx="1">
              <a:schemeClr val="accent1"/>
            </a:effectRef>
            <a:fontRef idx="minor">
              <a:schemeClr val="tx1"/>
            </a:fontRef>
          </p:style>
        </p:cxnSp>
      </p:grpSp>
      <p:sp>
        <p:nvSpPr>
          <p:cNvPr id="75" name="Rectangle 74"/>
          <p:cNvSpPr/>
          <p:nvPr/>
        </p:nvSpPr>
        <p:spPr>
          <a:xfrm>
            <a:off x="6526764" y="3213576"/>
            <a:ext cx="1774845" cy="276999"/>
          </a:xfrm>
          <a:prstGeom prst="rect">
            <a:avLst/>
          </a:prstGeom>
        </p:spPr>
        <p:txBody>
          <a:bodyPr wrap="none">
            <a:spAutoFit/>
          </a:bodyPr>
          <a:lstStyle/>
          <a:p>
            <a:r>
              <a:rPr lang="en-US" sz="1200" b="1">
                <a:solidFill>
                  <a:schemeClr val="accent4">
                    <a:lumMod val="50000"/>
                  </a:schemeClr>
                </a:solidFill>
                <a:latin typeface="Abadi MT Condensed Light"/>
                <a:cs typeface="Abadi MT Condensed Light"/>
              </a:rPr>
              <a:t>DISTRIBUTED COMPUTING ERA</a:t>
            </a:r>
          </a:p>
        </p:txBody>
      </p:sp>
    </p:spTree>
    <p:extLst>
      <p:ext uri="{BB962C8B-B14F-4D97-AF65-F5344CB8AC3E}">
        <p14:creationId xmlns:p14="http://schemas.microsoft.com/office/powerpoint/2010/main" val="17532373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74"/>
                                        </p:tgtEl>
                                        <p:attrNameLst>
                                          <p:attrName>style.visibility</p:attrName>
                                        </p:attrNameLst>
                                      </p:cBhvr>
                                      <p:to>
                                        <p:strVal val="visible"/>
                                      </p:to>
                                    </p:set>
                                    <p:animEffect transition="in" filter="randombar(horizontal)">
                                      <p:cBhvr>
                                        <p:cTn id="7" dur="500"/>
                                        <p:tgtEl>
                                          <p:spTgt spid="7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3"/>
                                        </p:tgtEl>
                                        <p:attrNameLst>
                                          <p:attrName>style.visibility</p:attrName>
                                        </p:attrNameLst>
                                      </p:cBhvr>
                                      <p:to>
                                        <p:strVal val="visible"/>
                                      </p:to>
                                    </p:set>
                                    <p:animEffect transition="in" filter="fade">
                                      <p:cBhvr>
                                        <p:cTn id="10" dur="500"/>
                                        <p:tgtEl>
                                          <p:spTgt spid="7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5"/>
                                        </p:tgtEl>
                                        <p:attrNameLst>
                                          <p:attrName>style.visibility</p:attrName>
                                        </p:attrNameLst>
                                      </p:cBhvr>
                                      <p:to>
                                        <p:strVal val="visible"/>
                                      </p:to>
                                    </p:set>
                                    <p:animEffect transition="in" filter="fade">
                                      <p:cBhvr>
                                        <p:cTn id="13" dur="500"/>
                                        <p:tgtEl>
                                          <p:spTgt spid="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3" grpId="0" animBg="1"/>
      <p:bldP spid="75"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a:t>What is “Distributed Computing” ?</a:t>
            </a:r>
          </a:p>
        </p:txBody>
      </p:sp>
      <p:sp>
        <p:nvSpPr>
          <p:cNvPr id="4" name="Date Placeholder 3"/>
          <p:cNvSpPr>
            <a:spLocks noGrp="1"/>
          </p:cNvSpPr>
          <p:nvPr>
            <p:ph type="dt" sz="half" idx="10"/>
          </p:nvPr>
        </p:nvSpPr>
        <p:spPr/>
        <p:txBody>
          <a:bodyPr/>
          <a:lstStyle/>
          <a:p>
            <a:fld id="{3D204B18-9485-D74D-B2B3-6C26E88E40BB}" type="datetime1">
              <a:rPr lang="en-AU"/>
              <a:pPr/>
              <a:t>23/3/18</a:t>
            </a:fld>
            <a:endParaRPr lang="en-US"/>
          </a:p>
        </p:txBody>
      </p:sp>
      <p:sp>
        <p:nvSpPr>
          <p:cNvPr id="5" name="Footer Placeholder 4"/>
          <p:cNvSpPr>
            <a:spLocks noGrp="1"/>
          </p:cNvSpPr>
          <p:nvPr>
            <p:ph type="ftr" sz="quarter" idx="11"/>
          </p:nvPr>
        </p:nvSpPr>
        <p:spPr/>
        <p:txBody>
          <a:bodyPr/>
          <a:lstStyle/>
          <a:p>
            <a:r>
              <a:rPr lang="en-US" dirty="0"/>
              <a:t>SIT737 Service Oriented Architecture </a:t>
            </a:r>
          </a:p>
        </p:txBody>
      </p:sp>
      <p:sp>
        <p:nvSpPr>
          <p:cNvPr id="6" name="Slide Number Placeholder 5"/>
          <p:cNvSpPr>
            <a:spLocks noGrp="1"/>
          </p:cNvSpPr>
          <p:nvPr>
            <p:ph type="sldNum" sz="quarter" idx="12"/>
          </p:nvPr>
        </p:nvSpPr>
        <p:spPr/>
        <p:txBody>
          <a:bodyPr/>
          <a:lstStyle/>
          <a:p>
            <a:fld id="{BBE0A389-EB18-824A-A5ED-72ACC9A7FB5D}" type="slidenum">
              <a:rPr lang="en-US"/>
              <a:pPr/>
              <a:t>46</a:t>
            </a:fld>
            <a:endParaRPr lang="en-US"/>
          </a:p>
        </p:txBody>
      </p:sp>
      <p:sp>
        <p:nvSpPr>
          <p:cNvPr id="7" name="Rectangle 6"/>
          <p:cNvSpPr/>
          <p:nvPr/>
        </p:nvSpPr>
        <p:spPr>
          <a:xfrm>
            <a:off x="12700" y="1634066"/>
            <a:ext cx="9131300" cy="4538133"/>
          </a:xfrm>
          <a:prstGeom prst="rect">
            <a:avLst/>
          </a:prstGeom>
          <a:solidFill>
            <a:schemeClr val="bg1">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 name="Straight Connector 7"/>
          <p:cNvCxnSpPr/>
          <p:nvPr/>
        </p:nvCxnSpPr>
        <p:spPr>
          <a:xfrm>
            <a:off x="2175922" y="1917700"/>
            <a:ext cx="0" cy="4178299"/>
          </a:xfrm>
          <a:prstGeom prst="line">
            <a:avLst/>
          </a:prstGeom>
          <a:ln w="3175" cmpd="sng">
            <a:solidFill>
              <a:schemeClr val="tx2">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10007" y="1762070"/>
            <a:ext cx="2161693" cy="615553"/>
          </a:xfrm>
          <a:prstGeom prst="rect">
            <a:avLst/>
          </a:prstGeom>
          <a:noFill/>
        </p:spPr>
        <p:txBody>
          <a:bodyPr wrap="square" rtlCol="0">
            <a:spAutoFit/>
          </a:bodyPr>
          <a:lstStyle/>
          <a:p>
            <a:pPr algn="r"/>
            <a:r>
              <a:rPr lang="en-US" sz="3400" b="1">
                <a:solidFill>
                  <a:schemeClr val="tx2">
                    <a:lumMod val="75000"/>
                  </a:schemeClr>
                </a:solidFill>
                <a:latin typeface="Abadi MT Condensed Extra Bold"/>
                <a:cs typeface="Abadi MT Condensed Extra Bold"/>
              </a:rPr>
              <a:t>DEFINITION</a:t>
            </a:r>
            <a:endParaRPr lang="en-US" sz="3400">
              <a:solidFill>
                <a:schemeClr val="tx2">
                  <a:lumMod val="75000"/>
                </a:schemeClr>
              </a:solidFill>
              <a:latin typeface="Abadi MT Condensed Extra Bold"/>
              <a:cs typeface="Abadi MT Condensed Extra Bold"/>
            </a:endParaRPr>
          </a:p>
        </p:txBody>
      </p:sp>
      <p:sp>
        <p:nvSpPr>
          <p:cNvPr id="10" name="TextBox 9"/>
          <p:cNvSpPr txBox="1"/>
          <p:nvPr/>
        </p:nvSpPr>
        <p:spPr>
          <a:xfrm>
            <a:off x="2362200" y="1790700"/>
            <a:ext cx="6693465" cy="1895391"/>
          </a:xfrm>
          <a:prstGeom prst="rect">
            <a:avLst/>
          </a:prstGeom>
          <a:noFill/>
        </p:spPr>
        <p:txBody>
          <a:bodyPr wrap="square" rtlCol="0">
            <a:spAutoFit/>
          </a:bodyPr>
          <a:lstStyle/>
          <a:p>
            <a:r>
              <a:rPr lang="en-US" sz="3000">
                <a:latin typeface="Abadi MT Condensed Light"/>
                <a:cs typeface="Abadi MT Condensed Light"/>
              </a:rPr>
              <a:t>Collective working as one system</a:t>
            </a:r>
          </a:p>
          <a:p>
            <a:pPr>
              <a:spcBef>
                <a:spcPts val="600"/>
              </a:spcBef>
            </a:pPr>
            <a:r>
              <a:rPr lang="en-US" sz="2300" i="1">
                <a:solidFill>
                  <a:schemeClr val="tx1">
                    <a:lumMod val="65000"/>
                    <a:lumOff val="35000"/>
                  </a:schemeClr>
                </a:solidFill>
                <a:latin typeface="Abadi MT Condensed Light"/>
                <a:cs typeface="Abadi MT Condensed Light"/>
              </a:rPr>
              <a:t>Tanembaum et al.</a:t>
            </a:r>
          </a:p>
          <a:p>
            <a:pPr>
              <a:lnSpc>
                <a:spcPts val="3000"/>
              </a:lnSpc>
              <a:spcBef>
                <a:spcPts val="1200"/>
              </a:spcBef>
            </a:pPr>
            <a:r>
              <a:rPr lang="en-US" sz="2000" i="1">
                <a:latin typeface="Times New Roman"/>
                <a:cs typeface="Times New Roman"/>
              </a:rPr>
              <a:t>“A distributed system is a collection of independent computers that appears to its users as a single coherent system.” </a:t>
            </a:r>
          </a:p>
        </p:txBody>
      </p:sp>
      <p:sp>
        <p:nvSpPr>
          <p:cNvPr id="12" name="TextBox 11"/>
          <p:cNvSpPr txBox="1"/>
          <p:nvPr/>
        </p:nvSpPr>
        <p:spPr>
          <a:xfrm>
            <a:off x="2362200" y="3816182"/>
            <a:ext cx="6693465" cy="2280111"/>
          </a:xfrm>
          <a:prstGeom prst="rect">
            <a:avLst/>
          </a:prstGeom>
          <a:noFill/>
        </p:spPr>
        <p:txBody>
          <a:bodyPr wrap="square" rtlCol="0">
            <a:spAutoFit/>
          </a:bodyPr>
          <a:lstStyle/>
          <a:p>
            <a:r>
              <a:rPr lang="en-US" sz="3000">
                <a:latin typeface="Abadi MT Condensed Light"/>
                <a:cs typeface="Abadi MT Condensed Light"/>
              </a:rPr>
              <a:t>Communicating through messages</a:t>
            </a:r>
          </a:p>
          <a:p>
            <a:pPr>
              <a:spcBef>
                <a:spcPts val="600"/>
              </a:spcBef>
            </a:pPr>
            <a:r>
              <a:rPr lang="en-US" sz="2300" i="1">
                <a:solidFill>
                  <a:schemeClr val="tx1">
                    <a:lumMod val="65000"/>
                    <a:lumOff val="35000"/>
                  </a:schemeClr>
                </a:solidFill>
                <a:latin typeface="Abadi MT Condensed Light"/>
                <a:cs typeface="Abadi MT Condensed Light"/>
              </a:rPr>
              <a:t>Colouris et al.</a:t>
            </a:r>
          </a:p>
          <a:p>
            <a:pPr>
              <a:lnSpc>
                <a:spcPts val="3000"/>
              </a:lnSpc>
              <a:spcBef>
                <a:spcPts val="1200"/>
              </a:spcBef>
            </a:pPr>
            <a:r>
              <a:rPr lang="en-US" sz="2000" i="1">
                <a:latin typeface="Times New Roman"/>
                <a:cs typeface="Times New Roman"/>
              </a:rPr>
              <a:t>“A distributed system is one in which components located at networked computers communicate and coordinate their actions only by passing messages.” </a:t>
            </a:r>
          </a:p>
        </p:txBody>
      </p:sp>
    </p:spTree>
    <p:extLst>
      <p:ext uri="{BB962C8B-B14F-4D97-AF65-F5344CB8AC3E}">
        <p14:creationId xmlns:p14="http://schemas.microsoft.com/office/powerpoint/2010/main" val="77557175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a:t>Characterisation</a:t>
            </a:r>
          </a:p>
        </p:txBody>
      </p:sp>
      <p:sp>
        <p:nvSpPr>
          <p:cNvPr id="4" name="Date Placeholder 3"/>
          <p:cNvSpPr>
            <a:spLocks noGrp="1"/>
          </p:cNvSpPr>
          <p:nvPr>
            <p:ph type="dt" sz="half" idx="10"/>
          </p:nvPr>
        </p:nvSpPr>
        <p:spPr/>
        <p:txBody>
          <a:bodyPr/>
          <a:lstStyle/>
          <a:p>
            <a:fld id="{3D204B18-9485-D74D-B2B3-6C26E88E40BB}" type="datetime1">
              <a:rPr lang="en-AU"/>
              <a:pPr/>
              <a:t>23/3/18</a:t>
            </a:fld>
            <a:endParaRPr lang="en-US"/>
          </a:p>
        </p:txBody>
      </p:sp>
      <p:sp>
        <p:nvSpPr>
          <p:cNvPr id="5" name="Footer Placeholder 4"/>
          <p:cNvSpPr>
            <a:spLocks noGrp="1"/>
          </p:cNvSpPr>
          <p:nvPr>
            <p:ph type="ftr" sz="quarter" idx="11"/>
          </p:nvPr>
        </p:nvSpPr>
        <p:spPr/>
        <p:txBody>
          <a:bodyPr/>
          <a:lstStyle/>
          <a:p>
            <a:r>
              <a:rPr lang="en-US" dirty="0"/>
              <a:t>SIT737 Service Oriented Architecture </a:t>
            </a:r>
          </a:p>
        </p:txBody>
      </p:sp>
      <p:sp>
        <p:nvSpPr>
          <p:cNvPr id="6" name="Slide Number Placeholder 5"/>
          <p:cNvSpPr>
            <a:spLocks noGrp="1"/>
          </p:cNvSpPr>
          <p:nvPr>
            <p:ph type="sldNum" sz="quarter" idx="12"/>
          </p:nvPr>
        </p:nvSpPr>
        <p:spPr/>
        <p:txBody>
          <a:bodyPr/>
          <a:lstStyle/>
          <a:p>
            <a:fld id="{BBE0A389-EB18-824A-A5ED-72ACC9A7FB5D}" type="slidenum">
              <a:rPr lang="en-US"/>
              <a:pPr/>
              <a:t>47</a:t>
            </a:fld>
            <a:endParaRPr lang="en-US"/>
          </a:p>
        </p:txBody>
      </p:sp>
      <p:sp>
        <p:nvSpPr>
          <p:cNvPr id="7" name="Rectangle 6"/>
          <p:cNvSpPr/>
          <p:nvPr/>
        </p:nvSpPr>
        <p:spPr>
          <a:xfrm>
            <a:off x="12700" y="1634066"/>
            <a:ext cx="9131300" cy="4741334"/>
          </a:xfrm>
          <a:prstGeom prst="rect">
            <a:avLst/>
          </a:prstGeom>
          <a:solidFill>
            <a:schemeClr val="bg1">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 name="Straight Connector 7"/>
          <p:cNvCxnSpPr/>
          <p:nvPr/>
        </p:nvCxnSpPr>
        <p:spPr>
          <a:xfrm>
            <a:off x="2683922" y="1917700"/>
            <a:ext cx="0" cy="1219200"/>
          </a:xfrm>
          <a:prstGeom prst="line">
            <a:avLst/>
          </a:prstGeom>
          <a:ln w="3175" cmpd="sng">
            <a:solidFill>
              <a:schemeClr val="tx2">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457200" y="1762070"/>
            <a:ext cx="2226722" cy="584776"/>
          </a:xfrm>
          <a:prstGeom prst="rect">
            <a:avLst/>
          </a:prstGeom>
          <a:noFill/>
        </p:spPr>
        <p:txBody>
          <a:bodyPr wrap="square" rtlCol="0">
            <a:spAutoFit/>
          </a:bodyPr>
          <a:lstStyle/>
          <a:p>
            <a:pPr algn="r"/>
            <a:r>
              <a:rPr lang="en-US" sz="3200" b="1">
                <a:solidFill>
                  <a:schemeClr val="tx2">
                    <a:lumMod val="75000"/>
                  </a:schemeClr>
                </a:solidFill>
                <a:latin typeface="Abadi MT Condensed Extra Bold"/>
                <a:cs typeface="Abadi MT Condensed Extra Bold"/>
              </a:rPr>
              <a:t>CONCEPT</a:t>
            </a:r>
            <a:endParaRPr lang="en-US" sz="3200">
              <a:solidFill>
                <a:schemeClr val="tx2">
                  <a:lumMod val="75000"/>
                </a:schemeClr>
              </a:solidFill>
              <a:latin typeface="Abadi MT Condensed Extra Bold"/>
              <a:cs typeface="Abadi MT Condensed Extra Bold"/>
            </a:endParaRPr>
          </a:p>
        </p:txBody>
      </p:sp>
      <p:sp>
        <p:nvSpPr>
          <p:cNvPr id="11" name="TextBox 10"/>
          <p:cNvSpPr txBox="1"/>
          <p:nvPr/>
        </p:nvSpPr>
        <p:spPr>
          <a:xfrm>
            <a:off x="2768601" y="1790700"/>
            <a:ext cx="6134099" cy="1154162"/>
          </a:xfrm>
          <a:prstGeom prst="rect">
            <a:avLst/>
          </a:prstGeom>
          <a:noFill/>
        </p:spPr>
        <p:txBody>
          <a:bodyPr wrap="square" rtlCol="0">
            <a:spAutoFit/>
          </a:bodyPr>
          <a:lstStyle/>
          <a:p>
            <a:r>
              <a:rPr lang="en-US" sz="3000">
                <a:latin typeface="Abadi MT Condensed Light"/>
                <a:cs typeface="Abadi MT Condensed Light"/>
              </a:rPr>
              <a:t>The ultimate purpose is…</a:t>
            </a:r>
          </a:p>
          <a:p>
            <a:pPr algn="ctr">
              <a:spcBef>
                <a:spcPts val="1800"/>
              </a:spcBef>
            </a:pPr>
            <a:r>
              <a:rPr lang="en-US" sz="2400" b="1">
                <a:solidFill>
                  <a:schemeClr val="tx2">
                    <a:lumMod val="50000"/>
                  </a:schemeClr>
                </a:solidFill>
                <a:latin typeface="Arial Narrow"/>
                <a:cs typeface="Arial Narrow"/>
              </a:rPr>
              <a:t>CONNECTING USERS WITH RESOURCES</a:t>
            </a:r>
          </a:p>
        </p:txBody>
      </p:sp>
      <p:cxnSp>
        <p:nvCxnSpPr>
          <p:cNvPr id="13" name="Straight Connector 12"/>
          <p:cNvCxnSpPr/>
          <p:nvPr/>
        </p:nvCxnSpPr>
        <p:spPr>
          <a:xfrm>
            <a:off x="2683922" y="3454400"/>
            <a:ext cx="0" cy="2894408"/>
          </a:xfrm>
          <a:prstGeom prst="line">
            <a:avLst/>
          </a:prstGeom>
          <a:ln w="3175" cmpd="sng">
            <a:solidFill>
              <a:schemeClr val="tx2">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14" name="TextBox 13"/>
          <p:cNvSpPr txBox="1"/>
          <p:nvPr/>
        </p:nvSpPr>
        <p:spPr>
          <a:xfrm>
            <a:off x="25400" y="3280833"/>
            <a:ext cx="2658522" cy="584776"/>
          </a:xfrm>
          <a:prstGeom prst="rect">
            <a:avLst/>
          </a:prstGeom>
          <a:noFill/>
        </p:spPr>
        <p:txBody>
          <a:bodyPr wrap="square" rtlCol="0">
            <a:spAutoFit/>
          </a:bodyPr>
          <a:lstStyle/>
          <a:p>
            <a:pPr algn="r"/>
            <a:r>
              <a:rPr lang="en-US" sz="3200" b="1">
                <a:solidFill>
                  <a:schemeClr val="tx2">
                    <a:lumMod val="75000"/>
                  </a:schemeClr>
                </a:solidFill>
                <a:latin typeface="Abadi MT Condensed Extra Bold"/>
                <a:cs typeface="Abadi MT Condensed Extra Bold"/>
              </a:rPr>
              <a:t>DESIGN GOALS</a:t>
            </a:r>
            <a:endParaRPr lang="en-US" sz="3200">
              <a:solidFill>
                <a:schemeClr val="tx2">
                  <a:lumMod val="75000"/>
                </a:schemeClr>
              </a:solidFill>
              <a:latin typeface="Abadi MT Condensed Extra Bold"/>
              <a:cs typeface="Abadi MT Condensed Extra Bold"/>
            </a:endParaRPr>
          </a:p>
        </p:txBody>
      </p:sp>
      <p:sp>
        <p:nvSpPr>
          <p:cNvPr id="16" name="TextBox 15"/>
          <p:cNvSpPr txBox="1"/>
          <p:nvPr/>
        </p:nvSpPr>
        <p:spPr>
          <a:xfrm>
            <a:off x="2768601" y="3288295"/>
            <a:ext cx="6134099" cy="553998"/>
          </a:xfrm>
          <a:prstGeom prst="rect">
            <a:avLst/>
          </a:prstGeom>
          <a:noFill/>
        </p:spPr>
        <p:txBody>
          <a:bodyPr wrap="square" rtlCol="0">
            <a:spAutoFit/>
          </a:bodyPr>
          <a:lstStyle/>
          <a:p>
            <a:r>
              <a:rPr lang="en-US" sz="3000">
                <a:latin typeface="Abadi MT Condensed Light"/>
                <a:cs typeface="Abadi MT Condensed Light"/>
              </a:rPr>
              <a:t>Four goals drives their design:</a:t>
            </a:r>
          </a:p>
        </p:txBody>
      </p:sp>
      <p:grpSp>
        <p:nvGrpSpPr>
          <p:cNvPr id="42" name="Group 41"/>
          <p:cNvGrpSpPr/>
          <p:nvPr/>
        </p:nvGrpSpPr>
        <p:grpSpPr>
          <a:xfrm>
            <a:off x="2882900" y="3989399"/>
            <a:ext cx="6261099" cy="553996"/>
            <a:chOff x="2882900" y="3752323"/>
            <a:chExt cx="6261099" cy="553996"/>
          </a:xfrm>
        </p:grpSpPr>
        <p:grpSp>
          <p:nvGrpSpPr>
            <p:cNvPr id="17" name="Group 16"/>
            <p:cNvGrpSpPr/>
            <p:nvPr/>
          </p:nvGrpSpPr>
          <p:grpSpPr>
            <a:xfrm>
              <a:off x="2882900" y="3752323"/>
              <a:ext cx="6261099" cy="553996"/>
              <a:chOff x="3200399" y="1917700"/>
              <a:chExt cx="6261099" cy="983143"/>
            </a:xfrm>
          </p:grpSpPr>
          <p:sp>
            <p:nvSpPr>
              <p:cNvPr id="18" name="Rectangle 17"/>
              <p:cNvSpPr/>
              <p:nvPr/>
            </p:nvSpPr>
            <p:spPr>
              <a:xfrm>
                <a:off x="3200399" y="1917700"/>
                <a:ext cx="6261099" cy="983143"/>
              </a:xfrm>
              <a:prstGeom prst="rect">
                <a:avLst/>
              </a:prstGeom>
              <a:solidFill>
                <a:schemeClr val="accent6">
                  <a:lumMod val="20000"/>
                  <a:lumOff val="8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TextBox 18"/>
              <p:cNvSpPr txBox="1"/>
              <p:nvPr/>
            </p:nvSpPr>
            <p:spPr>
              <a:xfrm>
                <a:off x="3200400" y="2017575"/>
                <a:ext cx="2154766" cy="655431"/>
              </a:xfrm>
              <a:prstGeom prst="rect">
                <a:avLst/>
              </a:prstGeom>
              <a:noFill/>
            </p:spPr>
            <p:txBody>
              <a:bodyPr wrap="square" lIns="0" tIns="0" rIns="108000" bIns="0" rtlCol="0" anchor="t" anchorCtr="0">
                <a:spAutoFit/>
              </a:bodyPr>
              <a:lstStyle/>
              <a:p>
                <a:pPr marL="180000" algn="r"/>
                <a:r>
                  <a:rPr lang="en-US" sz="2400" dirty="0">
                    <a:solidFill>
                      <a:srgbClr val="B27979"/>
                    </a:solidFill>
                    <a:latin typeface="Abadi MT Condensed Light"/>
                    <a:cs typeface="Abadi MT Condensed Light"/>
                  </a:rPr>
                  <a:t>HETEROGENEITY</a:t>
                </a:r>
                <a:endParaRPr lang="en-US" sz="2000" dirty="0">
                  <a:solidFill>
                    <a:srgbClr val="B27979"/>
                  </a:solidFill>
                  <a:latin typeface="Abadi MT Condensed Light"/>
                  <a:cs typeface="Abadi MT Condensed Light"/>
                </a:endParaRPr>
              </a:p>
            </p:txBody>
          </p:sp>
        </p:grpSp>
        <p:cxnSp>
          <p:nvCxnSpPr>
            <p:cNvPr id="35" name="Straight Connector 34"/>
            <p:cNvCxnSpPr/>
            <p:nvPr/>
          </p:nvCxnSpPr>
          <p:spPr>
            <a:xfrm>
              <a:off x="5037667" y="3752323"/>
              <a:ext cx="0" cy="542314"/>
            </a:xfrm>
            <a:prstGeom prst="line">
              <a:avLst/>
            </a:prstGeom>
            <a:ln w="3175" cmpd="sng">
              <a:solidFill>
                <a:schemeClr val="accent6">
                  <a:lumMod val="5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41" name="Group 40"/>
          <p:cNvGrpSpPr/>
          <p:nvPr/>
        </p:nvGrpSpPr>
        <p:grpSpPr>
          <a:xfrm>
            <a:off x="2890752" y="4561906"/>
            <a:ext cx="6253248" cy="553996"/>
            <a:chOff x="2890752" y="4392566"/>
            <a:chExt cx="6253248" cy="553996"/>
          </a:xfrm>
        </p:grpSpPr>
        <p:grpSp>
          <p:nvGrpSpPr>
            <p:cNvPr id="20" name="Group 19"/>
            <p:cNvGrpSpPr/>
            <p:nvPr/>
          </p:nvGrpSpPr>
          <p:grpSpPr>
            <a:xfrm>
              <a:off x="2890752" y="4392566"/>
              <a:ext cx="6253248" cy="553996"/>
              <a:chOff x="3216718" y="3053243"/>
              <a:chExt cx="6253248" cy="983143"/>
            </a:xfrm>
          </p:grpSpPr>
          <p:sp>
            <p:nvSpPr>
              <p:cNvPr id="21" name="Rectangle 20"/>
              <p:cNvSpPr/>
              <p:nvPr/>
            </p:nvSpPr>
            <p:spPr>
              <a:xfrm>
                <a:off x="3216718" y="3053243"/>
                <a:ext cx="6253248" cy="983143"/>
              </a:xfrm>
              <a:prstGeom prst="rect">
                <a:avLst/>
              </a:prstGeom>
              <a:solidFill>
                <a:schemeClr val="accent5">
                  <a:lumMod val="40000"/>
                  <a:lumOff val="6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TextBox 21"/>
              <p:cNvSpPr txBox="1"/>
              <p:nvPr/>
            </p:nvSpPr>
            <p:spPr>
              <a:xfrm>
                <a:off x="3216718" y="3181782"/>
                <a:ext cx="2146915" cy="655431"/>
              </a:xfrm>
              <a:prstGeom prst="rect">
                <a:avLst/>
              </a:prstGeom>
              <a:noFill/>
            </p:spPr>
            <p:txBody>
              <a:bodyPr wrap="square" lIns="0" tIns="0" rIns="108000" bIns="0" rtlCol="0" anchor="t" anchorCtr="0">
                <a:spAutoFit/>
              </a:bodyPr>
              <a:lstStyle/>
              <a:p>
                <a:pPr marL="180000" algn="r"/>
                <a:r>
                  <a:rPr lang="en-US" sz="2400" dirty="0">
                    <a:solidFill>
                      <a:schemeClr val="accent5">
                        <a:lumMod val="75000"/>
                      </a:schemeClr>
                    </a:solidFill>
                    <a:latin typeface="Abadi MT Condensed Light"/>
                    <a:cs typeface="Abadi MT Condensed Light"/>
                  </a:rPr>
                  <a:t>OPENNESS</a:t>
                </a:r>
                <a:endParaRPr lang="en-US" sz="2000" dirty="0">
                  <a:solidFill>
                    <a:schemeClr val="accent5">
                      <a:lumMod val="75000"/>
                    </a:schemeClr>
                  </a:solidFill>
                  <a:latin typeface="Abadi MT Condensed Light"/>
                  <a:cs typeface="Abadi MT Condensed Light"/>
                </a:endParaRPr>
              </a:p>
            </p:txBody>
          </p:sp>
        </p:grpSp>
        <p:cxnSp>
          <p:nvCxnSpPr>
            <p:cNvPr id="36" name="Straight Connector 35"/>
            <p:cNvCxnSpPr/>
            <p:nvPr/>
          </p:nvCxnSpPr>
          <p:spPr>
            <a:xfrm>
              <a:off x="5037667" y="4392566"/>
              <a:ext cx="0" cy="542314"/>
            </a:xfrm>
            <a:prstGeom prst="line">
              <a:avLst/>
            </a:prstGeom>
            <a:ln w="3175" cmpd="sng">
              <a:solidFill>
                <a:schemeClr val="accent5">
                  <a:lumMod val="75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40" name="Group 39"/>
          <p:cNvGrpSpPr/>
          <p:nvPr/>
        </p:nvGrpSpPr>
        <p:grpSpPr>
          <a:xfrm>
            <a:off x="2882900" y="5147113"/>
            <a:ext cx="6261099" cy="553996"/>
            <a:chOff x="2882900" y="5045509"/>
            <a:chExt cx="6261099" cy="553996"/>
          </a:xfrm>
        </p:grpSpPr>
        <p:grpSp>
          <p:nvGrpSpPr>
            <p:cNvPr id="23" name="Group 22"/>
            <p:cNvGrpSpPr/>
            <p:nvPr/>
          </p:nvGrpSpPr>
          <p:grpSpPr>
            <a:xfrm>
              <a:off x="2882900" y="5045509"/>
              <a:ext cx="6261099" cy="553996"/>
              <a:chOff x="3200399" y="4188786"/>
              <a:chExt cx="6261099" cy="983143"/>
            </a:xfrm>
          </p:grpSpPr>
          <p:sp>
            <p:nvSpPr>
              <p:cNvPr id="24" name="Rectangle 23"/>
              <p:cNvSpPr/>
              <p:nvPr/>
            </p:nvSpPr>
            <p:spPr>
              <a:xfrm>
                <a:off x="3200399" y="4188786"/>
                <a:ext cx="6261099" cy="983143"/>
              </a:xfrm>
              <a:prstGeom prst="rect">
                <a:avLst/>
              </a:prstGeom>
              <a:solidFill>
                <a:schemeClr val="tx2">
                  <a:lumMod val="20000"/>
                  <a:lumOff val="8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TextBox 24"/>
              <p:cNvSpPr txBox="1"/>
              <p:nvPr/>
            </p:nvSpPr>
            <p:spPr>
              <a:xfrm>
                <a:off x="3216718" y="4315786"/>
                <a:ext cx="2138448" cy="655431"/>
              </a:xfrm>
              <a:prstGeom prst="rect">
                <a:avLst/>
              </a:prstGeom>
              <a:noFill/>
            </p:spPr>
            <p:txBody>
              <a:bodyPr wrap="square" lIns="0" tIns="0" rIns="108000" bIns="0" rtlCol="0" anchor="t" anchorCtr="0">
                <a:spAutoFit/>
              </a:bodyPr>
              <a:lstStyle/>
              <a:p>
                <a:pPr marL="180000" algn="r"/>
                <a:r>
                  <a:rPr lang="en-US" sz="2400" dirty="0">
                    <a:solidFill>
                      <a:schemeClr val="accent1">
                        <a:lumMod val="75000"/>
                      </a:schemeClr>
                    </a:solidFill>
                    <a:latin typeface="Abadi MT Condensed Light"/>
                    <a:cs typeface="Abadi MT Condensed Light"/>
                  </a:rPr>
                  <a:t>TRANSPARENCY</a:t>
                </a:r>
                <a:endParaRPr lang="en-US" sz="2000" dirty="0">
                  <a:solidFill>
                    <a:schemeClr val="accent1">
                      <a:lumMod val="75000"/>
                    </a:schemeClr>
                  </a:solidFill>
                  <a:latin typeface="Abadi MT Condensed Light"/>
                  <a:cs typeface="Abadi MT Condensed Light"/>
                </a:endParaRPr>
              </a:p>
            </p:txBody>
          </p:sp>
        </p:grpSp>
        <p:cxnSp>
          <p:nvCxnSpPr>
            <p:cNvPr id="37" name="Straight Connector 36"/>
            <p:cNvCxnSpPr/>
            <p:nvPr/>
          </p:nvCxnSpPr>
          <p:spPr>
            <a:xfrm>
              <a:off x="5037667" y="5045509"/>
              <a:ext cx="0" cy="542314"/>
            </a:xfrm>
            <a:prstGeom prst="line">
              <a:avLst/>
            </a:prstGeom>
            <a:ln w="31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39" name="Group 38"/>
          <p:cNvGrpSpPr/>
          <p:nvPr/>
        </p:nvGrpSpPr>
        <p:grpSpPr>
          <a:xfrm>
            <a:off x="2890752" y="5727076"/>
            <a:ext cx="6253248" cy="553996"/>
            <a:chOff x="2890752" y="5625472"/>
            <a:chExt cx="6253248" cy="553996"/>
          </a:xfrm>
        </p:grpSpPr>
        <p:grpSp>
          <p:nvGrpSpPr>
            <p:cNvPr id="26" name="Group 25"/>
            <p:cNvGrpSpPr/>
            <p:nvPr/>
          </p:nvGrpSpPr>
          <p:grpSpPr>
            <a:xfrm>
              <a:off x="2890752" y="5625472"/>
              <a:ext cx="6253248" cy="553996"/>
              <a:chOff x="3216718" y="5179385"/>
              <a:chExt cx="6253248" cy="983143"/>
            </a:xfrm>
          </p:grpSpPr>
          <p:sp>
            <p:nvSpPr>
              <p:cNvPr id="27" name="Rectangle 26"/>
              <p:cNvSpPr/>
              <p:nvPr/>
            </p:nvSpPr>
            <p:spPr>
              <a:xfrm>
                <a:off x="3216718" y="5179385"/>
                <a:ext cx="6253248" cy="983143"/>
              </a:xfrm>
              <a:prstGeom prst="rect">
                <a:avLst/>
              </a:prstGeom>
              <a:solidFill>
                <a:schemeClr val="accent4">
                  <a:lumMod val="20000"/>
                  <a:lumOff val="8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TextBox 27"/>
              <p:cNvSpPr txBox="1"/>
              <p:nvPr/>
            </p:nvSpPr>
            <p:spPr>
              <a:xfrm>
                <a:off x="3216718" y="5280985"/>
                <a:ext cx="2146915" cy="655431"/>
              </a:xfrm>
              <a:prstGeom prst="rect">
                <a:avLst/>
              </a:prstGeom>
              <a:noFill/>
            </p:spPr>
            <p:txBody>
              <a:bodyPr wrap="square" lIns="0" tIns="0" rIns="108000" bIns="0" rtlCol="0" anchor="t" anchorCtr="0">
                <a:spAutoFit/>
              </a:bodyPr>
              <a:lstStyle/>
              <a:p>
                <a:pPr marL="180000" algn="r"/>
                <a:r>
                  <a:rPr lang="en-US" sz="2400" dirty="0">
                    <a:solidFill>
                      <a:schemeClr val="accent4">
                        <a:lumMod val="75000"/>
                      </a:schemeClr>
                    </a:solidFill>
                    <a:latin typeface="Abadi MT Condensed Light"/>
                    <a:cs typeface="Abadi MT Condensed Light"/>
                  </a:rPr>
                  <a:t>AVAILABILITY</a:t>
                </a:r>
                <a:endParaRPr lang="en-US" sz="2000" dirty="0">
                  <a:solidFill>
                    <a:schemeClr val="accent4">
                      <a:lumMod val="75000"/>
                    </a:schemeClr>
                  </a:solidFill>
                  <a:latin typeface="Abadi MT Condensed Light"/>
                  <a:cs typeface="Abadi MT Condensed Light"/>
                </a:endParaRPr>
              </a:p>
            </p:txBody>
          </p:sp>
        </p:grpSp>
        <p:cxnSp>
          <p:nvCxnSpPr>
            <p:cNvPr id="38" name="Straight Connector 37"/>
            <p:cNvCxnSpPr/>
            <p:nvPr/>
          </p:nvCxnSpPr>
          <p:spPr>
            <a:xfrm>
              <a:off x="5037667" y="5630716"/>
              <a:ext cx="0" cy="542314"/>
            </a:xfrm>
            <a:prstGeom prst="line">
              <a:avLst/>
            </a:prstGeom>
            <a:ln w="3175" cmpd="sng">
              <a:solidFill>
                <a:schemeClr val="accent4">
                  <a:lumMod val="75000"/>
                </a:schemeClr>
              </a:solidFill>
            </a:ln>
            <a:effectLst/>
          </p:spPr>
          <p:style>
            <a:lnRef idx="2">
              <a:schemeClr val="accent1"/>
            </a:lnRef>
            <a:fillRef idx="0">
              <a:schemeClr val="accent1"/>
            </a:fillRef>
            <a:effectRef idx="1">
              <a:schemeClr val="accent1"/>
            </a:effectRef>
            <a:fontRef idx="minor">
              <a:schemeClr val="tx1"/>
            </a:fontRef>
          </p:style>
        </p:cxnSp>
      </p:grpSp>
      <p:sp>
        <p:nvSpPr>
          <p:cNvPr id="45" name="TextBox 44"/>
          <p:cNvSpPr txBox="1"/>
          <p:nvPr/>
        </p:nvSpPr>
        <p:spPr>
          <a:xfrm>
            <a:off x="5050367" y="4098525"/>
            <a:ext cx="4008965" cy="246221"/>
          </a:xfrm>
          <a:prstGeom prst="rect">
            <a:avLst/>
          </a:prstGeom>
          <a:noFill/>
        </p:spPr>
        <p:txBody>
          <a:bodyPr wrap="square" lIns="108000" tIns="0" rIns="108000" bIns="0" rtlCol="0" anchor="t" anchorCtr="0">
            <a:spAutoFit/>
          </a:bodyPr>
          <a:lstStyle/>
          <a:p>
            <a:r>
              <a:rPr lang="en-US" sz="1600" i="1" dirty="0">
                <a:solidFill>
                  <a:srgbClr val="B27979"/>
                </a:solidFill>
                <a:latin typeface="Abadi MT Condensed Light"/>
                <a:cs typeface="Abadi MT Condensed Light"/>
              </a:rPr>
              <a:t>Different components must be allowed to interoperate.</a:t>
            </a:r>
            <a:endParaRPr lang="en-US" sz="1400" i="1" dirty="0">
              <a:solidFill>
                <a:srgbClr val="B27979"/>
              </a:solidFill>
              <a:latin typeface="Abadi MT Condensed Light"/>
              <a:cs typeface="Abadi MT Condensed Light"/>
            </a:endParaRPr>
          </a:p>
        </p:txBody>
      </p:sp>
      <p:sp>
        <p:nvSpPr>
          <p:cNvPr id="46" name="TextBox 45"/>
          <p:cNvSpPr txBox="1"/>
          <p:nvPr/>
        </p:nvSpPr>
        <p:spPr>
          <a:xfrm>
            <a:off x="5037667" y="4592002"/>
            <a:ext cx="4106333" cy="492443"/>
          </a:xfrm>
          <a:prstGeom prst="rect">
            <a:avLst/>
          </a:prstGeom>
          <a:noFill/>
        </p:spPr>
        <p:txBody>
          <a:bodyPr wrap="square" lIns="108000" tIns="0" rIns="108000" bIns="0" rtlCol="0" anchor="t" anchorCtr="0">
            <a:spAutoFit/>
          </a:bodyPr>
          <a:lstStyle/>
          <a:p>
            <a:r>
              <a:rPr lang="en-US" sz="1600" i="1" dirty="0">
                <a:solidFill>
                  <a:schemeClr val="accent5">
                    <a:lumMod val="75000"/>
                  </a:schemeClr>
                </a:solidFill>
                <a:latin typeface="Abadi MT Condensed Light"/>
                <a:cs typeface="Abadi MT Condensed Light"/>
              </a:rPr>
              <a:t>Interaction should occurr through well defined interfaces and protocols.</a:t>
            </a:r>
            <a:endParaRPr lang="en-US" sz="1400" i="1" dirty="0">
              <a:solidFill>
                <a:schemeClr val="accent5">
                  <a:lumMod val="75000"/>
                </a:schemeClr>
              </a:solidFill>
              <a:latin typeface="Abadi MT Condensed Light"/>
              <a:cs typeface="Abadi MT Condensed Light"/>
            </a:endParaRPr>
          </a:p>
        </p:txBody>
      </p:sp>
      <p:sp>
        <p:nvSpPr>
          <p:cNvPr id="47" name="TextBox 46"/>
          <p:cNvSpPr txBox="1"/>
          <p:nvPr/>
        </p:nvSpPr>
        <p:spPr>
          <a:xfrm>
            <a:off x="5037667" y="5159094"/>
            <a:ext cx="4106333" cy="492443"/>
          </a:xfrm>
          <a:prstGeom prst="rect">
            <a:avLst/>
          </a:prstGeom>
          <a:noFill/>
        </p:spPr>
        <p:txBody>
          <a:bodyPr wrap="square" lIns="108000" tIns="0" rIns="108000" bIns="0" rtlCol="0" anchor="t" anchorCtr="0">
            <a:spAutoFit/>
          </a:bodyPr>
          <a:lstStyle/>
          <a:p>
            <a:r>
              <a:rPr lang="en-US" sz="1600" i="1" dirty="0">
                <a:solidFill>
                  <a:schemeClr val="accent1">
                    <a:lumMod val="75000"/>
                  </a:schemeClr>
                </a:solidFill>
                <a:latin typeface="Abadi MT Condensed Light"/>
                <a:cs typeface="Abadi MT Condensed Light"/>
              </a:rPr>
              <a:t>Resources should be accessible despite their location, number, or other users accessing it.</a:t>
            </a:r>
            <a:endParaRPr lang="en-US" sz="1400" i="1" dirty="0">
              <a:solidFill>
                <a:schemeClr val="accent1">
                  <a:lumMod val="75000"/>
                </a:schemeClr>
              </a:solidFill>
              <a:latin typeface="Abadi MT Condensed Light"/>
              <a:cs typeface="Abadi MT Condensed Light"/>
            </a:endParaRPr>
          </a:p>
        </p:txBody>
      </p:sp>
      <p:sp>
        <p:nvSpPr>
          <p:cNvPr id="48" name="TextBox 47"/>
          <p:cNvSpPr txBox="1"/>
          <p:nvPr/>
        </p:nvSpPr>
        <p:spPr>
          <a:xfrm>
            <a:off x="5041901" y="5739856"/>
            <a:ext cx="4106333" cy="492443"/>
          </a:xfrm>
          <a:prstGeom prst="rect">
            <a:avLst/>
          </a:prstGeom>
          <a:noFill/>
          <a:ln>
            <a:noFill/>
          </a:ln>
        </p:spPr>
        <p:txBody>
          <a:bodyPr wrap="square" lIns="108000" tIns="0" rIns="108000" bIns="0" rtlCol="0" anchor="t" anchorCtr="0">
            <a:spAutoFit/>
          </a:bodyPr>
          <a:lstStyle/>
          <a:p>
            <a:r>
              <a:rPr lang="en-US" sz="1600" i="1" dirty="0">
                <a:solidFill>
                  <a:schemeClr val="accent4">
                    <a:lumMod val="75000"/>
                  </a:schemeClr>
                </a:solidFill>
                <a:latin typeface="Abadi MT Condensed Light"/>
                <a:cs typeface="Abadi MT Condensed Light"/>
              </a:rPr>
              <a:t>The failure of a system component should not prevent to prevent the system to operate.</a:t>
            </a:r>
            <a:endParaRPr lang="en-US" sz="1400" i="1" dirty="0">
              <a:solidFill>
                <a:schemeClr val="accent4">
                  <a:lumMod val="75000"/>
                </a:schemeClr>
              </a:solidFill>
              <a:latin typeface="Abadi MT Condensed Light"/>
              <a:cs typeface="Abadi MT Condensed Light"/>
            </a:endParaRPr>
          </a:p>
        </p:txBody>
      </p:sp>
    </p:spTree>
    <p:extLst>
      <p:ext uri="{BB962C8B-B14F-4D97-AF65-F5344CB8AC3E}">
        <p14:creationId xmlns:p14="http://schemas.microsoft.com/office/powerpoint/2010/main" val="22169716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2" fill="hold" nodeType="clickEffect">
                                  <p:stCondLst>
                                    <p:cond delay="0"/>
                                  </p:stCondLst>
                                  <p:childTnLst>
                                    <p:set>
                                      <p:cBhvr>
                                        <p:cTn id="6" dur="1" fill="hold">
                                          <p:stCondLst>
                                            <p:cond delay="0"/>
                                          </p:stCondLst>
                                        </p:cTn>
                                        <p:tgtEl>
                                          <p:spTgt spid="42"/>
                                        </p:tgtEl>
                                        <p:attrNameLst>
                                          <p:attrName>style.visibility</p:attrName>
                                        </p:attrNameLst>
                                      </p:cBhvr>
                                      <p:to>
                                        <p:strVal val="visible"/>
                                      </p:to>
                                    </p:set>
                                    <p:anim calcmode="lin" valueType="num">
                                      <p:cBhvr additive="base">
                                        <p:cTn id="7" dur="500"/>
                                        <p:tgtEl>
                                          <p:spTgt spid="42"/>
                                        </p:tgtEl>
                                        <p:attrNameLst>
                                          <p:attrName>ppt_x</p:attrName>
                                        </p:attrNameLst>
                                      </p:cBhvr>
                                      <p:tavLst>
                                        <p:tav tm="0">
                                          <p:val>
                                            <p:strVal val="#ppt_x+#ppt_w*1.125000"/>
                                          </p:val>
                                        </p:tav>
                                        <p:tav tm="100000">
                                          <p:val>
                                            <p:strVal val="#ppt_x"/>
                                          </p:val>
                                        </p:tav>
                                      </p:tavLst>
                                    </p:anim>
                                    <p:animEffect transition="in" filter="wipe(left)">
                                      <p:cBhvr>
                                        <p:cTn id="8" dur="500"/>
                                        <p:tgtEl>
                                          <p:spTgt spid="42"/>
                                        </p:tgtEl>
                                      </p:cBhvr>
                                    </p:animEffect>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45"/>
                                        </p:tgtEl>
                                        <p:attrNameLst>
                                          <p:attrName>style.visibility</p:attrName>
                                        </p:attrNameLst>
                                      </p:cBhvr>
                                      <p:to>
                                        <p:strVal val="visible"/>
                                      </p:to>
                                    </p:set>
                                    <p:animEffect transition="in" filter="fade">
                                      <p:cBhvr>
                                        <p:cTn id="12" dur="500"/>
                                        <p:tgtEl>
                                          <p:spTgt spid="45"/>
                                        </p:tgtEl>
                                      </p:cBhvr>
                                    </p:animEffect>
                                  </p:childTnLst>
                                </p:cTn>
                              </p:par>
                            </p:childTnLst>
                          </p:cTn>
                        </p:par>
                      </p:childTnLst>
                    </p:cTn>
                  </p:par>
                  <p:par>
                    <p:cTn id="13" fill="hold">
                      <p:stCondLst>
                        <p:cond delay="indefinite"/>
                      </p:stCondLst>
                      <p:childTnLst>
                        <p:par>
                          <p:cTn id="14" fill="hold">
                            <p:stCondLst>
                              <p:cond delay="0"/>
                            </p:stCondLst>
                            <p:childTnLst>
                              <p:par>
                                <p:cTn id="15" presetID="12" presetClass="entr" presetSubtype="2" fill="hold" nodeType="clickEffect">
                                  <p:stCondLst>
                                    <p:cond delay="0"/>
                                  </p:stCondLst>
                                  <p:childTnLst>
                                    <p:set>
                                      <p:cBhvr>
                                        <p:cTn id="16" dur="1" fill="hold">
                                          <p:stCondLst>
                                            <p:cond delay="0"/>
                                          </p:stCondLst>
                                        </p:cTn>
                                        <p:tgtEl>
                                          <p:spTgt spid="41"/>
                                        </p:tgtEl>
                                        <p:attrNameLst>
                                          <p:attrName>style.visibility</p:attrName>
                                        </p:attrNameLst>
                                      </p:cBhvr>
                                      <p:to>
                                        <p:strVal val="visible"/>
                                      </p:to>
                                    </p:set>
                                    <p:anim calcmode="lin" valueType="num">
                                      <p:cBhvr additive="base">
                                        <p:cTn id="17" dur="500"/>
                                        <p:tgtEl>
                                          <p:spTgt spid="41"/>
                                        </p:tgtEl>
                                        <p:attrNameLst>
                                          <p:attrName>ppt_x</p:attrName>
                                        </p:attrNameLst>
                                      </p:cBhvr>
                                      <p:tavLst>
                                        <p:tav tm="0">
                                          <p:val>
                                            <p:strVal val="#ppt_x+#ppt_w*1.125000"/>
                                          </p:val>
                                        </p:tav>
                                        <p:tav tm="100000">
                                          <p:val>
                                            <p:strVal val="#ppt_x"/>
                                          </p:val>
                                        </p:tav>
                                      </p:tavLst>
                                    </p:anim>
                                    <p:animEffect transition="in" filter="wipe(left)">
                                      <p:cBhvr>
                                        <p:cTn id="18" dur="500"/>
                                        <p:tgtEl>
                                          <p:spTgt spid="41"/>
                                        </p:tgtEl>
                                      </p:cBhvr>
                                    </p:animEffect>
                                  </p:childTnLst>
                                </p:cTn>
                              </p:par>
                            </p:childTnLst>
                          </p:cTn>
                        </p:par>
                        <p:par>
                          <p:cTn id="19" fill="hold">
                            <p:stCondLst>
                              <p:cond delay="500"/>
                            </p:stCondLst>
                            <p:childTnLst>
                              <p:par>
                                <p:cTn id="20" presetID="10" presetClass="entr" presetSubtype="0" fill="hold" grpId="0" nodeType="afterEffect">
                                  <p:stCondLst>
                                    <p:cond delay="0"/>
                                  </p:stCondLst>
                                  <p:childTnLst>
                                    <p:set>
                                      <p:cBhvr>
                                        <p:cTn id="21" dur="1" fill="hold">
                                          <p:stCondLst>
                                            <p:cond delay="0"/>
                                          </p:stCondLst>
                                        </p:cTn>
                                        <p:tgtEl>
                                          <p:spTgt spid="46"/>
                                        </p:tgtEl>
                                        <p:attrNameLst>
                                          <p:attrName>style.visibility</p:attrName>
                                        </p:attrNameLst>
                                      </p:cBhvr>
                                      <p:to>
                                        <p:strVal val="visible"/>
                                      </p:to>
                                    </p:set>
                                    <p:animEffect transition="in" filter="fade">
                                      <p:cBhvr>
                                        <p:cTn id="22" dur="500"/>
                                        <p:tgtEl>
                                          <p:spTgt spid="46"/>
                                        </p:tgtEl>
                                      </p:cBhvr>
                                    </p:animEffect>
                                  </p:childTnLst>
                                </p:cTn>
                              </p:par>
                            </p:childTnLst>
                          </p:cTn>
                        </p:par>
                      </p:childTnLst>
                    </p:cTn>
                  </p:par>
                  <p:par>
                    <p:cTn id="23" fill="hold">
                      <p:stCondLst>
                        <p:cond delay="indefinite"/>
                      </p:stCondLst>
                      <p:childTnLst>
                        <p:par>
                          <p:cTn id="24" fill="hold">
                            <p:stCondLst>
                              <p:cond delay="0"/>
                            </p:stCondLst>
                            <p:childTnLst>
                              <p:par>
                                <p:cTn id="25" presetID="12" presetClass="entr" presetSubtype="2" fill="hold" nodeType="clickEffect">
                                  <p:stCondLst>
                                    <p:cond delay="0"/>
                                  </p:stCondLst>
                                  <p:childTnLst>
                                    <p:set>
                                      <p:cBhvr>
                                        <p:cTn id="26" dur="1" fill="hold">
                                          <p:stCondLst>
                                            <p:cond delay="0"/>
                                          </p:stCondLst>
                                        </p:cTn>
                                        <p:tgtEl>
                                          <p:spTgt spid="40"/>
                                        </p:tgtEl>
                                        <p:attrNameLst>
                                          <p:attrName>style.visibility</p:attrName>
                                        </p:attrNameLst>
                                      </p:cBhvr>
                                      <p:to>
                                        <p:strVal val="visible"/>
                                      </p:to>
                                    </p:set>
                                    <p:anim calcmode="lin" valueType="num">
                                      <p:cBhvr additive="base">
                                        <p:cTn id="27" dur="500"/>
                                        <p:tgtEl>
                                          <p:spTgt spid="40"/>
                                        </p:tgtEl>
                                        <p:attrNameLst>
                                          <p:attrName>ppt_x</p:attrName>
                                        </p:attrNameLst>
                                      </p:cBhvr>
                                      <p:tavLst>
                                        <p:tav tm="0">
                                          <p:val>
                                            <p:strVal val="#ppt_x+#ppt_w*1.125000"/>
                                          </p:val>
                                        </p:tav>
                                        <p:tav tm="100000">
                                          <p:val>
                                            <p:strVal val="#ppt_x"/>
                                          </p:val>
                                        </p:tav>
                                      </p:tavLst>
                                    </p:anim>
                                    <p:animEffect transition="in" filter="wipe(left)">
                                      <p:cBhvr>
                                        <p:cTn id="28" dur="500"/>
                                        <p:tgtEl>
                                          <p:spTgt spid="40"/>
                                        </p:tgtEl>
                                      </p:cBhvr>
                                    </p:animEffect>
                                  </p:childTnLst>
                                </p:cTn>
                              </p:par>
                            </p:childTnLst>
                          </p:cTn>
                        </p:par>
                        <p:par>
                          <p:cTn id="29" fill="hold">
                            <p:stCondLst>
                              <p:cond delay="500"/>
                            </p:stCondLst>
                            <p:childTnLst>
                              <p:par>
                                <p:cTn id="30" presetID="10" presetClass="entr" presetSubtype="0" fill="hold" grpId="0" nodeType="afterEffect">
                                  <p:stCondLst>
                                    <p:cond delay="0"/>
                                  </p:stCondLst>
                                  <p:childTnLst>
                                    <p:set>
                                      <p:cBhvr>
                                        <p:cTn id="31" dur="1" fill="hold">
                                          <p:stCondLst>
                                            <p:cond delay="0"/>
                                          </p:stCondLst>
                                        </p:cTn>
                                        <p:tgtEl>
                                          <p:spTgt spid="47"/>
                                        </p:tgtEl>
                                        <p:attrNameLst>
                                          <p:attrName>style.visibility</p:attrName>
                                        </p:attrNameLst>
                                      </p:cBhvr>
                                      <p:to>
                                        <p:strVal val="visible"/>
                                      </p:to>
                                    </p:set>
                                    <p:animEffect transition="in" filter="fade">
                                      <p:cBhvr>
                                        <p:cTn id="32" dur="500"/>
                                        <p:tgtEl>
                                          <p:spTgt spid="47"/>
                                        </p:tgtEl>
                                      </p:cBhvr>
                                    </p:animEffect>
                                  </p:childTnLst>
                                </p:cTn>
                              </p:par>
                            </p:childTnLst>
                          </p:cTn>
                        </p:par>
                      </p:childTnLst>
                    </p:cTn>
                  </p:par>
                  <p:par>
                    <p:cTn id="33" fill="hold">
                      <p:stCondLst>
                        <p:cond delay="indefinite"/>
                      </p:stCondLst>
                      <p:childTnLst>
                        <p:par>
                          <p:cTn id="34" fill="hold">
                            <p:stCondLst>
                              <p:cond delay="0"/>
                            </p:stCondLst>
                            <p:childTnLst>
                              <p:par>
                                <p:cTn id="35" presetID="12" presetClass="entr" presetSubtype="2" fill="hold" nodeType="clickEffect">
                                  <p:stCondLst>
                                    <p:cond delay="0"/>
                                  </p:stCondLst>
                                  <p:childTnLst>
                                    <p:set>
                                      <p:cBhvr>
                                        <p:cTn id="36" dur="1" fill="hold">
                                          <p:stCondLst>
                                            <p:cond delay="0"/>
                                          </p:stCondLst>
                                        </p:cTn>
                                        <p:tgtEl>
                                          <p:spTgt spid="39"/>
                                        </p:tgtEl>
                                        <p:attrNameLst>
                                          <p:attrName>style.visibility</p:attrName>
                                        </p:attrNameLst>
                                      </p:cBhvr>
                                      <p:to>
                                        <p:strVal val="visible"/>
                                      </p:to>
                                    </p:set>
                                    <p:anim calcmode="lin" valueType="num">
                                      <p:cBhvr additive="base">
                                        <p:cTn id="37" dur="500"/>
                                        <p:tgtEl>
                                          <p:spTgt spid="39"/>
                                        </p:tgtEl>
                                        <p:attrNameLst>
                                          <p:attrName>ppt_x</p:attrName>
                                        </p:attrNameLst>
                                      </p:cBhvr>
                                      <p:tavLst>
                                        <p:tav tm="0">
                                          <p:val>
                                            <p:strVal val="#ppt_x+#ppt_w*1.125000"/>
                                          </p:val>
                                        </p:tav>
                                        <p:tav tm="100000">
                                          <p:val>
                                            <p:strVal val="#ppt_x"/>
                                          </p:val>
                                        </p:tav>
                                      </p:tavLst>
                                    </p:anim>
                                    <p:animEffect transition="in" filter="wipe(left)">
                                      <p:cBhvr>
                                        <p:cTn id="38" dur="500"/>
                                        <p:tgtEl>
                                          <p:spTgt spid="39"/>
                                        </p:tgtEl>
                                      </p:cBhvr>
                                    </p:animEffect>
                                  </p:childTnLst>
                                </p:cTn>
                              </p:par>
                            </p:childTnLst>
                          </p:cTn>
                        </p:par>
                        <p:par>
                          <p:cTn id="39" fill="hold">
                            <p:stCondLst>
                              <p:cond delay="500"/>
                            </p:stCondLst>
                            <p:childTnLst>
                              <p:par>
                                <p:cTn id="40" presetID="10" presetClass="entr" presetSubtype="0" fill="hold" grpId="0" nodeType="afterEffect">
                                  <p:stCondLst>
                                    <p:cond delay="0"/>
                                  </p:stCondLst>
                                  <p:childTnLst>
                                    <p:set>
                                      <p:cBhvr>
                                        <p:cTn id="41" dur="1" fill="hold">
                                          <p:stCondLst>
                                            <p:cond delay="0"/>
                                          </p:stCondLst>
                                        </p:cTn>
                                        <p:tgtEl>
                                          <p:spTgt spid="48"/>
                                        </p:tgtEl>
                                        <p:attrNameLst>
                                          <p:attrName>style.visibility</p:attrName>
                                        </p:attrNameLst>
                                      </p:cBhvr>
                                      <p:to>
                                        <p:strVal val="visible"/>
                                      </p:to>
                                    </p:set>
                                    <p:animEffect transition="in" filter="fade">
                                      <p:cBhvr>
                                        <p:cTn id="42"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P spid="46" grpId="0"/>
      <p:bldP spid="47" grpId="0"/>
      <p:bldP spid="48"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a:t>Characterisation</a:t>
            </a:r>
          </a:p>
        </p:txBody>
      </p:sp>
      <p:sp>
        <p:nvSpPr>
          <p:cNvPr id="4" name="Date Placeholder 3"/>
          <p:cNvSpPr>
            <a:spLocks noGrp="1"/>
          </p:cNvSpPr>
          <p:nvPr>
            <p:ph type="dt" sz="half" idx="10"/>
          </p:nvPr>
        </p:nvSpPr>
        <p:spPr/>
        <p:txBody>
          <a:bodyPr/>
          <a:lstStyle/>
          <a:p>
            <a:fld id="{3D204B18-9485-D74D-B2B3-6C26E88E40BB}" type="datetime1">
              <a:rPr lang="en-AU"/>
              <a:pPr/>
              <a:t>23/3/18</a:t>
            </a:fld>
            <a:endParaRPr lang="en-US"/>
          </a:p>
        </p:txBody>
      </p:sp>
      <p:sp>
        <p:nvSpPr>
          <p:cNvPr id="5" name="Footer Placeholder 4"/>
          <p:cNvSpPr>
            <a:spLocks noGrp="1"/>
          </p:cNvSpPr>
          <p:nvPr>
            <p:ph type="ftr" sz="quarter" idx="11"/>
          </p:nvPr>
        </p:nvSpPr>
        <p:spPr/>
        <p:txBody>
          <a:bodyPr/>
          <a:lstStyle/>
          <a:p>
            <a:r>
              <a:rPr lang="en-US" dirty="0"/>
              <a:t>SIT737 Service Oriented Architecture </a:t>
            </a:r>
          </a:p>
        </p:txBody>
      </p:sp>
      <p:sp>
        <p:nvSpPr>
          <p:cNvPr id="6" name="Slide Number Placeholder 5"/>
          <p:cNvSpPr>
            <a:spLocks noGrp="1"/>
          </p:cNvSpPr>
          <p:nvPr>
            <p:ph type="sldNum" sz="quarter" idx="12"/>
          </p:nvPr>
        </p:nvSpPr>
        <p:spPr/>
        <p:txBody>
          <a:bodyPr/>
          <a:lstStyle/>
          <a:p>
            <a:fld id="{BBE0A389-EB18-824A-A5ED-72ACC9A7FB5D}" type="slidenum">
              <a:rPr lang="en-US"/>
              <a:pPr/>
              <a:t>48</a:t>
            </a:fld>
            <a:endParaRPr lang="en-US"/>
          </a:p>
        </p:txBody>
      </p:sp>
      <p:sp>
        <p:nvSpPr>
          <p:cNvPr id="7" name="Rectangle 6"/>
          <p:cNvSpPr/>
          <p:nvPr/>
        </p:nvSpPr>
        <p:spPr>
          <a:xfrm>
            <a:off x="12700" y="1634066"/>
            <a:ext cx="9131300" cy="4538133"/>
          </a:xfrm>
          <a:prstGeom prst="rect">
            <a:avLst/>
          </a:prstGeom>
          <a:solidFill>
            <a:schemeClr val="bg1">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 name="Straight Connector 7"/>
          <p:cNvCxnSpPr/>
          <p:nvPr/>
        </p:nvCxnSpPr>
        <p:spPr>
          <a:xfrm>
            <a:off x="2362196" y="1917700"/>
            <a:ext cx="0" cy="4178299"/>
          </a:xfrm>
          <a:prstGeom prst="line">
            <a:avLst/>
          </a:prstGeom>
          <a:ln w="3175" cmpd="sng">
            <a:solidFill>
              <a:schemeClr val="tx2">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10007" y="1762070"/>
            <a:ext cx="2352193" cy="615553"/>
          </a:xfrm>
          <a:prstGeom prst="rect">
            <a:avLst/>
          </a:prstGeom>
          <a:noFill/>
        </p:spPr>
        <p:txBody>
          <a:bodyPr wrap="square" rtlCol="0">
            <a:spAutoFit/>
          </a:bodyPr>
          <a:lstStyle/>
          <a:p>
            <a:pPr algn="r"/>
            <a:r>
              <a:rPr lang="en-US" sz="3400" b="1">
                <a:solidFill>
                  <a:schemeClr val="tx2">
                    <a:lumMod val="75000"/>
                  </a:schemeClr>
                </a:solidFill>
                <a:latin typeface="Abadi MT Condensed Extra Bold"/>
                <a:cs typeface="Abadi MT Condensed Extra Bold"/>
              </a:rPr>
              <a:t>PROPERTIES</a:t>
            </a:r>
            <a:endParaRPr lang="en-US" sz="3400">
              <a:solidFill>
                <a:schemeClr val="tx2">
                  <a:lumMod val="75000"/>
                </a:schemeClr>
              </a:solidFill>
              <a:latin typeface="Abadi MT Condensed Extra Bold"/>
              <a:cs typeface="Abadi MT Condensed Extra Bold"/>
            </a:endParaRPr>
          </a:p>
        </p:txBody>
      </p:sp>
      <p:sp>
        <p:nvSpPr>
          <p:cNvPr id="10" name="TextBox 9"/>
          <p:cNvSpPr txBox="1"/>
          <p:nvPr/>
        </p:nvSpPr>
        <p:spPr>
          <a:xfrm>
            <a:off x="2463804" y="1790700"/>
            <a:ext cx="6591861" cy="1862048"/>
          </a:xfrm>
          <a:prstGeom prst="rect">
            <a:avLst/>
          </a:prstGeom>
          <a:noFill/>
        </p:spPr>
        <p:txBody>
          <a:bodyPr wrap="square" rtlCol="0">
            <a:spAutoFit/>
          </a:bodyPr>
          <a:lstStyle/>
          <a:p>
            <a:r>
              <a:rPr lang="en-US" sz="3000">
                <a:latin typeface="Abadi MT Condensed Light"/>
                <a:cs typeface="Abadi MT Condensed Light"/>
              </a:rPr>
              <a:t>Concurrency</a:t>
            </a:r>
          </a:p>
          <a:p>
            <a:pPr>
              <a:spcBef>
                <a:spcPts val="600"/>
              </a:spcBef>
            </a:pPr>
            <a:r>
              <a:rPr lang="en-US" sz="2000" i="1">
                <a:solidFill>
                  <a:schemeClr val="tx1">
                    <a:lumMod val="65000"/>
                    <a:lumOff val="35000"/>
                  </a:schemeClr>
                </a:solidFill>
                <a:latin typeface="Abadi MT Condensed Light"/>
                <a:cs typeface="Abadi MT Condensed Light"/>
              </a:rPr>
              <a:t>Distributed systems are a collection of independent computing nodes. They are inherently concurrent and there is no global clock governing their operation. This poses new challenges especially in relation to coherence and transparency of access.</a:t>
            </a:r>
          </a:p>
        </p:txBody>
      </p:sp>
      <p:sp>
        <p:nvSpPr>
          <p:cNvPr id="12" name="TextBox 11"/>
          <p:cNvSpPr txBox="1"/>
          <p:nvPr/>
        </p:nvSpPr>
        <p:spPr>
          <a:xfrm>
            <a:off x="2463804" y="3816182"/>
            <a:ext cx="6693465" cy="1554272"/>
          </a:xfrm>
          <a:prstGeom prst="rect">
            <a:avLst/>
          </a:prstGeom>
          <a:noFill/>
        </p:spPr>
        <p:txBody>
          <a:bodyPr wrap="square" rtlCol="0">
            <a:spAutoFit/>
          </a:bodyPr>
          <a:lstStyle/>
          <a:p>
            <a:r>
              <a:rPr lang="en-US" sz="3000">
                <a:latin typeface="Abadi MT Condensed Light"/>
                <a:cs typeface="Abadi MT Condensed Light"/>
              </a:rPr>
              <a:t>Scalability</a:t>
            </a:r>
          </a:p>
          <a:p>
            <a:pPr>
              <a:spcBef>
                <a:spcPts val="600"/>
              </a:spcBef>
            </a:pPr>
            <a:r>
              <a:rPr lang="en-US" sz="2000" i="1">
                <a:solidFill>
                  <a:schemeClr val="tx1">
                    <a:lumMod val="65000"/>
                    <a:lumOff val="35000"/>
                  </a:schemeClr>
                </a:solidFill>
                <a:latin typeface="Abadi MT Condensed Light"/>
                <a:cs typeface="Abadi MT Condensed Light"/>
              </a:rPr>
              <a:t>Scalability is a desired property for distributed systems so that they can gracefully support an increased demand and/or an increased number of resources / operations.</a:t>
            </a:r>
            <a:endParaRPr lang="en-US" i="1">
              <a:latin typeface="Times New Roman"/>
              <a:cs typeface="Times New Roman"/>
            </a:endParaRPr>
          </a:p>
        </p:txBody>
      </p:sp>
    </p:spTree>
    <p:extLst>
      <p:ext uri="{BB962C8B-B14F-4D97-AF65-F5344CB8AC3E}">
        <p14:creationId xmlns:p14="http://schemas.microsoft.com/office/powerpoint/2010/main" val="219036754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a:t>Approaches, Paradigms, &amp; Models</a:t>
            </a:r>
          </a:p>
        </p:txBody>
      </p:sp>
      <p:sp>
        <p:nvSpPr>
          <p:cNvPr id="4" name="Date Placeholder 3"/>
          <p:cNvSpPr>
            <a:spLocks noGrp="1"/>
          </p:cNvSpPr>
          <p:nvPr>
            <p:ph type="dt" sz="half" idx="10"/>
          </p:nvPr>
        </p:nvSpPr>
        <p:spPr/>
        <p:txBody>
          <a:bodyPr/>
          <a:lstStyle/>
          <a:p>
            <a:fld id="{3D204B18-9485-D74D-B2B3-6C26E88E40BB}" type="datetime1">
              <a:rPr lang="en-AU"/>
              <a:pPr/>
              <a:t>23/3/18</a:t>
            </a:fld>
            <a:endParaRPr lang="en-US"/>
          </a:p>
        </p:txBody>
      </p:sp>
      <p:sp>
        <p:nvSpPr>
          <p:cNvPr id="5" name="Footer Placeholder 4"/>
          <p:cNvSpPr>
            <a:spLocks noGrp="1"/>
          </p:cNvSpPr>
          <p:nvPr>
            <p:ph type="ftr" sz="quarter" idx="11"/>
          </p:nvPr>
        </p:nvSpPr>
        <p:spPr/>
        <p:txBody>
          <a:bodyPr/>
          <a:lstStyle/>
          <a:p>
            <a:r>
              <a:rPr lang="en-US" dirty="0"/>
              <a:t>SIT737 Service Oriented Architecture </a:t>
            </a:r>
          </a:p>
        </p:txBody>
      </p:sp>
      <p:sp>
        <p:nvSpPr>
          <p:cNvPr id="6" name="Slide Number Placeholder 5"/>
          <p:cNvSpPr>
            <a:spLocks noGrp="1"/>
          </p:cNvSpPr>
          <p:nvPr>
            <p:ph type="sldNum" sz="quarter" idx="12"/>
          </p:nvPr>
        </p:nvSpPr>
        <p:spPr/>
        <p:txBody>
          <a:bodyPr/>
          <a:lstStyle/>
          <a:p>
            <a:fld id="{BBE0A389-EB18-824A-A5ED-72ACC9A7FB5D}" type="slidenum">
              <a:rPr lang="en-US"/>
              <a:pPr/>
              <a:t>49</a:t>
            </a:fld>
            <a:endParaRPr lang="en-US"/>
          </a:p>
        </p:txBody>
      </p:sp>
      <p:sp>
        <p:nvSpPr>
          <p:cNvPr id="7" name="Rectangle 6"/>
          <p:cNvSpPr/>
          <p:nvPr/>
        </p:nvSpPr>
        <p:spPr>
          <a:xfrm>
            <a:off x="12700" y="1634066"/>
            <a:ext cx="9131300" cy="4538133"/>
          </a:xfrm>
          <a:prstGeom prst="rect">
            <a:avLst/>
          </a:prstGeom>
          <a:solidFill>
            <a:schemeClr val="bg1">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 name="Straight Connector 7"/>
          <p:cNvCxnSpPr/>
          <p:nvPr/>
        </p:nvCxnSpPr>
        <p:spPr>
          <a:xfrm>
            <a:off x="2362196" y="1917700"/>
            <a:ext cx="0" cy="4178299"/>
          </a:xfrm>
          <a:prstGeom prst="line">
            <a:avLst/>
          </a:prstGeom>
          <a:ln w="3175" cmpd="sng">
            <a:solidFill>
              <a:schemeClr val="tx2">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10007" y="1762070"/>
            <a:ext cx="2352193" cy="584776"/>
          </a:xfrm>
          <a:prstGeom prst="rect">
            <a:avLst/>
          </a:prstGeom>
          <a:noFill/>
        </p:spPr>
        <p:txBody>
          <a:bodyPr wrap="square" rtlCol="0">
            <a:spAutoFit/>
          </a:bodyPr>
          <a:lstStyle/>
          <a:p>
            <a:pPr algn="r"/>
            <a:r>
              <a:rPr lang="en-US" sz="3200" b="1">
                <a:solidFill>
                  <a:schemeClr val="tx2">
                    <a:lumMod val="75000"/>
                  </a:schemeClr>
                </a:solidFill>
                <a:latin typeface="Abadi MT Condensed Extra Bold"/>
                <a:cs typeface="Abadi MT Condensed Extra Bold"/>
              </a:rPr>
              <a:t>MIDDLEWARE</a:t>
            </a:r>
            <a:endParaRPr lang="en-US" sz="3200">
              <a:solidFill>
                <a:schemeClr val="tx2">
                  <a:lumMod val="75000"/>
                </a:schemeClr>
              </a:solidFill>
              <a:latin typeface="Abadi MT Condensed Extra Bold"/>
              <a:cs typeface="Abadi MT Condensed Extra Bold"/>
            </a:endParaRPr>
          </a:p>
        </p:txBody>
      </p:sp>
      <p:sp>
        <p:nvSpPr>
          <p:cNvPr id="10" name="TextBox 9"/>
          <p:cNvSpPr txBox="1"/>
          <p:nvPr/>
        </p:nvSpPr>
        <p:spPr>
          <a:xfrm>
            <a:off x="2463804" y="1790700"/>
            <a:ext cx="6693465" cy="1862048"/>
          </a:xfrm>
          <a:prstGeom prst="rect">
            <a:avLst/>
          </a:prstGeom>
          <a:noFill/>
        </p:spPr>
        <p:txBody>
          <a:bodyPr wrap="square" rtlCol="0">
            <a:spAutoFit/>
          </a:bodyPr>
          <a:lstStyle/>
          <a:p>
            <a:r>
              <a:rPr lang="en-US" sz="3000">
                <a:latin typeface="Abadi MT Condensed Light"/>
                <a:cs typeface="Abadi MT Condensed Light"/>
              </a:rPr>
              <a:t>Cluster Computing</a:t>
            </a:r>
          </a:p>
          <a:p>
            <a:pPr>
              <a:spcBef>
                <a:spcPts val="600"/>
              </a:spcBef>
            </a:pPr>
            <a:r>
              <a:rPr lang="en-US" sz="2000" i="1">
                <a:solidFill>
                  <a:schemeClr val="tx1">
                    <a:lumMod val="65000"/>
                    <a:lumOff val="35000"/>
                  </a:schemeClr>
                </a:solidFill>
                <a:latin typeface="Abadi MT Condensed Light"/>
                <a:cs typeface="Abadi MT Condensed Light"/>
              </a:rPr>
              <a:t>Constitute the first incarnation of distributed systems. Became popular with the availability of the PC and low-end servers. Characterised by a collection of homogeneous machines and high bandwidth interconnect. The system was i</a:t>
            </a:r>
            <a:r>
              <a:rPr lang="en-US" sz="2000" i="1" u="sng">
                <a:solidFill>
                  <a:schemeClr val="tx1">
                    <a:lumMod val="65000"/>
                    <a:lumOff val="35000"/>
                  </a:schemeClr>
                </a:solidFill>
                <a:latin typeface="Abadi MT Condensed Light"/>
                <a:cs typeface="Abadi MT Condensed Light"/>
              </a:rPr>
              <a:t>nherenly additive</a:t>
            </a:r>
            <a:r>
              <a:rPr lang="en-US" sz="2000" i="1">
                <a:solidFill>
                  <a:schemeClr val="tx1">
                    <a:lumMod val="65000"/>
                    <a:lumOff val="35000"/>
                  </a:schemeClr>
                </a:solidFill>
                <a:latin typeface="Abadi MT Condensed Light"/>
                <a:cs typeface="Abadi MT Condensed Light"/>
              </a:rPr>
              <a:t>.</a:t>
            </a:r>
          </a:p>
        </p:txBody>
      </p:sp>
      <p:sp>
        <p:nvSpPr>
          <p:cNvPr id="12" name="TextBox 11"/>
          <p:cNvSpPr txBox="1"/>
          <p:nvPr/>
        </p:nvSpPr>
        <p:spPr>
          <a:xfrm>
            <a:off x="2463804" y="3816182"/>
            <a:ext cx="6693465" cy="1862048"/>
          </a:xfrm>
          <a:prstGeom prst="rect">
            <a:avLst/>
          </a:prstGeom>
          <a:noFill/>
        </p:spPr>
        <p:txBody>
          <a:bodyPr wrap="square" rtlCol="0">
            <a:spAutoFit/>
          </a:bodyPr>
          <a:lstStyle/>
          <a:p>
            <a:r>
              <a:rPr lang="en-US" sz="3000">
                <a:latin typeface="Abadi MT Condensed Light"/>
                <a:cs typeface="Abadi MT Condensed Light"/>
              </a:rPr>
              <a:t>Grid Computing</a:t>
            </a:r>
          </a:p>
          <a:p>
            <a:pPr>
              <a:spcBef>
                <a:spcPts val="600"/>
              </a:spcBef>
            </a:pPr>
            <a:r>
              <a:rPr lang="en-US" sz="2000" i="1">
                <a:solidFill>
                  <a:schemeClr val="tx1">
                    <a:lumMod val="65000"/>
                    <a:lumOff val="35000"/>
                  </a:schemeClr>
                </a:solidFill>
                <a:latin typeface="Abadi MT Condensed Light"/>
                <a:cs typeface="Abadi MT Condensed Light"/>
              </a:rPr>
              <a:t>These originated as network of clusters connected at national or international scale. Users have access through a service portal and submit jobs for execution. This approach emphasises even more the concept of </a:t>
            </a:r>
            <a:r>
              <a:rPr lang="en-US" sz="2000" i="1" u="sng">
                <a:solidFill>
                  <a:schemeClr val="tx1">
                    <a:lumMod val="65000"/>
                    <a:lumOff val="35000"/>
                  </a:schemeClr>
                </a:solidFill>
                <a:latin typeface="Abadi MT Condensed Light"/>
                <a:cs typeface="Abadi MT Condensed Light"/>
              </a:rPr>
              <a:t>computing on demand</a:t>
            </a:r>
            <a:r>
              <a:rPr lang="en-US" sz="2000" i="1">
                <a:solidFill>
                  <a:schemeClr val="tx1">
                    <a:lumMod val="65000"/>
                    <a:lumOff val="35000"/>
                  </a:schemeClr>
                </a:solidFill>
                <a:latin typeface="Abadi MT Condensed Light"/>
                <a:cs typeface="Abadi MT Condensed Light"/>
              </a:rPr>
              <a:t> (i.e. utility computing).</a:t>
            </a:r>
            <a:endParaRPr lang="en-US" i="1">
              <a:latin typeface="Times New Roman"/>
              <a:cs typeface="Times New Roman"/>
            </a:endParaRPr>
          </a:p>
        </p:txBody>
      </p:sp>
    </p:spTree>
    <p:extLst>
      <p:ext uri="{BB962C8B-B14F-4D97-AF65-F5344CB8AC3E}">
        <p14:creationId xmlns:p14="http://schemas.microsoft.com/office/powerpoint/2010/main" val="14470402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Rectangle 52"/>
          <p:cNvSpPr/>
          <p:nvPr/>
        </p:nvSpPr>
        <p:spPr>
          <a:xfrm>
            <a:off x="0" y="1634066"/>
            <a:ext cx="9131300" cy="4538133"/>
          </a:xfrm>
          <a:prstGeom prst="rect">
            <a:avLst/>
          </a:prstGeom>
          <a:solidFill>
            <a:schemeClr val="bg1">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b="0"/>
              <a:t>What is Cloud Computing?</a:t>
            </a:r>
          </a:p>
        </p:txBody>
      </p:sp>
      <p:sp>
        <p:nvSpPr>
          <p:cNvPr id="4" name="Date Placeholder 3"/>
          <p:cNvSpPr>
            <a:spLocks noGrp="1"/>
          </p:cNvSpPr>
          <p:nvPr>
            <p:ph type="dt" sz="half" idx="10"/>
          </p:nvPr>
        </p:nvSpPr>
        <p:spPr/>
        <p:txBody>
          <a:bodyPr/>
          <a:lstStyle/>
          <a:p>
            <a:fld id="{3D204B18-9485-D74D-B2B3-6C26E88E40BB}" type="datetime1">
              <a:rPr lang="en-AU"/>
              <a:pPr/>
              <a:t>23/3/18</a:t>
            </a:fld>
            <a:endParaRPr lang="en-US"/>
          </a:p>
        </p:txBody>
      </p:sp>
      <p:sp>
        <p:nvSpPr>
          <p:cNvPr id="6" name="Slide Number Placeholder 5"/>
          <p:cNvSpPr>
            <a:spLocks noGrp="1"/>
          </p:cNvSpPr>
          <p:nvPr>
            <p:ph type="sldNum" sz="quarter" idx="12"/>
          </p:nvPr>
        </p:nvSpPr>
        <p:spPr/>
        <p:txBody>
          <a:bodyPr/>
          <a:lstStyle/>
          <a:p>
            <a:fld id="{BBE0A389-EB18-824A-A5ED-72ACC9A7FB5D}" type="slidenum">
              <a:rPr lang="en-US"/>
              <a:pPr/>
              <a:t>5</a:t>
            </a:fld>
            <a:endParaRPr lang="en-US"/>
          </a:p>
        </p:txBody>
      </p:sp>
      <p:cxnSp>
        <p:nvCxnSpPr>
          <p:cNvPr id="55" name="Straight Connector 54"/>
          <p:cNvCxnSpPr/>
          <p:nvPr/>
        </p:nvCxnSpPr>
        <p:spPr>
          <a:xfrm>
            <a:off x="2209800" y="1917700"/>
            <a:ext cx="0" cy="4178299"/>
          </a:xfrm>
          <a:prstGeom prst="line">
            <a:avLst/>
          </a:prstGeom>
          <a:ln w="3175" cmpd="sng">
            <a:solidFill>
              <a:schemeClr val="tx2">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56" name="TextBox 55"/>
          <p:cNvSpPr txBox="1"/>
          <p:nvPr/>
        </p:nvSpPr>
        <p:spPr>
          <a:xfrm>
            <a:off x="50800" y="1742996"/>
            <a:ext cx="2161870" cy="707886"/>
          </a:xfrm>
          <a:prstGeom prst="rect">
            <a:avLst/>
          </a:prstGeom>
          <a:noFill/>
        </p:spPr>
        <p:txBody>
          <a:bodyPr wrap="none" rtlCol="0">
            <a:spAutoFit/>
          </a:bodyPr>
          <a:lstStyle/>
          <a:p>
            <a:r>
              <a:rPr lang="en-US" sz="4000" b="1">
                <a:solidFill>
                  <a:schemeClr val="tx2">
                    <a:lumMod val="75000"/>
                  </a:schemeClr>
                </a:solidFill>
                <a:latin typeface="Abadi MT Condensed Extra Bold"/>
                <a:cs typeface="Abadi MT Condensed Extra Bold"/>
              </a:rPr>
              <a:t>CONCEPTS</a:t>
            </a:r>
            <a:endParaRPr lang="en-US" sz="4000">
              <a:solidFill>
                <a:schemeClr val="tx2">
                  <a:lumMod val="75000"/>
                </a:schemeClr>
              </a:solidFill>
              <a:latin typeface="Abadi MT Condensed Extra Bold"/>
              <a:cs typeface="Abadi MT Condensed Extra Bold"/>
            </a:endParaRPr>
          </a:p>
        </p:txBody>
      </p:sp>
      <p:sp>
        <p:nvSpPr>
          <p:cNvPr id="58" name="TextBox 57"/>
          <p:cNvSpPr txBox="1"/>
          <p:nvPr/>
        </p:nvSpPr>
        <p:spPr>
          <a:xfrm>
            <a:off x="2362200" y="1790700"/>
            <a:ext cx="6693465" cy="1692771"/>
          </a:xfrm>
          <a:prstGeom prst="rect">
            <a:avLst/>
          </a:prstGeom>
          <a:noFill/>
        </p:spPr>
        <p:txBody>
          <a:bodyPr wrap="square" rtlCol="0">
            <a:spAutoFit/>
          </a:bodyPr>
          <a:lstStyle/>
          <a:p>
            <a:r>
              <a:rPr lang="en-US" sz="3000">
                <a:latin typeface="Abadi MT Condensed Light"/>
                <a:cs typeface="Abadi MT Condensed Light"/>
              </a:rPr>
              <a:t>Heterogeneity</a:t>
            </a:r>
          </a:p>
          <a:p>
            <a:pPr>
              <a:spcBef>
                <a:spcPts val="600"/>
              </a:spcBef>
            </a:pPr>
            <a:r>
              <a:rPr lang="en-US" sz="2300" i="1">
                <a:solidFill>
                  <a:schemeClr val="tx1">
                    <a:lumMod val="65000"/>
                    <a:lumOff val="35000"/>
                  </a:schemeClr>
                </a:solidFill>
                <a:latin typeface="Abadi MT Condensed Light"/>
                <a:cs typeface="Abadi MT Condensed Light"/>
              </a:rPr>
              <a:t>Cloud computing does not only offer virtual machines, but the entire IT stack is available “as a service”: infrastructure, platforms, and applications.</a:t>
            </a:r>
          </a:p>
        </p:txBody>
      </p:sp>
      <p:sp>
        <p:nvSpPr>
          <p:cNvPr id="59" name="TextBox 58"/>
          <p:cNvSpPr txBox="1"/>
          <p:nvPr/>
        </p:nvSpPr>
        <p:spPr>
          <a:xfrm>
            <a:off x="2362200" y="3492163"/>
            <a:ext cx="6781800" cy="1338828"/>
          </a:xfrm>
          <a:prstGeom prst="rect">
            <a:avLst/>
          </a:prstGeom>
          <a:noFill/>
        </p:spPr>
        <p:txBody>
          <a:bodyPr wrap="square" rtlCol="0">
            <a:spAutoFit/>
          </a:bodyPr>
          <a:lstStyle/>
          <a:p>
            <a:r>
              <a:rPr lang="en-US" sz="3000">
                <a:latin typeface="Abadi MT Condensed Light"/>
                <a:cs typeface="Abadi MT Condensed Light"/>
              </a:rPr>
              <a:t>Elasticity and reactivity</a:t>
            </a:r>
          </a:p>
          <a:p>
            <a:pPr>
              <a:spcBef>
                <a:spcPts val="600"/>
              </a:spcBef>
            </a:pPr>
            <a:r>
              <a:rPr lang="en-US" sz="2300" i="1">
                <a:solidFill>
                  <a:schemeClr val="tx1">
                    <a:lumMod val="65000"/>
                    <a:lumOff val="35000"/>
                  </a:schemeClr>
                </a:solidFill>
                <a:latin typeface="Abadi MT Condensed Light"/>
                <a:cs typeface="Abadi MT Condensed Light"/>
              </a:rPr>
              <a:t>Cloud computing systems are often referred as elastically scalable, since they have the ability to grow and shrink base on need.</a:t>
            </a:r>
          </a:p>
        </p:txBody>
      </p:sp>
      <p:sp>
        <p:nvSpPr>
          <p:cNvPr id="60" name="TextBox 59"/>
          <p:cNvSpPr txBox="1"/>
          <p:nvPr/>
        </p:nvSpPr>
        <p:spPr>
          <a:xfrm>
            <a:off x="2374900" y="4769168"/>
            <a:ext cx="6693465" cy="1338828"/>
          </a:xfrm>
          <a:prstGeom prst="rect">
            <a:avLst/>
          </a:prstGeom>
          <a:noFill/>
        </p:spPr>
        <p:txBody>
          <a:bodyPr wrap="square" rtlCol="0">
            <a:spAutoFit/>
          </a:bodyPr>
          <a:lstStyle/>
          <a:p>
            <a:r>
              <a:rPr lang="en-US" sz="3000" b="1">
                <a:latin typeface="Abadi MT Condensed Light"/>
                <a:cs typeface="Abadi MT Condensed Light"/>
              </a:rPr>
              <a:t>API</a:t>
            </a:r>
          </a:p>
          <a:p>
            <a:pPr>
              <a:spcBef>
                <a:spcPts val="600"/>
              </a:spcBef>
            </a:pPr>
            <a:r>
              <a:rPr lang="en-US" sz="2300" i="1">
                <a:solidFill>
                  <a:schemeClr val="tx1">
                    <a:lumMod val="65000"/>
                    <a:lumOff val="35000"/>
                  </a:schemeClr>
                </a:solidFill>
                <a:latin typeface="Abadi MT Condensed Light"/>
                <a:cs typeface="Abadi MT Condensed Light"/>
              </a:rPr>
              <a:t>Web API are the “interaction surface” for most cloud computing services.</a:t>
            </a:r>
          </a:p>
        </p:txBody>
      </p:sp>
      <p:sp>
        <p:nvSpPr>
          <p:cNvPr id="12" name="Footer Placeholder 4">
            <a:extLst>
              <a:ext uri="{FF2B5EF4-FFF2-40B4-BE49-F238E27FC236}">
                <a16:creationId xmlns:a16="http://schemas.microsoft.com/office/drawing/2014/main" id="{EE1A94F2-0BC8-A747-B9B8-25D5CE77D17F}"/>
              </a:ext>
            </a:extLst>
          </p:cNvPr>
          <p:cNvSpPr>
            <a:spLocks noGrp="1"/>
          </p:cNvSpPr>
          <p:nvPr>
            <p:ph type="ftr" sz="quarter" idx="11"/>
          </p:nvPr>
        </p:nvSpPr>
        <p:spPr>
          <a:xfrm>
            <a:off x="2082800" y="6559550"/>
            <a:ext cx="4978400" cy="365125"/>
          </a:xfrm>
        </p:spPr>
        <p:txBody>
          <a:bodyPr/>
          <a:lstStyle/>
          <a:p>
            <a:r>
              <a:rPr lang="en-US" dirty="0"/>
              <a:t>SIT737 Service Oriented Architecture </a:t>
            </a:r>
          </a:p>
        </p:txBody>
      </p:sp>
    </p:spTree>
    <p:extLst>
      <p:ext uri="{BB962C8B-B14F-4D97-AF65-F5344CB8AC3E}">
        <p14:creationId xmlns:p14="http://schemas.microsoft.com/office/powerpoint/2010/main" val="13927078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a:t>Approaches, Paradigms, &amp; Models</a:t>
            </a:r>
          </a:p>
        </p:txBody>
      </p:sp>
      <p:sp>
        <p:nvSpPr>
          <p:cNvPr id="4" name="Date Placeholder 3"/>
          <p:cNvSpPr>
            <a:spLocks noGrp="1"/>
          </p:cNvSpPr>
          <p:nvPr>
            <p:ph type="dt" sz="half" idx="10"/>
          </p:nvPr>
        </p:nvSpPr>
        <p:spPr/>
        <p:txBody>
          <a:bodyPr/>
          <a:lstStyle/>
          <a:p>
            <a:fld id="{3D204B18-9485-D74D-B2B3-6C26E88E40BB}" type="datetime1">
              <a:rPr lang="en-AU"/>
              <a:pPr/>
              <a:t>23/3/18</a:t>
            </a:fld>
            <a:endParaRPr lang="en-US"/>
          </a:p>
        </p:txBody>
      </p:sp>
      <p:sp>
        <p:nvSpPr>
          <p:cNvPr id="5" name="Footer Placeholder 4"/>
          <p:cNvSpPr>
            <a:spLocks noGrp="1"/>
          </p:cNvSpPr>
          <p:nvPr>
            <p:ph type="ftr" sz="quarter" idx="11"/>
          </p:nvPr>
        </p:nvSpPr>
        <p:spPr/>
        <p:txBody>
          <a:bodyPr/>
          <a:lstStyle/>
          <a:p>
            <a:r>
              <a:rPr lang="en-US" dirty="0"/>
              <a:t>SIT737 Service Oriented Architecture </a:t>
            </a:r>
          </a:p>
        </p:txBody>
      </p:sp>
      <p:sp>
        <p:nvSpPr>
          <p:cNvPr id="6" name="Slide Number Placeholder 5"/>
          <p:cNvSpPr>
            <a:spLocks noGrp="1"/>
          </p:cNvSpPr>
          <p:nvPr>
            <p:ph type="sldNum" sz="quarter" idx="12"/>
          </p:nvPr>
        </p:nvSpPr>
        <p:spPr/>
        <p:txBody>
          <a:bodyPr/>
          <a:lstStyle/>
          <a:p>
            <a:fld id="{BBE0A389-EB18-824A-A5ED-72ACC9A7FB5D}" type="slidenum">
              <a:rPr lang="en-US"/>
              <a:pPr/>
              <a:t>50</a:t>
            </a:fld>
            <a:endParaRPr lang="en-US"/>
          </a:p>
        </p:txBody>
      </p:sp>
      <p:sp>
        <p:nvSpPr>
          <p:cNvPr id="7" name="Rectangle 6"/>
          <p:cNvSpPr/>
          <p:nvPr/>
        </p:nvSpPr>
        <p:spPr>
          <a:xfrm>
            <a:off x="12700" y="1634066"/>
            <a:ext cx="9131300" cy="4512734"/>
          </a:xfrm>
          <a:prstGeom prst="rect">
            <a:avLst/>
          </a:prstGeom>
          <a:solidFill>
            <a:schemeClr val="bg1">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 name="Straight Connector 7"/>
          <p:cNvCxnSpPr/>
          <p:nvPr/>
        </p:nvCxnSpPr>
        <p:spPr>
          <a:xfrm>
            <a:off x="1727196" y="1917700"/>
            <a:ext cx="0" cy="4073723"/>
          </a:xfrm>
          <a:prstGeom prst="line">
            <a:avLst/>
          </a:prstGeom>
          <a:ln w="3175" cmpd="sng">
            <a:solidFill>
              <a:schemeClr val="tx2">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0" y="1762070"/>
            <a:ext cx="1727200" cy="584776"/>
          </a:xfrm>
          <a:prstGeom prst="rect">
            <a:avLst/>
          </a:prstGeom>
          <a:noFill/>
        </p:spPr>
        <p:txBody>
          <a:bodyPr wrap="square" rtlCol="0">
            <a:spAutoFit/>
          </a:bodyPr>
          <a:lstStyle/>
          <a:p>
            <a:pPr algn="r"/>
            <a:r>
              <a:rPr lang="en-US" sz="3200" b="1">
                <a:solidFill>
                  <a:schemeClr val="tx2">
                    <a:lumMod val="75000"/>
                  </a:schemeClr>
                </a:solidFill>
                <a:latin typeface="Abadi MT Condensed Extra Bold"/>
                <a:cs typeface="Abadi MT Condensed Extra Bold"/>
              </a:rPr>
              <a:t>MODELS</a:t>
            </a:r>
            <a:endParaRPr lang="en-US" sz="3200">
              <a:solidFill>
                <a:schemeClr val="tx2">
                  <a:lumMod val="75000"/>
                </a:schemeClr>
              </a:solidFill>
              <a:latin typeface="Abadi MT Condensed Extra Bold"/>
              <a:cs typeface="Abadi MT Condensed Extra Bold"/>
            </a:endParaRPr>
          </a:p>
        </p:txBody>
      </p:sp>
      <p:sp>
        <p:nvSpPr>
          <p:cNvPr id="10" name="TextBox 9"/>
          <p:cNvSpPr txBox="1"/>
          <p:nvPr/>
        </p:nvSpPr>
        <p:spPr>
          <a:xfrm>
            <a:off x="1854204" y="1790700"/>
            <a:ext cx="7250109" cy="2554545"/>
          </a:xfrm>
          <a:prstGeom prst="rect">
            <a:avLst/>
          </a:prstGeom>
          <a:noFill/>
        </p:spPr>
        <p:txBody>
          <a:bodyPr wrap="square" rtlCol="0">
            <a:spAutoFit/>
          </a:bodyPr>
          <a:lstStyle/>
          <a:p>
            <a:r>
              <a:rPr lang="en-US" sz="3000">
                <a:latin typeface="Abadi MT Condensed Light"/>
                <a:cs typeface="Abadi MT Condensed Light"/>
              </a:rPr>
              <a:t>Client Server</a:t>
            </a:r>
          </a:p>
          <a:p>
            <a:pPr>
              <a:spcBef>
                <a:spcPts val="600"/>
              </a:spcBef>
            </a:pPr>
            <a:r>
              <a:rPr lang="en-US" sz="2000" i="1">
                <a:solidFill>
                  <a:schemeClr val="tx1">
                    <a:lumMod val="65000"/>
                    <a:lumOff val="35000"/>
                  </a:schemeClr>
                </a:solidFill>
                <a:latin typeface="Abadi MT Condensed Light"/>
                <a:cs typeface="Abadi MT Condensed Light"/>
              </a:rPr>
              <a:t>This application model became widely popular with the advent of the World Wide Web as it was particularly suited to support the interaction based on a single server and multiple clients. </a:t>
            </a:r>
          </a:p>
          <a:p>
            <a:pPr>
              <a:spcBef>
                <a:spcPts val="600"/>
              </a:spcBef>
            </a:pPr>
            <a:r>
              <a:rPr lang="en-US" sz="2000" i="1">
                <a:solidFill>
                  <a:schemeClr val="tx1">
                    <a:lumMod val="65000"/>
                    <a:lumOff val="35000"/>
                  </a:schemeClr>
                </a:solidFill>
                <a:latin typeface="Abadi MT Condensed Light"/>
                <a:cs typeface="Abadi MT Condensed Light"/>
              </a:rPr>
              <a:t>The server can be organised into one or more tiers according to the complexity of the service delivered. The client can be either thin or fat according the amount of logic embedded in it.</a:t>
            </a:r>
          </a:p>
        </p:txBody>
      </p:sp>
      <p:sp>
        <p:nvSpPr>
          <p:cNvPr id="12" name="TextBox 11"/>
          <p:cNvSpPr txBox="1"/>
          <p:nvPr/>
        </p:nvSpPr>
        <p:spPr>
          <a:xfrm>
            <a:off x="1854204" y="4437151"/>
            <a:ext cx="7262809" cy="1554272"/>
          </a:xfrm>
          <a:prstGeom prst="rect">
            <a:avLst/>
          </a:prstGeom>
          <a:noFill/>
        </p:spPr>
        <p:txBody>
          <a:bodyPr wrap="square" rtlCol="0">
            <a:spAutoFit/>
          </a:bodyPr>
          <a:lstStyle/>
          <a:p>
            <a:r>
              <a:rPr lang="en-US" sz="3000">
                <a:latin typeface="Abadi MT Condensed Light"/>
                <a:cs typeface="Abadi MT Condensed Light"/>
              </a:rPr>
              <a:t>Peer-to-Peer (P2P)</a:t>
            </a:r>
          </a:p>
          <a:p>
            <a:pPr>
              <a:spcBef>
                <a:spcPts val="600"/>
              </a:spcBef>
            </a:pPr>
            <a:r>
              <a:rPr lang="en-US" sz="2000" i="1">
                <a:solidFill>
                  <a:schemeClr val="tx1">
                    <a:lumMod val="65000"/>
                    <a:lumOff val="35000"/>
                  </a:schemeClr>
                </a:solidFill>
                <a:latin typeface="Abadi MT Condensed Light"/>
                <a:cs typeface="Abadi MT Condensed Light"/>
              </a:rPr>
              <a:t>This model is characterised by every node being able to serve either as a client or server. The most common implementation of this model are P2P network (e.g. file sharing P2P).</a:t>
            </a:r>
            <a:endParaRPr lang="en-US" i="1">
              <a:latin typeface="Times New Roman"/>
              <a:cs typeface="Times New Roman"/>
            </a:endParaRPr>
          </a:p>
        </p:txBody>
      </p:sp>
    </p:spTree>
    <p:extLst>
      <p:ext uri="{BB962C8B-B14F-4D97-AF65-F5344CB8AC3E}">
        <p14:creationId xmlns:p14="http://schemas.microsoft.com/office/powerpoint/2010/main" val="57052309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a:t>Approaches, Paradigms, &amp; Models</a:t>
            </a:r>
          </a:p>
        </p:txBody>
      </p:sp>
      <p:sp>
        <p:nvSpPr>
          <p:cNvPr id="4" name="Date Placeholder 3"/>
          <p:cNvSpPr>
            <a:spLocks noGrp="1"/>
          </p:cNvSpPr>
          <p:nvPr>
            <p:ph type="dt" sz="half" idx="10"/>
          </p:nvPr>
        </p:nvSpPr>
        <p:spPr/>
        <p:txBody>
          <a:bodyPr/>
          <a:lstStyle/>
          <a:p>
            <a:fld id="{3D204B18-9485-D74D-B2B3-6C26E88E40BB}" type="datetime1">
              <a:rPr lang="en-AU"/>
              <a:pPr/>
              <a:t>23/3/18</a:t>
            </a:fld>
            <a:endParaRPr lang="en-US"/>
          </a:p>
        </p:txBody>
      </p:sp>
      <p:sp>
        <p:nvSpPr>
          <p:cNvPr id="5" name="Footer Placeholder 4"/>
          <p:cNvSpPr>
            <a:spLocks noGrp="1"/>
          </p:cNvSpPr>
          <p:nvPr>
            <p:ph type="ftr" sz="quarter" idx="11"/>
          </p:nvPr>
        </p:nvSpPr>
        <p:spPr/>
        <p:txBody>
          <a:bodyPr/>
          <a:lstStyle/>
          <a:p>
            <a:r>
              <a:rPr lang="en-US" dirty="0"/>
              <a:t>SIT737 Service Oriented Architecture </a:t>
            </a:r>
          </a:p>
        </p:txBody>
      </p:sp>
      <p:sp>
        <p:nvSpPr>
          <p:cNvPr id="6" name="Slide Number Placeholder 5"/>
          <p:cNvSpPr>
            <a:spLocks noGrp="1"/>
          </p:cNvSpPr>
          <p:nvPr>
            <p:ph type="sldNum" sz="quarter" idx="12"/>
          </p:nvPr>
        </p:nvSpPr>
        <p:spPr/>
        <p:txBody>
          <a:bodyPr/>
          <a:lstStyle/>
          <a:p>
            <a:fld id="{BBE0A389-EB18-824A-A5ED-72ACC9A7FB5D}" type="slidenum">
              <a:rPr lang="en-US"/>
              <a:pPr/>
              <a:t>51</a:t>
            </a:fld>
            <a:endParaRPr lang="en-US"/>
          </a:p>
        </p:txBody>
      </p:sp>
      <p:sp>
        <p:nvSpPr>
          <p:cNvPr id="7" name="Rectangle 6"/>
          <p:cNvSpPr/>
          <p:nvPr/>
        </p:nvSpPr>
        <p:spPr>
          <a:xfrm>
            <a:off x="12700" y="1634066"/>
            <a:ext cx="9131300" cy="4512734"/>
          </a:xfrm>
          <a:prstGeom prst="rect">
            <a:avLst/>
          </a:prstGeom>
          <a:solidFill>
            <a:schemeClr val="bg1">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 name="Straight Connector 7"/>
          <p:cNvCxnSpPr/>
          <p:nvPr/>
        </p:nvCxnSpPr>
        <p:spPr>
          <a:xfrm>
            <a:off x="1727196" y="1917700"/>
            <a:ext cx="0" cy="4073723"/>
          </a:xfrm>
          <a:prstGeom prst="line">
            <a:avLst/>
          </a:prstGeom>
          <a:ln w="3175" cmpd="sng">
            <a:solidFill>
              <a:schemeClr val="tx2">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0" y="1762070"/>
            <a:ext cx="1727200" cy="584776"/>
          </a:xfrm>
          <a:prstGeom prst="rect">
            <a:avLst/>
          </a:prstGeom>
          <a:noFill/>
        </p:spPr>
        <p:txBody>
          <a:bodyPr wrap="square" rtlCol="0">
            <a:spAutoFit/>
          </a:bodyPr>
          <a:lstStyle/>
          <a:p>
            <a:pPr algn="r"/>
            <a:r>
              <a:rPr lang="en-US" sz="3200" b="1">
                <a:solidFill>
                  <a:schemeClr val="tx2">
                    <a:lumMod val="75000"/>
                  </a:schemeClr>
                </a:solidFill>
                <a:latin typeface="Abadi MT Condensed Extra Bold"/>
                <a:cs typeface="Abadi MT Condensed Extra Bold"/>
              </a:rPr>
              <a:t>MODELS</a:t>
            </a:r>
            <a:endParaRPr lang="en-US" sz="3200">
              <a:solidFill>
                <a:schemeClr val="tx2">
                  <a:lumMod val="75000"/>
                </a:schemeClr>
              </a:solidFill>
              <a:latin typeface="Abadi MT Condensed Extra Bold"/>
              <a:cs typeface="Abadi MT Condensed Extra Bold"/>
            </a:endParaRPr>
          </a:p>
        </p:txBody>
      </p:sp>
      <p:sp>
        <p:nvSpPr>
          <p:cNvPr id="10" name="TextBox 9"/>
          <p:cNvSpPr txBox="1"/>
          <p:nvPr/>
        </p:nvSpPr>
        <p:spPr>
          <a:xfrm>
            <a:off x="1854204" y="1790700"/>
            <a:ext cx="7250109" cy="1862048"/>
          </a:xfrm>
          <a:prstGeom prst="rect">
            <a:avLst/>
          </a:prstGeom>
          <a:noFill/>
        </p:spPr>
        <p:txBody>
          <a:bodyPr wrap="square" rtlCol="0">
            <a:spAutoFit/>
          </a:bodyPr>
          <a:lstStyle/>
          <a:p>
            <a:r>
              <a:rPr lang="en-US" sz="3000">
                <a:latin typeface="Abadi MT Condensed Light"/>
                <a:cs typeface="Abadi MT Condensed Light"/>
              </a:rPr>
              <a:t>Notification Buses</a:t>
            </a:r>
          </a:p>
          <a:p>
            <a:pPr>
              <a:spcBef>
                <a:spcPts val="600"/>
              </a:spcBef>
            </a:pPr>
            <a:r>
              <a:rPr lang="en-US" sz="2000" i="1">
                <a:solidFill>
                  <a:schemeClr val="tx1">
                    <a:lumMod val="65000"/>
                    <a:lumOff val="35000"/>
                  </a:schemeClr>
                </a:solidFill>
                <a:latin typeface="Abadi MT Condensed Light"/>
                <a:cs typeface="Abadi MT Condensed Light"/>
              </a:rPr>
              <a:t>This model is primarily characterised by the presence of a bus, which represent a “logic highway” thorugh which messages are exchanged among components. Each node (or some nodes) can push messages to the bus (e.g. raise events) and others can listen to the bus for specific messages.</a:t>
            </a:r>
          </a:p>
        </p:txBody>
      </p:sp>
      <p:sp>
        <p:nvSpPr>
          <p:cNvPr id="12" name="TextBox 11"/>
          <p:cNvSpPr txBox="1"/>
          <p:nvPr/>
        </p:nvSpPr>
        <p:spPr>
          <a:xfrm>
            <a:off x="1854204" y="3852951"/>
            <a:ext cx="7262809" cy="1862048"/>
          </a:xfrm>
          <a:prstGeom prst="rect">
            <a:avLst/>
          </a:prstGeom>
          <a:noFill/>
        </p:spPr>
        <p:txBody>
          <a:bodyPr wrap="square" rtlCol="0">
            <a:spAutoFit/>
          </a:bodyPr>
          <a:lstStyle/>
          <a:p>
            <a:r>
              <a:rPr lang="en-US" sz="3000">
                <a:latin typeface="Abadi MT Condensed Light"/>
                <a:cs typeface="Abadi MT Condensed Light"/>
              </a:rPr>
              <a:t>Publish / Subscribe</a:t>
            </a:r>
          </a:p>
          <a:p>
            <a:pPr>
              <a:spcBef>
                <a:spcPts val="600"/>
              </a:spcBef>
            </a:pPr>
            <a:r>
              <a:rPr lang="en-US" sz="2000" i="1">
                <a:solidFill>
                  <a:schemeClr val="tx1">
                    <a:lumMod val="65000"/>
                    <a:lumOff val="35000"/>
                  </a:schemeClr>
                </a:solidFill>
                <a:latin typeface="Abadi MT Condensed Light"/>
                <a:cs typeface="Abadi MT Condensed Light"/>
              </a:rPr>
              <a:t>This model is a further refinement of a notification bus, and organises it into topics (i.e. channels) and subtopics, which enable nodes to selectively publish to and subscribe to. In this model, the infrastructure provides built-in services to perform the routing and message selection.</a:t>
            </a:r>
            <a:endParaRPr lang="en-US" i="1">
              <a:latin typeface="Times New Roman"/>
              <a:cs typeface="Times New Roman"/>
            </a:endParaRPr>
          </a:p>
        </p:txBody>
      </p:sp>
    </p:spTree>
    <p:extLst>
      <p:ext uri="{BB962C8B-B14F-4D97-AF65-F5344CB8AC3E}">
        <p14:creationId xmlns:p14="http://schemas.microsoft.com/office/powerpoint/2010/main" val="126639878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12700" y="1634066"/>
            <a:ext cx="9131300" cy="4538133"/>
          </a:xfrm>
          <a:prstGeom prst="rect">
            <a:avLst/>
          </a:prstGeom>
          <a:solidFill>
            <a:schemeClr val="bg1">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p:nvSpPr>
        <p:spPr>
          <a:xfrm>
            <a:off x="2362200" y="3111500"/>
            <a:ext cx="6781800" cy="2971799"/>
          </a:xfrm>
          <a:prstGeom prst="rect">
            <a:avLst/>
          </a:prstGeom>
          <a:solidFill>
            <a:schemeClr val="accent4">
              <a:lumMod val="40000"/>
              <a:lumOff val="60000"/>
              <a:alpha val="50000"/>
            </a:schemeClr>
          </a:solidFill>
          <a:ln>
            <a:gradFill flip="none" rotWithShape="1">
              <a:gsLst>
                <a:gs pos="0">
                  <a:schemeClr val="accent4">
                    <a:lumMod val="20000"/>
                    <a:lumOff val="80000"/>
                    <a:alpha val="50000"/>
                  </a:schemeClr>
                </a:gs>
                <a:gs pos="100000">
                  <a:schemeClr val="bg1">
                    <a:alpha val="0"/>
                  </a:schemeClr>
                </a:gs>
              </a:gsLst>
              <a:lin ang="16200000" scaled="0"/>
              <a:tileRect/>
            </a:gra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normAutofit fontScale="90000"/>
          </a:bodyPr>
          <a:lstStyle/>
          <a:p>
            <a:r>
              <a:rPr lang="en-US" b="0"/>
              <a:t>Approaches, Paradigms, and Models</a:t>
            </a:r>
          </a:p>
        </p:txBody>
      </p:sp>
      <p:sp>
        <p:nvSpPr>
          <p:cNvPr id="4" name="Date Placeholder 3"/>
          <p:cNvSpPr>
            <a:spLocks noGrp="1"/>
          </p:cNvSpPr>
          <p:nvPr>
            <p:ph type="dt" sz="half" idx="10"/>
          </p:nvPr>
        </p:nvSpPr>
        <p:spPr/>
        <p:txBody>
          <a:bodyPr/>
          <a:lstStyle/>
          <a:p>
            <a:fld id="{3D204B18-9485-D74D-B2B3-6C26E88E40BB}" type="datetime1">
              <a:rPr lang="en-AU"/>
              <a:pPr/>
              <a:t>23/3/18</a:t>
            </a:fld>
            <a:endParaRPr lang="en-US"/>
          </a:p>
        </p:txBody>
      </p:sp>
      <p:sp>
        <p:nvSpPr>
          <p:cNvPr id="5" name="Footer Placeholder 4"/>
          <p:cNvSpPr>
            <a:spLocks noGrp="1"/>
          </p:cNvSpPr>
          <p:nvPr>
            <p:ph type="ftr" sz="quarter" idx="11"/>
          </p:nvPr>
        </p:nvSpPr>
        <p:spPr/>
        <p:txBody>
          <a:bodyPr/>
          <a:lstStyle/>
          <a:p>
            <a:r>
              <a:rPr lang="en-US" dirty="0"/>
              <a:t>SIT737 Service Oriented Architecture </a:t>
            </a:r>
          </a:p>
        </p:txBody>
      </p:sp>
      <p:sp>
        <p:nvSpPr>
          <p:cNvPr id="6" name="Slide Number Placeholder 5"/>
          <p:cNvSpPr>
            <a:spLocks noGrp="1"/>
          </p:cNvSpPr>
          <p:nvPr>
            <p:ph type="sldNum" sz="quarter" idx="12"/>
          </p:nvPr>
        </p:nvSpPr>
        <p:spPr/>
        <p:txBody>
          <a:bodyPr/>
          <a:lstStyle/>
          <a:p>
            <a:fld id="{BBE0A389-EB18-824A-A5ED-72ACC9A7FB5D}" type="slidenum">
              <a:rPr lang="en-US"/>
              <a:pPr/>
              <a:t>52</a:t>
            </a:fld>
            <a:endParaRPr lang="en-US"/>
          </a:p>
        </p:txBody>
      </p:sp>
      <p:cxnSp>
        <p:nvCxnSpPr>
          <p:cNvPr id="8" name="Straight Connector 7"/>
          <p:cNvCxnSpPr/>
          <p:nvPr/>
        </p:nvCxnSpPr>
        <p:spPr>
          <a:xfrm>
            <a:off x="2362196" y="1917700"/>
            <a:ext cx="0" cy="4178299"/>
          </a:xfrm>
          <a:prstGeom prst="line">
            <a:avLst/>
          </a:prstGeom>
          <a:ln w="3175" cmpd="sng">
            <a:solidFill>
              <a:schemeClr val="tx2">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10007" y="1762070"/>
            <a:ext cx="2352193" cy="523220"/>
          </a:xfrm>
          <a:prstGeom prst="rect">
            <a:avLst/>
          </a:prstGeom>
          <a:noFill/>
        </p:spPr>
        <p:txBody>
          <a:bodyPr wrap="square" rtlCol="0">
            <a:spAutoFit/>
          </a:bodyPr>
          <a:lstStyle/>
          <a:p>
            <a:pPr algn="r"/>
            <a:r>
              <a:rPr lang="en-US" sz="2800" b="1">
                <a:solidFill>
                  <a:schemeClr val="tx2">
                    <a:lumMod val="75000"/>
                  </a:schemeClr>
                </a:solidFill>
                <a:latin typeface="Abadi MT Condensed Extra Bold"/>
                <a:cs typeface="Abadi MT Condensed Extra Bold"/>
              </a:rPr>
              <a:t>PROGRAMMING</a:t>
            </a:r>
            <a:endParaRPr lang="en-US" sz="2800">
              <a:solidFill>
                <a:schemeClr val="tx2">
                  <a:lumMod val="75000"/>
                </a:schemeClr>
              </a:solidFill>
              <a:latin typeface="Abadi MT Condensed Extra Bold"/>
              <a:cs typeface="Abadi MT Condensed Extra Bold"/>
            </a:endParaRPr>
          </a:p>
        </p:txBody>
      </p:sp>
      <p:sp>
        <p:nvSpPr>
          <p:cNvPr id="10" name="TextBox 9"/>
          <p:cNvSpPr txBox="1"/>
          <p:nvPr/>
        </p:nvSpPr>
        <p:spPr>
          <a:xfrm>
            <a:off x="2463804" y="3060700"/>
            <a:ext cx="6693465" cy="2939266"/>
          </a:xfrm>
          <a:prstGeom prst="rect">
            <a:avLst/>
          </a:prstGeom>
          <a:noFill/>
        </p:spPr>
        <p:txBody>
          <a:bodyPr wrap="square" rtlCol="0">
            <a:spAutoFit/>
          </a:bodyPr>
          <a:lstStyle/>
          <a:p>
            <a:r>
              <a:rPr lang="en-US" sz="3000">
                <a:latin typeface="Abadi MT Condensed Light"/>
                <a:cs typeface="Abadi MT Condensed Light"/>
              </a:rPr>
              <a:t>Service Oriented Computing</a:t>
            </a:r>
          </a:p>
          <a:p>
            <a:pPr>
              <a:spcBef>
                <a:spcPts val="600"/>
              </a:spcBef>
            </a:pPr>
            <a:r>
              <a:rPr lang="en-US" sz="2000" i="1">
                <a:solidFill>
                  <a:schemeClr val="tx1">
                    <a:lumMod val="65000"/>
                    <a:lumOff val="35000"/>
                  </a:schemeClr>
                </a:solidFill>
                <a:latin typeface="Abadi MT Condensed Light"/>
                <a:cs typeface="Abadi MT Condensed Light"/>
              </a:rPr>
              <a:t>Service Oriented Computing is one of the most popular approaches to distributed systems and applications design and implementation.</a:t>
            </a:r>
          </a:p>
          <a:p>
            <a:pPr>
              <a:spcBef>
                <a:spcPts val="600"/>
              </a:spcBef>
            </a:pPr>
            <a:r>
              <a:rPr lang="en-US" sz="2000" i="1">
                <a:solidFill>
                  <a:schemeClr val="tx1">
                    <a:lumMod val="65000"/>
                    <a:lumOff val="35000"/>
                  </a:schemeClr>
                </a:solidFill>
                <a:latin typeface="Abadi MT Condensed Light"/>
                <a:cs typeface="Abadi MT Condensed Light"/>
              </a:rPr>
              <a:t>They allow modelling a distributed system as a collection of interacting services that interact through very well defined interaces and protocols.</a:t>
            </a:r>
          </a:p>
          <a:p>
            <a:pPr>
              <a:spcBef>
                <a:spcPts val="600"/>
              </a:spcBef>
            </a:pPr>
            <a:r>
              <a:rPr lang="en-US" sz="2000" i="1">
                <a:solidFill>
                  <a:schemeClr val="tx1">
                    <a:lumMod val="65000"/>
                    <a:lumOff val="35000"/>
                  </a:schemeClr>
                </a:solidFill>
                <a:latin typeface="Abadi MT Condensed Light"/>
                <a:cs typeface="Abadi MT Condensed Light"/>
              </a:rPr>
              <a:t>The concept of service not only permeates the implementation of distributed systems, but also the design and implementation of single node applications (e.g. the operating system).</a:t>
            </a:r>
          </a:p>
        </p:txBody>
      </p:sp>
      <p:sp>
        <p:nvSpPr>
          <p:cNvPr id="3" name="Rectangle 2"/>
          <p:cNvSpPr/>
          <p:nvPr/>
        </p:nvSpPr>
        <p:spPr>
          <a:xfrm>
            <a:off x="2463804" y="1769968"/>
            <a:ext cx="3121355" cy="553998"/>
          </a:xfrm>
          <a:prstGeom prst="rect">
            <a:avLst/>
          </a:prstGeom>
        </p:spPr>
        <p:txBody>
          <a:bodyPr wrap="none">
            <a:spAutoFit/>
          </a:bodyPr>
          <a:lstStyle/>
          <a:p>
            <a:r>
              <a:rPr lang="en-US" sz="3000">
                <a:latin typeface="Abadi MT Condensed Light"/>
                <a:cs typeface="Abadi MT Condensed Light"/>
              </a:rPr>
              <a:t>Remote Procedure Call</a:t>
            </a:r>
          </a:p>
        </p:txBody>
      </p:sp>
      <p:sp>
        <p:nvSpPr>
          <p:cNvPr id="13" name="Rectangle 12"/>
          <p:cNvSpPr/>
          <p:nvPr/>
        </p:nvSpPr>
        <p:spPr>
          <a:xfrm>
            <a:off x="2463804" y="2386890"/>
            <a:ext cx="4135943" cy="553998"/>
          </a:xfrm>
          <a:prstGeom prst="rect">
            <a:avLst/>
          </a:prstGeom>
        </p:spPr>
        <p:txBody>
          <a:bodyPr wrap="none">
            <a:spAutoFit/>
          </a:bodyPr>
          <a:lstStyle/>
          <a:p>
            <a:r>
              <a:rPr lang="en-US" sz="3000">
                <a:latin typeface="Abadi MT Condensed Light"/>
                <a:cs typeface="Abadi MT Condensed Light"/>
              </a:rPr>
              <a:t>Distributed Object Frameworks</a:t>
            </a:r>
          </a:p>
        </p:txBody>
      </p:sp>
    </p:spTree>
    <p:extLst>
      <p:ext uri="{BB962C8B-B14F-4D97-AF65-F5344CB8AC3E}">
        <p14:creationId xmlns:p14="http://schemas.microsoft.com/office/powerpoint/2010/main" val="17877207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a:t>Service Orientation</a:t>
            </a:r>
          </a:p>
        </p:txBody>
      </p:sp>
      <p:sp>
        <p:nvSpPr>
          <p:cNvPr id="4" name="Date Placeholder 3"/>
          <p:cNvSpPr>
            <a:spLocks noGrp="1"/>
          </p:cNvSpPr>
          <p:nvPr>
            <p:ph type="dt" sz="half" idx="10"/>
          </p:nvPr>
        </p:nvSpPr>
        <p:spPr/>
        <p:txBody>
          <a:bodyPr/>
          <a:lstStyle/>
          <a:p>
            <a:fld id="{3D204B18-9485-D74D-B2B3-6C26E88E40BB}" type="datetime1">
              <a:rPr lang="en-AU"/>
              <a:pPr/>
              <a:t>23/3/18</a:t>
            </a:fld>
            <a:endParaRPr lang="en-US"/>
          </a:p>
        </p:txBody>
      </p:sp>
      <p:sp>
        <p:nvSpPr>
          <p:cNvPr id="5" name="Footer Placeholder 4"/>
          <p:cNvSpPr>
            <a:spLocks noGrp="1"/>
          </p:cNvSpPr>
          <p:nvPr>
            <p:ph type="ftr" sz="quarter" idx="11"/>
          </p:nvPr>
        </p:nvSpPr>
        <p:spPr/>
        <p:txBody>
          <a:bodyPr/>
          <a:lstStyle/>
          <a:p>
            <a:r>
              <a:rPr lang="en-US" dirty="0"/>
              <a:t>SIT737 Service Oriented Architecture </a:t>
            </a:r>
          </a:p>
        </p:txBody>
      </p:sp>
      <p:sp>
        <p:nvSpPr>
          <p:cNvPr id="6" name="Slide Number Placeholder 5"/>
          <p:cNvSpPr>
            <a:spLocks noGrp="1"/>
          </p:cNvSpPr>
          <p:nvPr>
            <p:ph type="sldNum" sz="quarter" idx="12"/>
          </p:nvPr>
        </p:nvSpPr>
        <p:spPr/>
        <p:txBody>
          <a:bodyPr/>
          <a:lstStyle/>
          <a:p>
            <a:fld id="{BBE0A389-EB18-824A-A5ED-72ACC9A7FB5D}" type="slidenum">
              <a:rPr lang="en-US"/>
              <a:pPr/>
              <a:t>53</a:t>
            </a:fld>
            <a:endParaRPr lang="en-US"/>
          </a:p>
        </p:txBody>
      </p:sp>
      <p:sp>
        <p:nvSpPr>
          <p:cNvPr id="7" name="Rectangle 6"/>
          <p:cNvSpPr/>
          <p:nvPr/>
        </p:nvSpPr>
        <p:spPr>
          <a:xfrm>
            <a:off x="12700" y="1634066"/>
            <a:ext cx="9131300" cy="4728634"/>
          </a:xfrm>
          <a:prstGeom prst="rect">
            <a:avLst/>
          </a:prstGeom>
          <a:solidFill>
            <a:schemeClr val="bg1">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 name="Straight Connector 7"/>
          <p:cNvCxnSpPr/>
          <p:nvPr/>
        </p:nvCxnSpPr>
        <p:spPr>
          <a:xfrm>
            <a:off x="2362196" y="1917700"/>
            <a:ext cx="0" cy="4317999"/>
          </a:xfrm>
          <a:prstGeom prst="line">
            <a:avLst/>
          </a:prstGeom>
          <a:ln w="3175" cmpd="sng">
            <a:solidFill>
              <a:schemeClr val="tx2">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10007" y="1762070"/>
            <a:ext cx="2352193" cy="707886"/>
          </a:xfrm>
          <a:prstGeom prst="rect">
            <a:avLst/>
          </a:prstGeom>
          <a:noFill/>
        </p:spPr>
        <p:txBody>
          <a:bodyPr wrap="square" rtlCol="0">
            <a:spAutoFit/>
          </a:bodyPr>
          <a:lstStyle/>
          <a:p>
            <a:pPr algn="r"/>
            <a:r>
              <a:rPr lang="en-US" sz="4000" b="1">
                <a:solidFill>
                  <a:schemeClr val="tx2">
                    <a:lumMod val="75000"/>
                  </a:schemeClr>
                </a:solidFill>
                <a:latin typeface="Abadi MT Condensed Extra Bold"/>
                <a:cs typeface="Abadi MT Condensed Extra Bold"/>
              </a:rPr>
              <a:t>CONCEPTS</a:t>
            </a:r>
            <a:endParaRPr lang="en-US" sz="4000">
              <a:solidFill>
                <a:schemeClr val="tx2">
                  <a:lumMod val="75000"/>
                </a:schemeClr>
              </a:solidFill>
              <a:latin typeface="Abadi MT Condensed Extra Bold"/>
              <a:cs typeface="Abadi MT Condensed Extra Bold"/>
            </a:endParaRPr>
          </a:p>
        </p:txBody>
      </p:sp>
      <p:sp>
        <p:nvSpPr>
          <p:cNvPr id="10" name="TextBox 9"/>
          <p:cNvSpPr txBox="1"/>
          <p:nvPr/>
        </p:nvSpPr>
        <p:spPr>
          <a:xfrm>
            <a:off x="2463804" y="1790700"/>
            <a:ext cx="6591861" cy="1369606"/>
          </a:xfrm>
          <a:prstGeom prst="rect">
            <a:avLst/>
          </a:prstGeom>
          <a:noFill/>
        </p:spPr>
        <p:txBody>
          <a:bodyPr wrap="square" rtlCol="0">
            <a:spAutoFit/>
          </a:bodyPr>
          <a:lstStyle/>
          <a:p>
            <a:r>
              <a:rPr lang="en-US" sz="3000">
                <a:latin typeface="Abadi MT Condensed Light"/>
                <a:cs typeface="Abadi MT Condensed Light"/>
              </a:rPr>
              <a:t>What is a Service?</a:t>
            </a:r>
          </a:p>
          <a:p>
            <a:pPr>
              <a:spcBef>
                <a:spcPts val="600"/>
              </a:spcBef>
            </a:pPr>
            <a:r>
              <a:rPr lang="en-US" sz="2300" i="1">
                <a:solidFill>
                  <a:schemeClr val="tx1">
                    <a:lumMod val="65000"/>
                    <a:lumOff val="35000"/>
                  </a:schemeClr>
                </a:solidFill>
                <a:latin typeface="Abadi MT Condensed Light"/>
                <a:cs typeface="Abadi MT Condensed Light"/>
              </a:rPr>
              <a:t>A service is a computing entity that is based on the following four tenets (Don Box, Microsoft):</a:t>
            </a:r>
          </a:p>
        </p:txBody>
      </p:sp>
      <p:sp>
        <p:nvSpPr>
          <p:cNvPr id="15" name="Rectangle 14"/>
          <p:cNvSpPr/>
          <p:nvPr/>
        </p:nvSpPr>
        <p:spPr>
          <a:xfrm>
            <a:off x="2463804" y="3189298"/>
            <a:ext cx="6680195" cy="1370001"/>
          </a:xfrm>
          <a:prstGeom prst="rect">
            <a:avLst/>
          </a:prstGeom>
          <a:solidFill>
            <a:schemeClr val="accent6">
              <a:lumMod val="20000"/>
              <a:lumOff val="8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TextBox 15"/>
          <p:cNvSpPr txBox="1"/>
          <p:nvPr/>
        </p:nvSpPr>
        <p:spPr>
          <a:xfrm>
            <a:off x="2463804" y="3288483"/>
            <a:ext cx="3086095" cy="692739"/>
          </a:xfrm>
          <a:prstGeom prst="rect">
            <a:avLst/>
          </a:prstGeom>
          <a:noFill/>
        </p:spPr>
        <p:txBody>
          <a:bodyPr wrap="square" lIns="0" tIns="0" rIns="108000" bIns="0" rtlCol="0" anchor="t" anchorCtr="0">
            <a:spAutoFit/>
          </a:bodyPr>
          <a:lstStyle/>
          <a:p>
            <a:pPr marL="180000"/>
            <a:r>
              <a:rPr lang="en-US" sz="2400" dirty="0">
                <a:solidFill>
                  <a:srgbClr val="B27979"/>
                </a:solidFill>
                <a:latin typeface="Abadi MT Condensed Light"/>
                <a:cs typeface="Abadi MT Condensed Light"/>
              </a:rPr>
              <a:t>BOUNDARIES ARE EXPLICIT</a:t>
            </a:r>
            <a:endParaRPr lang="en-US" sz="2000" dirty="0">
              <a:solidFill>
                <a:srgbClr val="B27979"/>
              </a:solidFill>
              <a:latin typeface="Abadi MT Condensed Light"/>
              <a:cs typeface="Abadi MT Condensed Light"/>
            </a:endParaRPr>
          </a:p>
        </p:txBody>
      </p:sp>
      <p:grpSp>
        <p:nvGrpSpPr>
          <p:cNvPr id="18" name="Group 17"/>
          <p:cNvGrpSpPr/>
          <p:nvPr/>
        </p:nvGrpSpPr>
        <p:grpSpPr>
          <a:xfrm>
            <a:off x="2472182" y="4635676"/>
            <a:ext cx="6671818" cy="1600023"/>
            <a:chOff x="3216718" y="3053241"/>
            <a:chExt cx="6253248" cy="2574736"/>
          </a:xfrm>
        </p:grpSpPr>
        <p:sp>
          <p:nvSpPr>
            <p:cNvPr id="20" name="Rectangle 19"/>
            <p:cNvSpPr/>
            <p:nvPr/>
          </p:nvSpPr>
          <p:spPr>
            <a:xfrm>
              <a:off x="3216718" y="3053241"/>
              <a:ext cx="6253248" cy="2574736"/>
            </a:xfrm>
            <a:prstGeom prst="rect">
              <a:avLst/>
            </a:prstGeom>
            <a:solidFill>
              <a:schemeClr val="accent5">
                <a:lumMod val="40000"/>
                <a:lumOff val="6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TextBox 20"/>
            <p:cNvSpPr txBox="1"/>
            <p:nvPr/>
          </p:nvSpPr>
          <p:spPr>
            <a:xfrm>
              <a:off x="3216718" y="3181782"/>
              <a:ext cx="3194115" cy="655431"/>
            </a:xfrm>
            <a:prstGeom prst="rect">
              <a:avLst/>
            </a:prstGeom>
            <a:noFill/>
          </p:spPr>
          <p:txBody>
            <a:bodyPr wrap="square" lIns="0" tIns="0" rIns="108000" bIns="0" rtlCol="0" anchor="t" anchorCtr="0">
              <a:spAutoFit/>
            </a:bodyPr>
            <a:lstStyle/>
            <a:p>
              <a:pPr marL="180000"/>
              <a:r>
                <a:rPr lang="en-US" sz="2400" dirty="0">
                  <a:solidFill>
                    <a:schemeClr val="accent5">
                      <a:lumMod val="75000"/>
                    </a:schemeClr>
                  </a:solidFill>
                  <a:latin typeface="Abadi MT Condensed Light"/>
                  <a:cs typeface="Abadi MT Condensed Light"/>
                </a:rPr>
                <a:t>SERVICES ARE AUTONOMOUS</a:t>
              </a:r>
              <a:endParaRPr lang="en-US" sz="2000" dirty="0">
                <a:solidFill>
                  <a:schemeClr val="accent5">
                    <a:lumMod val="75000"/>
                  </a:schemeClr>
                </a:solidFill>
                <a:latin typeface="Abadi MT Condensed Light"/>
                <a:cs typeface="Abadi MT Condensed Light"/>
              </a:endParaRPr>
            </a:p>
          </p:txBody>
        </p:sp>
      </p:grpSp>
      <p:sp>
        <p:nvSpPr>
          <p:cNvPr id="32" name="TextBox 31"/>
          <p:cNvSpPr txBox="1"/>
          <p:nvPr/>
        </p:nvSpPr>
        <p:spPr>
          <a:xfrm>
            <a:off x="2565400" y="3730225"/>
            <a:ext cx="6565899" cy="738664"/>
          </a:xfrm>
          <a:prstGeom prst="rect">
            <a:avLst/>
          </a:prstGeom>
          <a:noFill/>
        </p:spPr>
        <p:txBody>
          <a:bodyPr wrap="square" lIns="108000" tIns="0" rIns="108000" bIns="0" rtlCol="0" anchor="t" anchorCtr="0">
            <a:spAutoFit/>
          </a:bodyPr>
          <a:lstStyle/>
          <a:p>
            <a:r>
              <a:rPr lang="en-US" sz="1600" i="1" dirty="0">
                <a:solidFill>
                  <a:srgbClr val="B27979"/>
                </a:solidFill>
                <a:latin typeface="Abadi MT Condensed Light"/>
                <a:cs typeface="Abadi MT Condensed Light"/>
              </a:rPr>
              <a:t>A service-oriented application is often spread across different organisation and thrust authorities. This could make their invocation costly, this is why the invocation is made explicit (note: compare with disributed objects RMI, Remoting, …).</a:t>
            </a:r>
            <a:endParaRPr lang="en-US" sz="1400" i="1" dirty="0">
              <a:solidFill>
                <a:srgbClr val="B27979"/>
              </a:solidFill>
              <a:latin typeface="Abadi MT Condensed Light"/>
              <a:cs typeface="Abadi MT Condensed Light"/>
            </a:endParaRPr>
          </a:p>
        </p:txBody>
      </p:sp>
      <p:sp>
        <p:nvSpPr>
          <p:cNvPr id="36" name="TextBox 35"/>
          <p:cNvSpPr txBox="1"/>
          <p:nvPr/>
        </p:nvSpPr>
        <p:spPr>
          <a:xfrm>
            <a:off x="2552700" y="5152625"/>
            <a:ext cx="6565899" cy="984885"/>
          </a:xfrm>
          <a:prstGeom prst="rect">
            <a:avLst/>
          </a:prstGeom>
          <a:noFill/>
        </p:spPr>
        <p:txBody>
          <a:bodyPr wrap="square" lIns="108000" tIns="0" rIns="108000" bIns="0" rtlCol="0" anchor="t" anchorCtr="0">
            <a:spAutoFit/>
          </a:bodyPr>
          <a:lstStyle/>
          <a:p>
            <a:r>
              <a:rPr lang="en-US" sz="1600" i="1" dirty="0">
                <a:solidFill>
                  <a:schemeClr val="accent5">
                    <a:lumMod val="75000"/>
                  </a:schemeClr>
                </a:solidFill>
                <a:latin typeface="Abadi MT Condensed Light"/>
                <a:cs typeface="Abadi MT Condensed Light"/>
              </a:rPr>
              <a:t>Services encapsulate one or more functionalities, which can act as building block for building complex systems. They do not belong to a single system but are designed to be integrated to multiple systems. Hence, they are autonomous and minimum assumption can be made when designig systems consuming services.</a:t>
            </a:r>
            <a:endParaRPr lang="en-US" sz="1400" i="1" dirty="0">
              <a:solidFill>
                <a:schemeClr val="accent5">
                  <a:lumMod val="75000"/>
                </a:schemeClr>
              </a:solidFill>
              <a:latin typeface="Abadi MT Condensed Light"/>
              <a:cs typeface="Abadi MT Condensed Light"/>
            </a:endParaRPr>
          </a:p>
        </p:txBody>
      </p:sp>
    </p:spTree>
    <p:extLst>
      <p:ext uri="{BB962C8B-B14F-4D97-AF65-F5344CB8AC3E}">
        <p14:creationId xmlns:p14="http://schemas.microsoft.com/office/powerpoint/2010/main" val="11188478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fade">
                                      <p:cBhvr>
                                        <p:cTn id="7" dur="500"/>
                                        <p:tgtEl>
                                          <p:spTgt spid="3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6"/>
                                        </p:tgtEl>
                                        <p:attrNameLst>
                                          <p:attrName>style.visibility</p:attrName>
                                        </p:attrNameLst>
                                      </p:cBhvr>
                                      <p:to>
                                        <p:strVal val="visible"/>
                                      </p:to>
                                    </p:set>
                                    <p:animEffect transition="in" filter="fade">
                                      <p:cBhvr>
                                        <p:cTn id="11"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6"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a:t>Service Orientation</a:t>
            </a:r>
          </a:p>
        </p:txBody>
      </p:sp>
      <p:sp>
        <p:nvSpPr>
          <p:cNvPr id="4" name="Date Placeholder 3"/>
          <p:cNvSpPr>
            <a:spLocks noGrp="1"/>
          </p:cNvSpPr>
          <p:nvPr>
            <p:ph type="dt" sz="half" idx="10"/>
          </p:nvPr>
        </p:nvSpPr>
        <p:spPr/>
        <p:txBody>
          <a:bodyPr/>
          <a:lstStyle/>
          <a:p>
            <a:fld id="{3D204B18-9485-D74D-B2B3-6C26E88E40BB}" type="datetime1">
              <a:rPr lang="en-AU"/>
              <a:pPr/>
              <a:t>23/3/18</a:t>
            </a:fld>
            <a:endParaRPr lang="en-US"/>
          </a:p>
        </p:txBody>
      </p:sp>
      <p:sp>
        <p:nvSpPr>
          <p:cNvPr id="5" name="Footer Placeholder 4"/>
          <p:cNvSpPr>
            <a:spLocks noGrp="1"/>
          </p:cNvSpPr>
          <p:nvPr>
            <p:ph type="ftr" sz="quarter" idx="11"/>
          </p:nvPr>
        </p:nvSpPr>
        <p:spPr/>
        <p:txBody>
          <a:bodyPr/>
          <a:lstStyle/>
          <a:p>
            <a:r>
              <a:rPr lang="en-US" dirty="0"/>
              <a:t>SIT737 Service Oriented Architecture </a:t>
            </a:r>
          </a:p>
        </p:txBody>
      </p:sp>
      <p:sp>
        <p:nvSpPr>
          <p:cNvPr id="6" name="Slide Number Placeholder 5"/>
          <p:cNvSpPr>
            <a:spLocks noGrp="1"/>
          </p:cNvSpPr>
          <p:nvPr>
            <p:ph type="sldNum" sz="quarter" idx="12"/>
          </p:nvPr>
        </p:nvSpPr>
        <p:spPr/>
        <p:txBody>
          <a:bodyPr/>
          <a:lstStyle/>
          <a:p>
            <a:fld id="{BBE0A389-EB18-824A-A5ED-72ACC9A7FB5D}" type="slidenum">
              <a:rPr lang="en-US"/>
              <a:pPr/>
              <a:t>54</a:t>
            </a:fld>
            <a:endParaRPr lang="en-US"/>
          </a:p>
        </p:txBody>
      </p:sp>
      <p:sp>
        <p:nvSpPr>
          <p:cNvPr id="7" name="Rectangle 6"/>
          <p:cNvSpPr/>
          <p:nvPr/>
        </p:nvSpPr>
        <p:spPr>
          <a:xfrm>
            <a:off x="12700" y="1634066"/>
            <a:ext cx="9131300" cy="4728634"/>
          </a:xfrm>
          <a:prstGeom prst="rect">
            <a:avLst/>
          </a:prstGeom>
          <a:solidFill>
            <a:schemeClr val="bg1">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 name="Straight Connector 7"/>
          <p:cNvCxnSpPr/>
          <p:nvPr/>
        </p:nvCxnSpPr>
        <p:spPr>
          <a:xfrm>
            <a:off x="2362196" y="1917700"/>
            <a:ext cx="0" cy="4317999"/>
          </a:xfrm>
          <a:prstGeom prst="line">
            <a:avLst/>
          </a:prstGeom>
          <a:ln w="3175" cmpd="sng">
            <a:solidFill>
              <a:schemeClr val="tx2">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10007" y="1762070"/>
            <a:ext cx="2352193" cy="707886"/>
          </a:xfrm>
          <a:prstGeom prst="rect">
            <a:avLst/>
          </a:prstGeom>
          <a:noFill/>
        </p:spPr>
        <p:txBody>
          <a:bodyPr wrap="square" rtlCol="0">
            <a:spAutoFit/>
          </a:bodyPr>
          <a:lstStyle/>
          <a:p>
            <a:pPr algn="r"/>
            <a:r>
              <a:rPr lang="en-US" sz="4000" b="1">
                <a:solidFill>
                  <a:schemeClr val="tx2">
                    <a:lumMod val="75000"/>
                  </a:schemeClr>
                </a:solidFill>
                <a:latin typeface="Abadi MT Condensed Extra Bold"/>
                <a:cs typeface="Abadi MT Condensed Extra Bold"/>
              </a:rPr>
              <a:t>CONCEPTS</a:t>
            </a:r>
            <a:endParaRPr lang="en-US" sz="4000">
              <a:solidFill>
                <a:schemeClr val="tx2">
                  <a:lumMod val="75000"/>
                </a:schemeClr>
              </a:solidFill>
              <a:latin typeface="Abadi MT Condensed Extra Bold"/>
              <a:cs typeface="Abadi MT Condensed Extra Bold"/>
            </a:endParaRPr>
          </a:p>
        </p:txBody>
      </p:sp>
      <p:sp>
        <p:nvSpPr>
          <p:cNvPr id="10" name="TextBox 9"/>
          <p:cNvSpPr txBox="1"/>
          <p:nvPr/>
        </p:nvSpPr>
        <p:spPr>
          <a:xfrm>
            <a:off x="2463804" y="1790700"/>
            <a:ext cx="6591861" cy="1000274"/>
          </a:xfrm>
          <a:prstGeom prst="rect">
            <a:avLst/>
          </a:prstGeom>
          <a:noFill/>
        </p:spPr>
        <p:txBody>
          <a:bodyPr wrap="square" rtlCol="0">
            <a:spAutoFit/>
          </a:bodyPr>
          <a:lstStyle/>
          <a:p>
            <a:r>
              <a:rPr lang="en-US" sz="3000">
                <a:latin typeface="Abadi MT Condensed Light"/>
                <a:cs typeface="Abadi MT Condensed Light"/>
              </a:rPr>
              <a:t>What is a Service?</a:t>
            </a:r>
          </a:p>
          <a:p>
            <a:pPr>
              <a:spcBef>
                <a:spcPts val="600"/>
              </a:spcBef>
            </a:pPr>
            <a:r>
              <a:rPr lang="en-US" sz="2300" i="1">
                <a:solidFill>
                  <a:schemeClr val="tx1">
                    <a:lumMod val="65000"/>
                    <a:lumOff val="35000"/>
                  </a:schemeClr>
                </a:solidFill>
                <a:latin typeface="Abadi MT Condensed Light"/>
                <a:cs typeface="Abadi MT Condensed Light"/>
              </a:rPr>
              <a:t>(... continued)</a:t>
            </a:r>
          </a:p>
        </p:txBody>
      </p:sp>
      <p:grpSp>
        <p:nvGrpSpPr>
          <p:cNvPr id="3" name="Group 2"/>
          <p:cNvGrpSpPr/>
          <p:nvPr/>
        </p:nvGrpSpPr>
        <p:grpSpPr>
          <a:xfrm>
            <a:off x="2472182" y="4699176"/>
            <a:ext cx="6671818" cy="1600023"/>
            <a:chOff x="2472182" y="4699176"/>
            <a:chExt cx="6671818" cy="1600023"/>
          </a:xfrm>
        </p:grpSpPr>
        <p:sp>
          <p:nvSpPr>
            <p:cNvPr id="20" name="Rectangle 19"/>
            <p:cNvSpPr/>
            <p:nvPr/>
          </p:nvSpPr>
          <p:spPr>
            <a:xfrm>
              <a:off x="2472182" y="4699176"/>
              <a:ext cx="6671818" cy="1600023"/>
            </a:xfrm>
            <a:prstGeom prst="rect">
              <a:avLst/>
            </a:prstGeom>
            <a:solidFill>
              <a:schemeClr val="accent4">
                <a:lumMod val="20000"/>
                <a:lumOff val="8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TextBox 20"/>
            <p:cNvSpPr txBox="1"/>
            <p:nvPr/>
          </p:nvSpPr>
          <p:spPr>
            <a:xfrm>
              <a:off x="2472182" y="4779055"/>
              <a:ext cx="6417818" cy="369332"/>
            </a:xfrm>
            <a:prstGeom prst="rect">
              <a:avLst/>
            </a:prstGeom>
            <a:noFill/>
          </p:spPr>
          <p:txBody>
            <a:bodyPr wrap="square" lIns="0" tIns="0" rIns="108000" bIns="0" rtlCol="0" anchor="t" anchorCtr="0">
              <a:spAutoFit/>
            </a:bodyPr>
            <a:lstStyle>
              <a:defPPr>
                <a:defRPr lang="en-US"/>
              </a:defPPr>
              <a:lvl1pPr marL="180000" algn="r">
                <a:defRPr sz="2400">
                  <a:solidFill>
                    <a:schemeClr val="accent4">
                      <a:lumMod val="75000"/>
                    </a:schemeClr>
                  </a:solidFill>
                  <a:latin typeface="Abadi MT Condensed Light"/>
                  <a:cs typeface="Abadi MT Condensed Light"/>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pPr algn="l"/>
              <a:r>
                <a:rPr lang="en-US" dirty="0"/>
                <a:t>SERVICES COMPATIBILITY IS DETERMINED BY POLICIES</a:t>
              </a:r>
            </a:p>
          </p:txBody>
        </p:sp>
      </p:grpSp>
      <p:grpSp>
        <p:nvGrpSpPr>
          <p:cNvPr id="23" name="Group 22"/>
          <p:cNvGrpSpPr/>
          <p:nvPr/>
        </p:nvGrpSpPr>
        <p:grpSpPr>
          <a:xfrm>
            <a:off x="2463804" y="2887713"/>
            <a:ext cx="6680195" cy="1747963"/>
            <a:chOff x="3200399" y="4188784"/>
            <a:chExt cx="6261099" cy="3102002"/>
          </a:xfrm>
        </p:grpSpPr>
        <p:sp>
          <p:nvSpPr>
            <p:cNvPr id="25" name="Rectangle 24"/>
            <p:cNvSpPr/>
            <p:nvPr/>
          </p:nvSpPr>
          <p:spPr>
            <a:xfrm>
              <a:off x="3200399" y="4188784"/>
              <a:ext cx="6261099" cy="3102002"/>
            </a:xfrm>
            <a:prstGeom prst="rect">
              <a:avLst/>
            </a:prstGeom>
            <a:solidFill>
              <a:schemeClr val="tx2">
                <a:lumMod val="20000"/>
                <a:lumOff val="8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TextBox 25"/>
            <p:cNvSpPr txBox="1"/>
            <p:nvPr/>
          </p:nvSpPr>
          <p:spPr>
            <a:xfrm>
              <a:off x="3216717" y="4315786"/>
              <a:ext cx="5863878" cy="1310862"/>
            </a:xfrm>
            <a:prstGeom prst="rect">
              <a:avLst/>
            </a:prstGeom>
            <a:noFill/>
          </p:spPr>
          <p:txBody>
            <a:bodyPr wrap="square" lIns="0" tIns="0" rIns="108000" bIns="0" rtlCol="0" anchor="t" anchorCtr="0">
              <a:spAutoFit/>
            </a:bodyPr>
            <a:lstStyle/>
            <a:p>
              <a:pPr marL="180000"/>
              <a:r>
                <a:rPr lang="en-US" sz="2400" dirty="0">
                  <a:solidFill>
                    <a:schemeClr val="accent1">
                      <a:lumMod val="75000"/>
                    </a:schemeClr>
                  </a:solidFill>
                  <a:latin typeface="Abadi MT Condensed Light"/>
                  <a:cs typeface="Abadi MT Condensed Light"/>
                </a:rPr>
                <a:t>SERVICES SHARE SCHEMAS AND CONTRACTS, NOT CLASS OR INTERFACE DEFINITIONS</a:t>
              </a:r>
              <a:endParaRPr lang="en-US" sz="2000" dirty="0">
                <a:solidFill>
                  <a:schemeClr val="accent1">
                    <a:lumMod val="75000"/>
                  </a:schemeClr>
                </a:solidFill>
                <a:latin typeface="Abadi MT Condensed Light"/>
                <a:cs typeface="Abadi MT Condensed Light"/>
              </a:endParaRPr>
            </a:p>
          </p:txBody>
        </p:sp>
      </p:grpSp>
      <p:sp>
        <p:nvSpPr>
          <p:cNvPr id="32" name="TextBox 31"/>
          <p:cNvSpPr txBox="1"/>
          <p:nvPr/>
        </p:nvSpPr>
        <p:spPr>
          <a:xfrm>
            <a:off x="2565400" y="3781025"/>
            <a:ext cx="6565899" cy="738664"/>
          </a:xfrm>
          <a:prstGeom prst="rect">
            <a:avLst/>
          </a:prstGeom>
          <a:noFill/>
        </p:spPr>
        <p:txBody>
          <a:bodyPr wrap="square" lIns="108000" tIns="0" rIns="108000" bIns="0" rtlCol="0" anchor="t" anchorCtr="0">
            <a:spAutoFit/>
          </a:bodyPr>
          <a:lstStyle/>
          <a:p>
            <a:r>
              <a:rPr lang="en-US" sz="1600" i="1" dirty="0">
                <a:solidFill>
                  <a:schemeClr val="accent1">
                    <a:lumMod val="75000"/>
                  </a:schemeClr>
                </a:solidFill>
                <a:latin typeface="Abadi MT Condensed Light"/>
                <a:cs typeface="Abadi MT Condensed Light"/>
              </a:rPr>
              <a:t>A service advertises a contract describing the structure of messages it can send and/or receive and additional constraint—if any—on their ordering.  This facilitates interoperations across heterogeneous systems, but does require stability of schemas.</a:t>
            </a:r>
          </a:p>
        </p:txBody>
      </p:sp>
      <p:sp>
        <p:nvSpPr>
          <p:cNvPr id="36" name="TextBox 35"/>
          <p:cNvSpPr txBox="1"/>
          <p:nvPr/>
        </p:nvSpPr>
        <p:spPr>
          <a:xfrm>
            <a:off x="2552700" y="5216125"/>
            <a:ext cx="6565899" cy="984885"/>
          </a:xfrm>
          <a:prstGeom prst="rect">
            <a:avLst/>
          </a:prstGeom>
          <a:noFill/>
        </p:spPr>
        <p:txBody>
          <a:bodyPr wrap="square" lIns="108000" tIns="0" rIns="108000" bIns="0" rtlCol="0" anchor="t" anchorCtr="0">
            <a:spAutoFit/>
          </a:bodyPr>
          <a:lstStyle/>
          <a:p>
            <a:r>
              <a:rPr lang="en-US" sz="1600" i="1" dirty="0">
                <a:solidFill>
                  <a:schemeClr val="accent4">
                    <a:lumMod val="75000"/>
                  </a:schemeClr>
                </a:solidFill>
                <a:latin typeface="Abadi MT Condensed Light"/>
                <a:cs typeface="Abadi MT Condensed Light"/>
              </a:rPr>
              <a:t>Schemas and contracts define the structural compatibility of services, which can be validated via machine based techniques. Semantic compatibility is defined by policies, which define capability and requirement of a service. These are general defined as expressions that must hold true to enable the normal operation of a service.</a:t>
            </a:r>
            <a:endParaRPr lang="en-US" sz="1400" i="1" dirty="0">
              <a:solidFill>
                <a:schemeClr val="accent4">
                  <a:lumMod val="75000"/>
                </a:schemeClr>
              </a:solidFill>
              <a:latin typeface="Abadi MT Condensed Light"/>
              <a:cs typeface="Abadi MT Condensed Light"/>
            </a:endParaRPr>
          </a:p>
        </p:txBody>
      </p:sp>
    </p:spTree>
    <p:extLst>
      <p:ext uri="{BB962C8B-B14F-4D97-AF65-F5344CB8AC3E}">
        <p14:creationId xmlns:p14="http://schemas.microsoft.com/office/powerpoint/2010/main" val="23141554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fade">
                                      <p:cBhvr>
                                        <p:cTn id="7" dur="500"/>
                                        <p:tgtEl>
                                          <p:spTgt spid="3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6"/>
                                        </p:tgtEl>
                                        <p:attrNameLst>
                                          <p:attrName>style.visibility</p:attrName>
                                        </p:attrNameLst>
                                      </p:cBhvr>
                                      <p:to>
                                        <p:strVal val="visible"/>
                                      </p:to>
                                    </p:set>
                                    <p:animEffect transition="in" filter="fade">
                                      <p:cBhvr>
                                        <p:cTn id="11"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6" grpId="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a:t>Service Orientation</a:t>
            </a:r>
          </a:p>
        </p:txBody>
      </p:sp>
      <p:sp>
        <p:nvSpPr>
          <p:cNvPr id="4" name="Date Placeholder 3"/>
          <p:cNvSpPr>
            <a:spLocks noGrp="1"/>
          </p:cNvSpPr>
          <p:nvPr>
            <p:ph type="dt" sz="half" idx="10"/>
          </p:nvPr>
        </p:nvSpPr>
        <p:spPr/>
        <p:txBody>
          <a:bodyPr/>
          <a:lstStyle/>
          <a:p>
            <a:fld id="{3D204B18-9485-D74D-B2B3-6C26E88E40BB}" type="datetime1">
              <a:rPr lang="en-AU"/>
              <a:pPr/>
              <a:t>23/3/18</a:t>
            </a:fld>
            <a:endParaRPr lang="en-US"/>
          </a:p>
        </p:txBody>
      </p:sp>
      <p:sp>
        <p:nvSpPr>
          <p:cNvPr id="5" name="Footer Placeholder 4"/>
          <p:cNvSpPr>
            <a:spLocks noGrp="1"/>
          </p:cNvSpPr>
          <p:nvPr>
            <p:ph type="ftr" sz="quarter" idx="11"/>
          </p:nvPr>
        </p:nvSpPr>
        <p:spPr/>
        <p:txBody>
          <a:bodyPr/>
          <a:lstStyle/>
          <a:p>
            <a:r>
              <a:rPr lang="en-US" dirty="0"/>
              <a:t>SIT737 Service Oriented Architecture </a:t>
            </a:r>
          </a:p>
        </p:txBody>
      </p:sp>
      <p:sp>
        <p:nvSpPr>
          <p:cNvPr id="6" name="Slide Number Placeholder 5"/>
          <p:cNvSpPr>
            <a:spLocks noGrp="1"/>
          </p:cNvSpPr>
          <p:nvPr>
            <p:ph type="sldNum" sz="quarter" idx="12"/>
          </p:nvPr>
        </p:nvSpPr>
        <p:spPr/>
        <p:txBody>
          <a:bodyPr/>
          <a:lstStyle/>
          <a:p>
            <a:fld id="{BBE0A389-EB18-824A-A5ED-72ACC9A7FB5D}" type="slidenum">
              <a:rPr lang="en-US"/>
              <a:pPr/>
              <a:t>55</a:t>
            </a:fld>
            <a:endParaRPr lang="en-US"/>
          </a:p>
        </p:txBody>
      </p:sp>
      <p:sp>
        <p:nvSpPr>
          <p:cNvPr id="7" name="Rectangle 6"/>
          <p:cNvSpPr/>
          <p:nvPr/>
        </p:nvSpPr>
        <p:spPr>
          <a:xfrm>
            <a:off x="12700" y="1634066"/>
            <a:ext cx="9131300" cy="4900084"/>
          </a:xfrm>
          <a:prstGeom prst="rect">
            <a:avLst/>
          </a:prstGeom>
          <a:solidFill>
            <a:schemeClr val="bg1">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 name="Straight Connector 7"/>
          <p:cNvCxnSpPr/>
          <p:nvPr/>
        </p:nvCxnSpPr>
        <p:spPr>
          <a:xfrm>
            <a:off x="2362196" y="1917700"/>
            <a:ext cx="0" cy="4483100"/>
          </a:xfrm>
          <a:prstGeom prst="line">
            <a:avLst/>
          </a:prstGeom>
          <a:ln w="3175" cmpd="sng">
            <a:solidFill>
              <a:schemeClr val="tx2">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10007" y="1762070"/>
            <a:ext cx="2352193" cy="707886"/>
          </a:xfrm>
          <a:prstGeom prst="rect">
            <a:avLst/>
          </a:prstGeom>
          <a:noFill/>
        </p:spPr>
        <p:txBody>
          <a:bodyPr wrap="square" rtlCol="0">
            <a:spAutoFit/>
          </a:bodyPr>
          <a:lstStyle/>
          <a:p>
            <a:pPr algn="r"/>
            <a:r>
              <a:rPr lang="en-US" sz="4000" b="1">
                <a:solidFill>
                  <a:schemeClr val="tx2">
                    <a:lumMod val="75000"/>
                  </a:schemeClr>
                </a:solidFill>
                <a:latin typeface="Abadi MT Condensed Extra Bold"/>
                <a:cs typeface="Abadi MT Condensed Extra Bold"/>
              </a:rPr>
              <a:t>CONCEPTS</a:t>
            </a:r>
            <a:endParaRPr lang="en-US" sz="4000">
              <a:solidFill>
                <a:schemeClr val="tx2">
                  <a:lumMod val="75000"/>
                </a:schemeClr>
              </a:solidFill>
              <a:latin typeface="Abadi MT Condensed Extra Bold"/>
              <a:cs typeface="Abadi MT Condensed Extra Bold"/>
            </a:endParaRPr>
          </a:p>
        </p:txBody>
      </p:sp>
      <p:sp>
        <p:nvSpPr>
          <p:cNvPr id="10" name="TextBox 9"/>
          <p:cNvSpPr txBox="1"/>
          <p:nvPr/>
        </p:nvSpPr>
        <p:spPr>
          <a:xfrm>
            <a:off x="2463804" y="1790700"/>
            <a:ext cx="6591861" cy="2477601"/>
          </a:xfrm>
          <a:prstGeom prst="rect">
            <a:avLst/>
          </a:prstGeom>
          <a:noFill/>
        </p:spPr>
        <p:txBody>
          <a:bodyPr wrap="square" rtlCol="0">
            <a:spAutoFit/>
          </a:bodyPr>
          <a:lstStyle/>
          <a:p>
            <a:r>
              <a:rPr lang="en-US" sz="3000">
                <a:latin typeface="Abadi MT Condensed Light"/>
                <a:cs typeface="Abadi MT Condensed Light"/>
              </a:rPr>
              <a:t>Service Oriented Architectures (SOA)</a:t>
            </a:r>
          </a:p>
          <a:p>
            <a:pPr>
              <a:spcBef>
                <a:spcPts val="600"/>
              </a:spcBef>
            </a:pPr>
            <a:r>
              <a:rPr lang="en-US" sz="2300" i="1">
                <a:solidFill>
                  <a:schemeClr val="tx1">
                    <a:lumMod val="65000"/>
                    <a:lumOff val="35000"/>
                  </a:schemeClr>
                </a:solidFill>
                <a:latin typeface="Abadi MT Condensed Light"/>
                <a:cs typeface="Abadi MT Condensed Light"/>
              </a:rPr>
              <a:t>SOA is the architectural style supporting service orientation</a:t>
            </a:r>
            <a:r>
              <a:rPr lang="en-US" sz="2300" i="1" baseline="30000">
                <a:solidFill>
                  <a:schemeClr val="tx1">
                    <a:lumMod val="65000"/>
                    <a:lumOff val="35000"/>
                  </a:schemeClr>
                </a:solidFill>
                <a:latin typeface="Abadi MT Condensed Light"/>
                <a:cs typeface="Abadi MT Condensed Light"/>
              </a:rPr>
              <a:t>1</a:t>
            </a:r>
            <a:r>
              <a:rPr lang="en-US" sz="2300" i="1">
                <a:solidFill>
                  <a:schemeClr val="tx1">
                    <a:lumMod val="65000"/>
                    <a:lumOff val="35000"/>
                  </a:schemeClr>
                </a:solidFill>
                <a:latin typeface="Abadi MT Condensed Light"/>
                <a:cs typeface="Abadi MT Condensed Light"/>
              </a:rPr>
              <a:t>. It  defines the architecture of a sytem as a collection of interacting services.</a:t>
            </a:r>
          </a:p>
          <a:p>
            <a:pPr>
              <a:spcBef>
                <a:spcPts val="600"/>
              </a:spcBef>
            </a:pPr>
            <a:r>
              <a:rPr lang="en-US" sz="2300" i="1">
                <a:solidFill>
                  <a:schemeClr val="tx1">
                    <a:lumMod val="65000"/>
                    <a:lumOff val="35000"/>
                  </a:schemeClr>
                </a:solidFill>
                <a:latin typeface="Abadi MT Condensed Light"/>
                <a:cs typeface="Abadi MT Condensed Light"/>
              </a:rPr>
              <a:t>SOA defines the roles, practices and principles that should be followed to implement service oriented enterprise applications.</a:t>
            </a:r>
          </a:p>
        </p:txBody>
      </p:sp>
      <p:grpSp>
        <p:nvGrpSpPr>
          <p:cNvPr id="18" name="Group 17"/>
          <p:cNvGrpSpPr/>
          <p:nvPr/>
        </p:nvGrpSpPr>
        <p:grpSpPr>
          <a:xfrm>
            <a:off x="2417459" y="4319599"/>
            <a:ext cx="6726542" cy="553996"/>
            <a:chOff x="2737759" y="3752323"/>
            <a:chExt cx="6406240" cy="553996"/>
          </a:xfrm>
        </p:grpSpPr>
        <p:grpSp>
          <p:nvGrpSpPr>
            <p:cNvPr id="19" name="Group 18"/>
            <p:cNvGrpSpPr/>
            <p:nvPr/>
          </p:nvGrpSpPr>
          <p:grpSpPr>
            <a:xfrm>
              <a:off x="2737759" y="3752323"/>
              <a:ext cx="6406240" cy="553996"/>
              <a:chOff x="3055258" y="1917700"/>
              <a:chExt cx="6406240" cy="983143"/>
            </a:xfrm>
          </p:grpSpPr>
          <p:sp>
            <p:nvSpPr>
              <p:cNvPr id="24" name="Rectangle 23"/>
              <p:cNvSpPr/>
              <p:nvPr/>
            </p:nvSpPr>
            <p:spPr>
              <a:xfrm>
                <a:off x="3200399" y="1917700"/>
                <a:ext cx="6261099" cy="983143"/>
              </a:xfrm>
              <a:prstGeom prst="rect">
                <a:avLst/>
              </a:prstGeom>
              <a:solidFill>
                <a:schemeClr val="accent6">
                  <a:lumMod val="20000"/>
                  <a:lumOff val="8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TextBox 26"/>
              <p:cNvSpPr txBox="1"/>
              <p:nvPr/>
            </p:nvSpPr>
            <p:spPr>
              <a:xfrm>
                <a:off x="3055258" y="2077043"/>
                <a:ext cx="1519757" cy="655431"/>
              </a:xfrm>
              <a:prstGeom prst="rect">
                <a:avLst/>
              </a:prstGeom>
              <a:noFill/>
            </p:spPr>
            <p:txBody>
              <a:bodyPr wrap="square" lIns="0" tIns="0" rIns="108000" bIns="0" rtlCol="0" anchor="t" anchorCtr="0">
                <a:spAutoFit/>
              </a:bodyPr>
              <a:lstStyle/>
              <a:p>
                <a:pPr marL="180000" algn="r"/>
                <a:r>
                  <a:rPr lang="en-US" sz="2400" dirty="0">
                    <a:solidFill>
                      <a:srgbClr val="B27979"/>
                    </a:solidFill>
                    <a:latin typeface="Abadi MT Condensed Light"/>
                    <a:cs typeface="Abadi MT Condensed Light"/>
                  </a:rPr>
                  <a:t>ROLES</a:t>
                </a:r>
                <a:endParaRPr lang="en-US" sz="2000" dirty="0">
                  <a:solidFill>
                    <a:srgbClr val="B27979"/>
                  </a:solidFill>
                  <a:latin typeface="Abadi MT Condensed Light"/>
                  <a:cs typeface="Abadi MT Condensed Light"/>
                </a:endParaRPr>
              </a:p>
            </p:txBody>
          </p:sp>
        </p:grpSp>
        <p:cxnSp>
          <p:nvCxnSpPr>
            <p:cNvPr id="22" name="Straight Connector 21"/>
            <p:cNvCxnSpPr/>
            <p:nvPr/>
          </p:nvCxnSpPr>
          <p:spPr>
            <a:xfrm>
              <a:off x="4263574" y="3752323"/>
              <a:ext cx="0" cy="542314"/>
            </a:xfrm>
            <a:prstGeom prst="line">
              <a:avLst/>
            </a:prstGeom>
            <a:ln w="3175" cmpd="sng">
              <a:solidFill>
                <a:schemeClr val="accent6">
                  <a:lumMod val="5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28" name="Group 27"/>
          <p:cNvGrpSpPr/>
          <p:nvPr/>
        </p:nvGrpSpPr>
        <p:grpSpPr>
          <a:xfrm>
            <a:off x="2425702" y="4892106"/>
            <a:ext cx="6718299" cy="553996"/>
            <a:chOff x="2745610" y="4392566"/>
            <a:chExt cx="6398390" cy="553996"/>
          </a:xfrm>
        </p:grpSpPr>
        <p:grpSp>
          <p:nvGrpSpPr>
            <p:cNvPr id="29" name="Group 28"/>
            <p:cNvGrpSpPr/>
            <p:nvPr/>
          </p:nvGrpSpPr>
          <p:grpSpPr>
            <a:xfrm>
              <a:off x="2745610" y="4392566"/>
              <a:ext cx="6398390" cy="553996"/>
              <a:chOff x="3071576" y="3053243"/>
              <a:chExt cx="6398390" cy="983143"/>
            </a:xfrm>
          </p:grpSpPr>
          <p:sp>
            <p:nvSpPr>
              <p:cNvPr id="31" name="Rectangle 30"/>
              <p:cNvSpPr/>
              <p:nvPr/>
            </p:nvSpPr>
            <p:spPr>
              <a:xfrm>
                <a:off x="3216718" y="3053243"/>
                <a:ext cx="6253248" cy="983143"/>
              </a:xfrm>
              <a:prstGeom prst="rect">
                <a:avLst/>
              </a:prstGeom>
              <a:solidFill>
                <a:schemeClr val="accent5">
                  <a:lumMod val="40000"/>
                  <a:lumOff val="6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 name="TextBox 32"/>
              <p:cNvSpPr txBox="1"/>
              <p:nvPr/>
            </p:nvSpPr>
            <p:spPr>
              <a:xfrm>
                <a:off x="3071576" y="3204087"/>
                <a:ext cx="1511906" cy="655431"/>
              </a:xfrm>
              <a:prstGeom prst="rect">
                <a:avLst/>
              </a:prstGeom>
              <a:noFill/>
            </p:spPr>
            <p:txBody>
              <a:bodyPr wrap="square" lIns="0" tIns="0" rIns="108000" bIns="0" rtlCol="0" anchor="t" anchorCtr="0">
                <a:spAutoFit/>
              </a:bodyPr>
              <a:lstStyle/>
              <a:p>
                <a:pPr marL="180000" algn="r"/>
                <a:r>
                  <a:rPr lang="en-US" sz="2400" dirty="0">
                    <a:solidFill>
                      <a:schemeClr val="accent5">
                        <a:lumMod val="75000"/>
                      </a:schemeClr>
                    </a:solidFill>
                    <a:latin typeface="Abadi MT Condensed Light"/>
                    <a:cs typeface="Abadi MT Condensed Light"/>
                  </a:rPr>
                  <a:t>PATTERNS</a:t>
                </a:r>
                <a:endParaRPr lang="en-US" sz="2000" dirty="0">
                  <a:solidFill>
                    <a:schemeClr val="accent5">
                      <a:lumMod val="75000"/>
                    </a:schemeClr>
                  </a:solidFill>
                  <a:latin typeface="Abadi MT Condensed Light"/>
                  <a:cs typeface="Abadi MT Condensed Light"/>
                </a:endParaRPr>
              </a:p>
            </p:txBody>
          </p:sp>
        </p:grpSp>
        <p:cxnSp>
          <p:nvCxnSpPr>
            <p:cNvPr id="30" name="Straight Connector 29"/>
            <p:cNvCxnSpPr/>
            <p:nvPr/>
          </p:nvCxnSpPr>
          <p:spPr>
            <a:xfrm>
              <a:off x="4263574" y="4404248"/>
              <a:ext cx="0" cy="542314"/>
            </a:xfrm>
            <a:prstGeom prst="line">
              <a:avLst/>
            </a:prstGeom>
            <a:ln w="3175" cmpd="sng">
              <a:solidFill>
                <a:schemeClr val="accent5">
                  <a:lumMod val="75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34" name="Group 33"/>
          <p:cNvGrpSpPr/>
          <p:nvPr/>
        </p:nvGrpSpPr>
        <p:grpSpPr>
          <a:xfrm>
            <a:off x="2489204" y="5477313"/>
            <a:ext cx="6654796" cy="720286"/>
            <a:chOff x="2806088" y="5045509"/>
            <a:chExt cx="6337911" cy="720286"/>
          </a:xfrm>
        </p:grpSpPr>
        <p:grpSp>
          <p:nvGrpSpPr>
            <p:cNvPr id="35" name="Group 34"/>
            <p:cNvGrpSpPr/>
            <p:nvPr/>
          </p:nvGrpSpPr>
          <p:grpSpPr>
            <a:xfrm>
              <a:off x="2806088" y="5045509"/>
              <a:ext cx="6337911" cy="720286"/>
              <a:chOff x="3123587" y="4188786"/>
              <a:chExt cx="6337911" cy="1278248"/>
            </a:xfrm>
          </p:grpSpPr>
          <p:sp>
            <p:nvSpPr>
              <p:cNvPr id="38" name="Rectangle 37"/>
              <p:cNvSpPr/>
              <p:nvPr/>
            </p:nvSpPr>
            <p:spPr>
              <a:xfrm>
                <a:off x="3200399" y="4188786"/>
                <a:ext cx="6261099" cy="1278248"/>
              </a:xfrm>
              <a:prstGeom prst="rect">
                <a:avLst/>
              </a:prstGeom>
              <a:solidFill>
                <a:schemeClr val="tx2">
                  <a:lumMod val="20000"/>
                  <a:lumOff val="8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9" name="TextBox 38"/>
              <p:cNvSpPr txBox="1"/>
              <p:nvPr/>
            </p:nvSpPr>
            <p:spPr>
              <a:xfrm>
                <a:off x="3123587" y="4518628"/>
                <a:ext cx="1463522" cy="655431"/>
              </a:xfrm>
              <a:prstGeom prst="rect">
                <a:avLst/>
              </a:prstGeom>
              <a:noFill/>
            </p:spPr>
            <p:txBody>
              <a:bodyPr wrap="square" lIns="0" tIns="0" rIns="108000" bIns="0" rtlCol="0" anchor="t" anchorCtr="0">
                <a:spAutoFit/>
              </a:bodyPr>
              <a:lstStyle/>
              <a:p>
                <a:pPr marL="180000" algn="r"/>
                <a:r>
                  <a:rPr lang="en-US" sz="2400" dirty="0">
                    <a:solidFill>
                      <a:schemeClr val="accent1">
                        <a:lumMod val="75000"/>
                      </a:schemeClr>
                    </a:solidFill>
                    <a:latin typeface="Abadi MT Condensed Light"/>
                    <a:cs typeface="Abadi MT Condensed Light"/>
                  </a:rPr>
                  <a:t>PRINCIPLES</a:t>
                </a:r>
                <a:endParaRPr lang="en-US" sz="2000" dirty="0">
                  <a:solidFill>
                    <a:schemeClr val="accent1">
                      <a:lumMod val="75000"/>
                    </a:schemeClr>
                  </a:solidFill>
                  <a:latin typeface="Abadi MT Condensed Light"/>
                  <a:cs typeface="Abadi MT Condensed Light"/>
                </a:endParaRPr>
              </a:p>
            </p:txBody>
          </p:sp>
        </p:grpSp>
        <p:cxnSp>
          <p:nvCxnSpPr>
            <p:cNvPr id="37" name="Straight Connector 36"/>
            <p:cNvCxnSpPr/>
            <p:nvPr/>
          </p:nvCxnSpPr>
          <p:spPr>
            <a:xfrm>
              <a:off x="4269631" y="5045509"/>
              <a:ext cx="0" cy="720286"/>
            </a:xfrm>
            <a:prstGeom prst="line">
              <a:avLst/>
            </a:prstGeom>
            <a:ln w="31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grpSp>
      <p:sp>
        <p:nvSpPr>
          <p:cNvPr id="40" name="TextBox 39"/>
          <p:cNvSpPr txBox="1"/>
          <p:nvPr/>
        </p:nvSpPr>
        <p:spPr>
          <a:xfrm>
            <a:off x="4034367" y="4441425"/>
            <a:ext cx="4008965" cy="276999"/>
          </a:xfrm>
          <a:prstGeom prst="rect">
            <a:avLst/>
          </a:prstGeom>
          <a:noFill/>
        </p:spPr>
        <p:txBody>
          <a:bodyPr wrap="square" lIns="108000" tIns="0" rIns="108000" bIns="0" rtlCol="0" anchor="t" anchorCtr="0">
            <a:spAutoFit/>
          </a:bodyPr>
          <a:lstStyle/>
          <a:p>
            <a:r>
              <a:rPr lang="en-US" i="1" dirty="0">
                <a:solidFill>
                  <a:srgbClr val="B27979"/>
                </a:solidFill>
                <a:latin typeface="Abadi MT Condensed Light"/>
                <a:cs typeface="Abadi MT Condensed Light"/>
              </a:rPr>
              <a:t>Service consumer and service provider</a:t>
            </a:r>
            <a:endParaRPr lang="en-US" sz="1600" i="1" dirty="0">
              <a:solidFill>
                <a:srgbClr val="B27979"/>
              </a:solidFill>
              <a:latin typeface="Abadi MT Condensed Light"/>
              <a:cs typeface="Abadi MT Condensed Light"/>
            </a:endParaRPr>
          </a:p>
        </p:txBody>
      </p:sp>
      <p:sp>
        <p:nvSpPr>
          <p:cNvPr id="41" name="TextBox 40"/>
          <p:cNvSpPr txBox="1"/>
          <p:nvPr/>
        </p:nvSpPr>
        <p:spPr>
          <a:xfrm>
            <a:off x="4032259" y="5031470"/>
            <a:ext cx="4008965" cy="276999"/>
          </a:xfrm>
          <a:prstGeom prst="rect">
            <a:avLst/>
          </a:prstGeom>
          <a:noFill/>
        </p:spPr>
        <p:txBody>
          <a:bodyPr wrap="square" lIns="108000" tIns="0" rIns="108000" bIns="0" rtlCol="0" anchor="t" anchorCtr="0">
            <a:spAutoFit/>
          </a:bodyPr>
          <a:lstStyle/>
          <a:p>
            <a:r>
              <a:rPr lang="en-US" i="1" dirty="0">
                <a:solidFill>
                  <a:schemeClr val="accent5">
                    <a:lumMod val="75000"/>
                  </a:schemeClr>
                </a:solidFill>
                <a:latin typeface="Abadi MT Condensed Light"/>
                <a:cs typeface="Abadi MT Condensed Light"/>
              </a:rPr>
              <a:t>Service orchestration and service coreography</a:t>
            </a:r>
            <a:endParaRPr lang="en-US" sz="1600" i="1" dirty="0">
              <a:solidFill>
                <a:schemeClr val="accent5">
                  <a:lumMod val="75000"/>
                </a:schemeClr>
              </a:solidFill>
              <a:latin typeface="Abadi MT Condensed Light"/>
              <a:cs typeface="Abadi MT Condensed Light"/>
            </a:endParaRPr>
          </a:p>
        </p:txBody>
      </p:sp>
      <p:sp>
        <p:nvSpPr>
          <p:cNvPr id="11" name="Rectangle 10"/>
          <p:cNvSpPr/>
          <p:nvPr/>
        </p:nvSpPr>
        <p:spPr>
          <a:xfrm>
            <a:off x="2500749" y="6235699"/>
            <a:ext cx="4006225" cy="276999"/>
          </a:xfrm>
          <a:prstGeom prst="rect">
            <a:avLst/>
          </a:prstGeom>
        </p:spPr>
        <p:txBody>
          <a:bodyPr wrap="none">
            <a:spAutoFit/>
          </a:bodyPr>
          <a:lstStyle/>
          <a:p>
            <a:pPr algn="ctr"/>
            <a:r>
              <a:rPr lang="en-US" sz="1200" baseline="30000">
                <a:solidFill>
                  <a:srgbClr val="17375E"/>
                </a:solidFill>
                <a:latin typeface="Abadi MT Condensed Light"/>
                <a:cs typeface="Abadi MT Condensed Light"/>
              </a:rPr>
              <a:t>1</a:t>
            </a:r>
            <a:r>
              <a:rPr lang="en-US" sz="1200">
                <a:solidFill>
                  <a:srgbClr val="17375E"/>
                </a:solidFill>
                <a:latin typeface="Abadi MT Condensed Light"/>
                <a:cs typeface="Abadi MT Condensed Light"/>
              </a:rPr>
              <a:t> Object Management Group - http://www.opengroup.org/subjectareas/soa</a:t>
            </a:r>
          </a:p>
        </p:txBody>
      </p:sp>
      <p:sp>
        <p:nvSpPr>
          <p:cNvPr id="13" name="Rectangle 12"/>
          <p:cNvSpPr/>
          <p:nvPr/>
        </p:nvSpPr>
        <p:spPr>
          <a:xfrm>
            <a:off x="4032260" y="5548720"/>
            <a:ext cx="5333999" cy="553998"/>
          </a:xfrm>
          <a:prstGeom prst="rect">
            <a:avLst/>
          </a:prstGeom>
          <a:noFill/>
        </p:spPr>
        <p:txBody>
          <a:bodyPr wrap="square" lIns="108000" tIns="0" rIns="108000" bIns="0" rtlCol="0" anchor="t" anchorCtr="0">
            <a:spAutoFit/>
          </a:bodyPr>
          <a:lstStyle/>
          <a:p>
            <a:r>
              <a:rPr lang="en-US" i="1">
                <a:solidFill>
                  <a:schemeClr val="accent4">
                    <a:lumMod val="75000"/>
                  </a:schemeClr>
                </a:solidFill>
                <a:latin typeface="Abadi MT Condensed Light"/>
                <a:cs typeface="Abadi MT Condensed Light"/>
              </a:rPr>
              <a:t>Standardised service contract, loose coopling, abstraction, reusability, autonomy, lack of state, discoverability, composability.</a:t>
            </a:r>
          </a:p>
        </p:txBody>
      </p:sp>
    </p:spTree>
    <p:extLst>
      <p:ext uri="{BB962C8B-B14F-4D97-AF65-F5344CB8AC3E}">
        <p14:creationId xmlns:p14="http://schemas.microsoft.com/office/powerpoint/2010/main" val="32702563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2"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500"/>
                                        <p:tgtEl>
                                          <p:spTgt spid="18"/>
                                        </p:tgtEl>
                                        <p:attrNameLst>
                                          <p:attrName>ppt_x</p:attrName>
                                        </p:attrNameLst>
                                      </p:cBhvr>
                                      <p:tavLst>
                                        <p:tav tm="0">
                                          <p:val>
                                            <p:strVal val="#ppt_x+#ppt_w*1.125000"/>
                                          </p:val>
                                        </p:tav>
                                        <p:tav tm="100000">
                                          <p:val>
                                            <p:strVal val="#ppt_x"/>
                                          </p:val>
                                        </p:tav>
                                      </p:tavLst>
                                    </p:anim>
                                    <p:animEffect transition="in" filter="wipe(left)">
                                      <p:cBhvr>
                                        <p:cTn id="8" dur="500"/>
                                        <p:tgtEl>
                                          <p:spTgt spid="18"/>
                                        </p:tgtEl>
                                      </p:cBhvr>
                                    </p:animEffect>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40"/>
                                        </p:tgtEl>
                                        <p:attrNameLst>
                                          <p:attrName>style.visibility</p:attrName>
                                        </p:attrNameLst>
                                      </p:cBhvr>
                                      <p:to>
                                        <p:strVal val="visible"/>
                                      </p:to>
                                    </p:set>
                                    <p:animEffect transition="in" filter="fade">
                                      <p:cBhvr>
                                        <p:cTn id="12" dur="500"/>
                                        <p:tgtEl>
                                          <p:spTgt spid="40"/>
                                        </p:tgtEl>
                                      </p:cBhvr>
                                    </p:animEffect>
                                  </p:childTnLst>
                                </p:cTn>
                              </p:par>
                            </p:childTnLst>
                          </p:cTn>
                        </p:par>
                      </p:childTnLst>
                    </p:cTn>
                  </p:par>
                  <p:par>
                    <p:cTn id="13" fill="hold">
                      <p:stCondLst>
                        <p:cond delay="indefinite"/>
                      </p:stCondLst>
                      <p:childTnLst>
                        <p:par>
                          <p:cTn id="14" fill="hold">
                            <p:stCondLst>
                              <p:cond delay="0"/>
                            </p:stCondLst>
                            <p:childTnLst>
                              <p:par>
                                <p:cTn id="15" presetID="12" presetClass="entr" presetSubtype="2" fill="hold" nodeType="clickEffect">
                                  <p:stCondLst>
                                    <p:cond delay="0"/>
                                  </p:stCondLst>
                                  <p:childTnLst>
                                    <p:set>
                                      <p:cBhvr>
                                        <p:cTn id="16" dur="1" fill="hold">
                                          <p:stCondLst>
                                            <p:cond delay="0"/>
                                          </p:stCondLst>
                                        </p:cTn>
                                        <p:tgtEl>
                                          <p:spTgt spid="28"/>
                                        </p:tgtEl>
                                        <p:attrNameLst>
                                          <p:attrName>style.visibility</p:attrName>
                                        </p:attrNameLst>
                                      </p:cBhvr>
                                      <p:to>
                                        <p:strVal val="visible"/>
                                      </p:to>
                                    </p:set>
                                    <p:anim calcmode="lin" valueType="num">
                                      <p:cBhvr additive="base">
                                        <p:cTn id="17" dur="500"/>
                                        <p:tgtEl>
                                          <p:spTgt spid="28"/>
                                        </p:tgtEl>
                                        <p:attrNameLst>
                                          <p:attrName>ppt_x</p:attrName>
                                        </p:attrNameLst>
                                      </p:cBhvr>
                                      <p:tavLst>
                                        <p:tav tm="0">
                                          <p:val>
                                            <p:strVal val="#ppt_x+#ppt_w*1.125000"/>
                                          </p:val>
                                        </p:tav>
                                        <p:tav tm="100000">
                                          <p:val>
                                            <p:strVal val="#ppt_x"/>
                                          </p:val>
                                        </p:tav>
                                      </p:tavLst>
                                    </p:anim>
                                    <p:animEffect transition="in" filter="wipe(left)">
                                      <p:cBhvr>
                                        <p:cTn id="18" dur="500"/>
                                        <p:tgtEl>
                                          <p:spTgt spid="28"/>
                                        </p:tgtEl>
                                      </p:cBhvr>
                                    </p:animEffect>
                                  </p:childTnLst>
                                </p:cTn>
                              </p:par>
                            </p:childTnLst>
                          </p:cTn>
                        </p:par>
                        <p:par>
                          <p:cTn id="19" fill="hold">
                            <p:stCondLst>
                              <p:cond delay="500"/>
                            </p:stCondLst>
                            <p:childTnLst>
                              <p:par>
                                <p:cTn id="20" presetID="10" presetClass="entr" presetSubtype="0" fill="hold" grpId="0" nodeType="afterEffect">
                                  <p:stCondLst>
                                    <p:cond delay="0"/>
                                  </p:stCondLst>
                                  <p:childTnLst>
                                    <p:set>
                                      <p:cBhvr>
                                        <p:cTn id="21" dur="1" fill="hold">
                                          <p:stCondLst>
                                            <p:cond delay="0"/>
                                          </p:stCondLst>
                                        </p:cTn>
                                        <p:tgtEl>
                                          <p:spTgt spid="41"/>
                                        </p:tgtEl>
                                        <p:attrNameLst>
                                          <p:attrName>style.visibility</p:attrName>
                                        </p:attrNameLst>
                                      </p:cBhvr>
                                      <p:to>
                                        <p:strVal val="visible"/>
                                      </p:to>
                                    </p:set>
                                    <p:animEffect transition="in" filter="fade">
                                      <p:cBhvr>
                                        <p:cTn id="22" dur="500"/>
                                        <p:tgtEl>
                                          <p:spTgt spid="41"/>
                                        </p:tgtEl>
                                      </p:cBhvr>
                                    </p:animEffect>
                                  </p:childTnLst>
                                </p:cTn>
                              </p:par>
                            </p:childTnLst>
                          </p:cTn>
                        </p:par>
                      </p:childTnLst>
                    </p:cTn>
                  </p:par>
                  <p:par>
                    <p:cTn id="23" fill="hold">
                      <p:stCondLst>
                        <p:cond delay="indefinite"/>
                      </p:stCondLst>
                      <p:childTnLst>
                        <p:par>
                          <p:cTn id="24" fill="hold">
                            <p:stCondLst>
                              <p:cond delay="0"/>
                            </p:stCondLst>
                            <p:childTnLst>
                              <p:par>
                                <p:cTn id="25" presetID="12" presetClass="entr" presetSubtype="2" fill="hold" nodeType="clickEffect">
                                  <p:stCondLst>
                                    <p:cond delay="0"/>
                                  </p:stCondLst>
                                  <p:childTnLst>
                                    <p:set>
                                      <p:cBhvr>
                                        <p:cTn id="26" dur="1" fill="hold">
                                          <p:stCondLst>
                                            <p:cond delay="0"/>
                                          </p:stCondLst>
                                        </p:cTn>
                                        <p:tgtEl>
                                          <p:spTgt spid="34"/>
                                        </p:tgtEl>
                                        <p:attrNameLst>
                                          <p:attrName>style.visibility</p:attrName>
                                        </p:attrNameLst>
                                      </p:cBhvr>
                                      <p:to>
                                        <p:strVal val="visible"/>
                                      </p:to>
                                    </p:set>
                                    <p:anim calcmode="lin" valueType="num">
                                      <p:cBhvr additive="base">
                                        <p:cTn id="27" dur="500"/>
                                        <p:tgtEl>
                                          <p:spTgt spid="34"/>
                                        </p:tgtEl>
                                        <p:attrNameLst>
                                          <p:attrName>ppt_x</p:attrName>
                                        </p:attrNameLst>
                                      </p:cBhvr>
                                      <p:tavLst>
                                        <p:tav tm="0">
                                          <p:val>
                                            <p:strVal val="#ppt_x+#ppt_w*1.125000"/>
                                          </p:val>
                                        </p:tav>
                                        <p:tav tm="100000">
                                          <p:val>
                                            <p:strVal val="#ppt_x"/>
                                          </p:val>
                                        </p:tav>
                                      </p:tavLst>
                                    </p:anim>
                                    <p:animEffect transition="in" filter="wipe(left)">
                                      <p:cBhvr>
                                        <p:cTn id="28" dur="500"/>
                                        <p:tgtEl>
                                          <p:spTgt spid="34"/>
                                        </p:tgtEl>
                                      </p:cBhvr>
                                    </p:animEffect>
                                  </p:childTnLst>
                                </p:cTn>
                              </p:par>
                            </p:childTnLst>
                          </p:cTn>
                        </p:par>
                        <p:par>
                          <p:cTn id="29" fill="hold">
                            <p:stCondLst>
                              <p:cond delay="500"/>
                            </p:stCondLst>
                            <p:childTnLst>
                              <p:par>
                                <p:cTn id="30" presetID="10" presetClass="entr" presetSubtype="0" fill="hold" grpId="0" nodeType="afterEffect">
                                  <p:stCondLst>
                                    <p:cond delay="0"/>
                                  </p:stCondLst>
                                  <p:childTnLst>
                                    <p:set>
                                      <p:cBhvr>
                                        <p:cTn id="31" dur="1" fill="hold">
                                          <p:stCondLst>
                                            <p:cond delay="0"/>
                                          </p:stCondLst>
                                        </p:cTn>
                                        <p:tgtEl>
                                          <p:spTgt spid="13"/>
                                        </p:tgtEl>
                                        <p:attrNameLst>
                                          <p:attrName>style.visibility</p:attrName>
                                        </p:attrNameLst>
                                      </p:cBhvr>
                                      <p:to>
                                        <p:strVal val="visible"/>
                                      </p:to>
                                    </p:set>
                                    <p:animEffect transition="in" filter="fade">
                                      <p:cBhvr>
                                        <p:cTn id="3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41" grpId="0"/>
      <p:bldP spid="13"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a:t>Service Orientation</a:t>
            </a:r>
          </a:p>
        </p:txBody>
      </p:sp>
      <p:sp>
        <p:nvSpPr>
          <p:cNvPr id="4" name="Date Placeholder 3"/>
          <p:cNvSpPr>
            <a:spLocks noGrp="1"/>
          </p:cNvSpPr>
          <p:nvPr>
            <p:ph type="dt" sz="half" idx="10"/>
          </p:nvPr>
        </p:nvSpPr>
        <p:spPr/>
        <p:txBody>
          <a:bodyPr/>
          <a:lstStyle/>
          <a:p>
            <a:fld id="{3D204B18-9485-D74D-B2B3-6C26E88E40BB}" type="datetime1">
              <a:rPr lang="en-AU"/>
              <a:pPr/>
              <a:t>23/3/18</a:t>
            </a:fld>
            <a:endParaRPr lang="en-US"/>
          </a:p>
        </p:txBody>
      </p:sp>
      <p:sp>
        <p:nvSpPr>
          <p:cNvPr id="5" name="Footer Placeholder 4"/>
          <p:cNvSpPr>
            <a:spLocks noGrp="1"/>
          </p:cNvSpPr>
          <p:nvPr>
            <p:ph type="ftr" sz="quarter" idx="11"/>
          </p:nvPr>
        </p:nvSpPr>
        <p:spPr/>
        <p:txBody>
          <a:bodyPr/>
          <a:lstStyle/>
          <a:p>
            <a:r>
              <a:rPr lang="en-US" dirty="0"/>
              <a:t>SIT737 Service Oriented Architecture </a:t>
            </a:r>
          </a:p>
        </p:txBody>
      </p:sp>
      <p:sp>
        <p:nvSpPr>
          <p:cNvPr id="6" name="Slide Number Placeholder 5"/>
          <p:cNvSpPr>
            <a:spLocks noGrp="1"/>
          </p:cNvSpPr>
          <p:nvPr>
            <p:ph type="sldNum" sz="quarter" idx="12"/>
          </p:nvPr>
        </p:nvSpPr>
        <p:spPr/>
        <p:txBody>
          <a:bodyPr/>
          <a:lstStyle/>
          <a:p>
            <a:fld id="{BBE0A389-EB18-824A-A5ED-72ACC9A7FB5D}" type="slidenum">
              <a:rPr lang="en-US"/>
              <a:pPr/>
              <a:t>56</a:t>
            </a:fld>
            <a:endParaRPr lang="en-US"/>
          </a:p>
        </p:txBody>
      </p:sp>
      <p:sp>
        <p:nvSpPr>
          <p:cNvPr id="7" name="Rectangle 6"/>
          <p:cNvSpPr/>
          <p:nvPr/>
        </p:nvSpPr>
        <p:spPr>
          <a:xfrm>
            <a:off x="12700" y="1634066"/>
            <a:ext cx="9131300" cy="4715934"/>
          </a:xfrm>
          <a:prstGeom prst="rect">
            <a:avLst/>
          </a:prstGeom>
          <a:solidFill>
            <a:schemeClr val="bg1">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 name="Straight Connector 7"/>
          <p:cNvCxnSpPr/>
          <p:nvPr/>
        </p:nvCxnSpPr>
        <p:spPr>
          <a:xfrm>
            <a:off x="2539996" y="1917700"/>
            <a:ext cx="0" cy="4229100"/>
          </a:xfrm>
          <a:prstGeom prst="line">
            <a:avLst/>
          </a:prstGeom>
          <a:ln w="3175" cmpd="sng">
            <a:solidFill>
              <a:schemeClr val="tx2">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0" y="1762070"/>
            <a:ext cx="2527300" cy="584776"/>
          </a:xfrm>
          <a:prstGeom prst="rect">
            <a:avLst/>
          </a:prstGeom>
          <a:noFill/>
        </p:spPr>
        <p:txBody>
          <a:bodyPr wrap="square" rtlCol="0">
            <a:spAutoFit/>
          </a:bodyPr>
          <a:lstStyle/>
          <a:p>
            <a:pPr algn="r"/>
            <a:r>
              <a:rPr lang="en-US" sz="3200" b="1">
                <a:solidFill>
                  <a:schemeClr val="tx2">
                    <a:lumMod val="75000"/>
                  </a:schemeClr>
                </a:solidFill>
                <a:latin typeface="Abadi MT Condensed Extra Bold"/>
                <a:cs typeface="Abadi MT Condensed Extra Bold"/>
              </a:rPr>
              <a:t>TECHNOLOGIES</a:t>
            </a:r>
            <a:endParaRPr lang="en-US" sz="3200">
              <a:solidFill>
                <a:schemeClr val="tx2">
                  <a:lumMod val="75000"/>
                </a:schemeClr>
              </a:solidFill>
              <a:latin typeface="Abadi MT Condensed Extra Bold"/>
              <a:cs typeface="Abadi MT Condensed Extra Bold"/>
            </a:endParaRPr>
          </a:p>
        </p:txBody>
      </p:sp>
      <p:sp>
        <p:nvSpPr>
          <p:cNvPr id="10" name="TextBox 9"/>
          <p:cNvSpPr txBox="1"/>
          <p:nvPr/>
        </p:nvSpPr>
        <p:spPr>
          <a:xfrm>
            <a:off x="2628900" y="1790700"/>
            <a:ext cx="6475413" cy="1738938"/>
          </a:xfrm>
          <a:prstGeom prst="rect">
            <a:avLst/>
          </a:prstGeom>
          <a:noFill/>
        </p:spPr>
        <p:txBody>
          <a:bodyPr wrap="square" rtlCol="0">
            <a:spAutoFit/>
          </a:bodyPr>
          <a:lstStyle/>
          <a:p>
            <a:r>
              <a:rPr lang="en-US" sz="3000">
                <a:latin typeface="Abadi MT Condensed Light"/>
                <a:cs typeface="Abadi MT Condensed Light"/>
              </a:rPr>
              <a:t>How do we implement SOA?</a:t>
            </a:r>
          </a:p>
          <a:p>
            <a:pPr>
              <a:spcBef>
                <a:spcPts val="600"/>
              </a:spcBef>
            </a:pPr>
            <a:r>
              <a:rPr lang="en-US" sz="2400" i="1">
                <a:solidFill>
                  <a:schemeClr val="tx1">
                    <a:lumMod val="65000"/>
                    <a:lumOff val="35000"/>
                  </a:schemeClr>
                </a:solidFill>
                <a:latin typeface="Abadi MT Condensed Light"/>
                <a:cs typeface="Abadi MT Condensed Light"/>
              </a:rPr>
              <a:t>SOA can leverage the basic plumbing defined by RPC abstraction, but in reality two other technologies have been used:</a:t>
            </a:r>
          </a:p>
        </p:txBody>
      </p:sp>
      <p:sp>
        <p:nvSpPr>
          <p:cNvPr id="11" name="Rectangle 10"/>
          <p:cNvSpPr/>
          <p:nvPr/>
        </p:nvSpPr>
        <p:spPr>
          <a:xfrm>
            <a:off x="2755900" y="3557598"/>
            <a:ext cx="6388099" cy="2589202"/>
          </a:xfrm>
          <a:prstGeom prst="rect">
            <a:avLst/>
          </a:prstGeom>
          <a:solidFill>
            <a:schemeClr val="accent6">
              <a:lumMod val="20000"/>
              <a:lumOff val="8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TextBox 12"/>
          <p:cNvSpPr txBox="1"/>
          <p:nvPr/>
        </p:nvSpPr>
        <p:spPr>
          <a:xfrm>
            <a:off x="2755905" y="3656783"/>
            <a:ext cx="1930396" cy="369332"/>
          </a:xfrm>
          <a:prstGeom prst="rect">
            <a:avLst/>
          </a:prstGeom>
          <a:noFill/>
        </p:spPr>
        <p:txBody>
          <a:bodyPr wrap="square" lIns="0" tIns="0" rIns="108000" bIns="0" rtlCol="0" anchor="t" anchorCtr="0">
            <a:spAutoFit/>
          </a:bodyPr>
          <a:lstStyle/>
          <a:p>
            <a:pPr marL="180000"/>
            <a:r>
              <a:rPr lang="en-US" sz="2400" dirty="0">
                <a:solidFill>
                  <a:srgbClr val="B27979"/>
                </a:solidFill>
                <a:latin typeface="Abadi MT Condensed Light"/>
                <a:cs typeface="Abadi MT Condensed Light"/>
              </a:rPr>
              <a:t>WEB SERVICES</a:t>
            </a:r>
            <a:endParaRPr lang="en-US" sz="2000" dirty="0">
              <a:solidFill>
                <a:srgbClr val="B27979"/>
              </a:solidFill>
              <a:latin typeface="Abadi MT Condensed Light"/>
              <a:cs typeface="Abadi MT Condensed Light"/>
            </a:endParaRPr>
          </a:p>
        </p:txBody>
      </p:sp>
      <p:sp>
        <p:nvSpPr>
          <p:cNvPr id="17" name="TextBox 16"/>
          <p:cNvSpPr txBox="1"/>
          <p:nvPr/>
        </p:nvSpPr>
        <p:spPr>
          <a:xfrm>
            <a:off x="2806700" y="4098525"/>
            <a:ext cx="6261100" cy="1928733"/>
          </a:xfrm>
          <a:prstGeom prst="rect">
            <a:avLst/>
          </a:prstGeom>
          <a:noFill/>
        </p:spPr>
        <p:txBody>
          <a:bodyPr wrap="square" lIns="108000" tIns="0" rIns="108000" bIns="0" rtlCol="0" anchor="t" anchorCtr="0">
            <a:spAutoFit/>
          </a:bodyPr>
          <a:lstStyle/>
          <a:p>
            <a:pPr>
              <a:spcAft>
                <a:spcPts val="200"/>
              </a:spcAft>
            </a:pPr>
            <a:r>
              <a:rPr lang="en-US" sz="1600" i="1" dirty="0">
                <a:solidFill>
                  <a:srgbClr val="B27979"/>
                </a:solidFill>
                <a:latin typeface="Abadi MT Condensed Light"/>
                <a:cs typeface="Abadi MT Condensed Light"/>
              </a:rPr>
              <a:t>WS constituted the prominent technology in early 2000 to implement SOA. They leverage Internet technologies for building distributed applications. Several factors made WS the technology of choice:</a:t>
            </a:r>
          </a:p>
          <a:p>
            <a:pPr marL="342900" indent="-342900">
              <a:spcBef>
                <a:spcPts val="200"/>
              </a:spcBef>
              <a:spcAft>
                <a:spcPts val="200"/>
              </a:spcAft>
              <a:buFont typeface="+mj-lt"/>
              <a:buAutoNum type="arabicPeriod"/>
            </a:pPr>
            <a:r>
              <a:rPr lang="en-US" sz="1600" i="1" dirty="0">
                <a:solidFill>
                  <a:srgbClr val="B27979"/>
                </a:solidFill>
                <a:latin typeface="Abadi MT Condensed Light"/>
                <a:cs typeface="Abadi MT Condensed Light"/>
              </a:rPr>
              <a:t>They allow interoperability across diverse platforms and programming languages.</a:t>
            </a:r>
          </a:p>
          <a:p>
            <a:pPr marL="342900" indent="-342900">
              <a:spcBef>
                <a:spcPts val="200"/>
              </a:spcBef>
              <a:spcAft>
                <a:spcPts val="200"/>
              </a:spcAft>
              <a:buFont typeface="+mj-lt"/>
              <a:buAutoNum type="arabicPeriod"/>
            </a:pPr>
            <a:r>
              <a:rPr lang="en-US" sz="1600" i="1" dirty="0">
                <a:solidFill>
                  <a:srgbClr val="B27979"/>
                </a:solidFill>
                <a:latin typeface="Abadi MT Condensed Light"/>
                <a:cs typeface="Abadi MT Condensed Light"/>
              </a:rPr>
              <a:t>They are based on well known and accessible standards (XML, SOAP, WSDL, …).</a:t>
            </a:r>
          </a:p>
          <a:p>
            <a:pPr marL="342900" indent="-342900">
              <a:spcBef>
                <a:spcPts val="200"/>
              </a:spcBef>
              <a:spcAft>
                <a:spcPts val="200"/>
              </a:spcAft>
              <a:buFont typeface="+mj-lt"/>
              <a:buAutoNum type="arabicPeriod"/>
            </a:pPr>
            <a:r>
              <a:rPr lang="en-US" sz="1600" i="1" dirty="0">
                <a:solidFill>
                  <a:srgbClr val="B27979"/>
                </a:solidFill>
                <a:latin typeface="Abadi MT Condensed Light"/>
                <a:cs typeface="Abadi MT Condensed Light"/>
              </a:rPr>
              <a:t>They provide intituitive and simple ways to integrate and compose different systems.</a:t>
            </a:r>
          </a:p>
          <a:p>
            <a:pPr marL="342900" indent="-342900">
              <a:spcBef>
                <a:spcPts val="200"/>
              </a:spcBef>
              <a:spcAft>
                <a:spcPts val="200"/>
              </a:spcAft>
              <a:buFont typeface="+mj-lt"/>
              <a:buAutoNum type="arabicPeriod"/>
            </a:pPr>
            <a:r>
              <a:rPr lang="en-US" sz="1600" i="1" dirty="0">
                <a:solidFill>
                  <a:srgbClr val="B27979"/>
                </a:solidFill>
                <a:latin typeface="Abadi MT Condensed Light"/>
                <a:cs typeface="Abadi MT Condensed Light"/>
              </a:rPr>
              <a:t>They provide support of enterprise features (e.g. service discovery, and metering).</a:t>
            </a:r>
          </a:p>
        </p:txBody>
      </p:sp>
    </p:spTree>
    <p:extLst>
      <p:ext uri="{BB962C8B-B14F-4D97-AF65-F5344CB8AC3E}">
        <p14:creationId xmlns:p14="http://schemas.microsoft.com/office/powerpoint/2010/main" val="25890339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a:t>Service Orientation</a:t>
            </a:r>
          </a:p>
        </p:txBody>
      </p:sp>
      <p:sp>
        <p:nvSpPr>
          <p:cNvPr id="4" name="Date Placeholder 3"/>
          <p:cNvSpPr>
            <a:spLocks noGrp="1"/>
          </p:cNvSpPr>
          <p:nvPr>
            <p:ph type="dt" sz="half" idx="10"/>
          </p:nvPr>
        </p:nvSpPr>
        <p:spPr/>
        <p:txBody>
          <a:bodyPr/>
          <a:lstStyle/>
          <a:p>
            <a:fld id="{3D204B18-9485-D74D-B2B3-6C26E88E40BB}" type="datetime1">
              <a:rPr lang="en-AU"/>
              <a:pPr/>
              <a:t>23/3/18</a:t>
            </a:fld>
            <a:endParaRPr lang="en-US"/>
          </a:p>
        </p:txBody>
      </p:sp>
      <p:sp>
        <p:nvSpPr>
          <p:cNvPr id="5" name="Footer Placeholder 4"/>
          <p:cNvSpPr>
            <a:spLocks noGrp="1"/>
          </p:cNvSpPr>
          <p:nvPr>
            <p:ph type="ftr" sz="quarter" idx="11"/>
          </p:nvPr>
        </p:nvSpPr>
        <p:spPr/>
        <p:txBody>
          <a:bodyPr/>
          <a:lstStyle/>
          <a:p>
            <a:r>
              <a:rPr lang="en-US" dirty="0"/>
              <a:t>SIT737 Service Oriented Architecture </a:t>
            </a:r>
          </a:p>
        </p:txBody>
      </p:sp>
      <p:sp>
        <p:nvSpPr>
          <p:cNvPr id="6" name="Slide Number Placeholder 5"/>
          <p:cNvSpPr>
            <a:spLocks noGrp="1"/>
          </p:cNvSpPr>
          <p:nvPr>
            <p:ph type="sldNum" sz="quarter" idx="12"/>
          </p:nvPr>
        </p:nvSpPr>
        <p:spPr/>
        <p:txBody>
          <a:bodyPr/>
          <a:lstStyle/>
          <a:p>
            <a:fld id="{BBE0A389-EB18-824A-A5ED-72ACC9A7FB5D}" type="slidenum">
              <a:rPr lang="en-US"/>
              <a:pPr/>
              <a:t>57</a:t>
            </a:fld>
            <a:endParaRPr lang="en-US"/>
          </a:p>
        </p:txBody>
      </p:sp>
      <p:sp>
        <p:nvSpPr>
          <p:cNvPr id="7" name="Rectangle 6"/>
          <p:cNvSpPr/>
          <p:nvPr/>
        </p:nvSpPr>
        <p:spPr>
          <a:xfrm>
            <a:off x="12700" y="1634066"/>
            <a:ext cx="9131300" cy="4715934"/>
          </a:xfrm>
          <a:prstGeom prst="rect">
            <a:avLst/>
          </a:prstGeom>
          <a:solidFill>
            <a:schemeClr val="bg1">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 name="Straight Connector 7"/>
          <p:cNvCxnSpPr/>
          <p:nvPr/>
        </p:nvCxnSpPr>
        <p:spPr>
          <a:xfrm>
            <a:off x="2539996" y="1917700"/>
            <a:ext cx="0" cy="4229100"/>
          </a:xfrm>
          <a:prstGeom prst="line">
            <a:avLst/>
          </a:prstGeom>
          <a:ln w="3175" cmpd="sng">
            <a:solidFill>
              <a:schemeClr val="tx2">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0" y="1762070"/>
            <a:ext cx="2527300" cy="584776"/>
          </a:xfrm>
          <a:prstGeom prst="rect">
            <a:avLst/>
          </a:prstGeom>
          <a:noFill/>
        </p:spPr>
        <p:txBody>
          <a:bodyPr wrap="square" rtlCol="0">
            <a:spAutoFit/>
          </a:bodyPr>
          <a:lstStyle/>
          <a:p>
            <a:pPr algn="r"/>
            <a:r>
              <a:rPr lang="en-US" sz="3200" b="1">
                <a:solidFill>
                  <a:schemeClr val="tx2">
                    <a:lumMod val="75000"/>
                  </a:schemeClr>
                </a:solidFill>
                <a:latin typeface="Abadi MT Condensed Extra Bold"/>
                <a:cs typeface="Abadi MT Condensed Extra Bold"/>
              </a:rPr>
              <a:t>TECHNOLOGIES</a:t>
            </a:r>
            <a:endParaRPr lang="en-US" sz="3200">
              <a:solidFill>
                <a:schemeClr val="tx2">
                  <a:lumMod val="75000"/>
                </a:schemeClr>
              </a:solidFill>
              <a:latin typeface="Abadi MT Condensed Extra Bold"/>
              <a:cs typeface="Abadi MT Condensed Extra Bold"/>
            </a:endParaRPr>
          </a:p>
        </p:txBody>
      </p:sp>
      <p:sp>
        <p:nvSpPr>
          <p:cNvPr id="10" name="TextBox 9"/>
          <p:cNvSpPr txBox="1"/>
          <p:nvPr/>
        </p:nvSpPr>
        <p:spPr>
          <a:xfrm>
            <a:off x="2628900" y="1790700"/>
            <a:ext cx="6475413" cy="1000274"/>
          </a:xfrm>
          <a:prstGeom prst="rect">
            <a:avLst/>
          </a:prstGeom>
          <a:noFill/>
        </p:spPr>
        <p:txBody>
          <a:bodyPr wrap="square" rtlCol="0">
            <a:spAutoFit/>
          </a:bodyPr>
          <a:lstStyle/>
          <a:p>
            <a:r>
              <a:rPr lang="en-US" sz="3000">
                <a:latin typeface="Abadi MT Condensed Light"/>
                <a:cs typeface="Abadi MT Condensed Light"/>
              </a:rPr>
              <a:t>How do we implement SOA?</a:t>
            </a:r>
          </a:p>
          <a:p>
            <a:pPr>
              <a:spcBef>
                <a:spcPts val="600"/>
              </a:spcBef>
            </a:pPr>
            <a:r>
              <a:rPr lang="en-US" sz="2400" i="1">
                <a:solidFill>
                  <a:schemeClr val="tx1">
                    <a:lumMod val="65000"/>
                    <a:lumOff val="35000"/>
                  </a:schemeClr>
                </a:solidFill>
                <a:latin typeface="Abadi MT Condensed Light"/>
                <a:cs typeface="Abadi MT Condensed Light"/>
              </a:rPr>
              <a:t>(… continued)</a:t>
            </a:r>
          </a:p>
        </p:txBody>
      </p:sp>
      <p:grpSp>
        <p:nvGrpSpPr>
          <p:cNvPr id="14" name="Group 13"/>
          <p:cNvGrpSpPr/>
          <p:nvPr/>
        </p:nvGrpSpPr>
        <p:grpSpPr>
          <a:xfrm>
            <a:off x="2692396" y="2936948"/>
            <a:ext cx="6451605" cy="3209852"/>
            <a:chOff x="3359554" y="3053241"/>
            <a:chExt cx="6046853" cy="5165252"/>
          </a:xfrm>
        </p:grpSpPr>
        <p:sp>
          <p:nvSpPr>
            <p:cNvPr id="15" name="Rectangle 14"/>
            <p:cNvSpPr/>
            <p:nvPr/>
          </p:nvSpPr>
          <p:spPr>
            <a:xfrm>
              <a:off x="3407174" y="3053241"/>
              <a:ext cx="5999233" cy="5165252"/>
            </a:xfrm>
            <a:prstGeom prst="rect">
              <a:avLst/>
            </a:prstGeom>
            <a:solidFill>
              <a:schemeClr val="accent5">
                <a:lumMod val="40000"/>
                <a:lumOff val="6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TextBox 15"/>
            <p:cNvSpPr txBox="1"/>
            <p:nvPr/>
          </p:nvSpPr>
          <p:spPr>
            <a:xfrm>
              <a:off x="3359554" y="3181781"/>
              <a:ext cx="1904522" cy="594324"/>
            </a:xfrm>
            <a:prstGeom prst="rect">
              <a:avLst/>
            </a:prstGeom>
            <a:noFill/>
          </p:spPr>
          <p:txBody>
            <a:bodyPr wrap="square" lIns="0" tIns="0" rIns="108000" bIns="0" rtlCol="0" anchor="t" anchorCtr="0">
              <a:spAutoFit/>
            </a:bodyPr>
            <a:lstStyle/>
            <a:p>
              <a:pPr marL="180000"/>
              <a:r>
                <a:rPr lang="en-US" sz="2400" dirty="0">
                  <a:solidFill>
                    <a:schemeClr val="accent5">
                      <a:lumMod val="75000"/>
                    </a:schemeClr>
                  </a:solidFill>
                  <a:latin typeface="Abadi MT Condensed Light"/>
                  <a:cs typeface="Abadi MT Condensed Light"/>
                </a:rPr>
                <a:t>REST SERVICES</a:t>
              </a:r>
              <a:endParaRPr lang="en-US" sz="2000" dirty="0">
                <a:solidFill>
                  <a:schemeClr val="accent5">
                    <a:lumMod val="75000"/>
                  </a:schemeClr>
                </a:solidFill>
                <a:latin typeface="Abadi MT Condensed Light"/>
                <a:cs typeface="Abadi MT Condensed Light"/>
              </a:endParaRPr>
            </a:p>
          </p:txBody>
        </p:sp>
      </p:grpSp>
      <p:sp>
        <p:nvSpPr>
          <p:cNvPr id="18" name="TextBox 17"/>
          <p:cNvSpPr txBox="1"/>
          <p:nvPr/>
        </p:nvSpPr>
        <p:spPr>
          <a:xfrm>
            <a:off x="2743204" y="3453897"/>
            <a:ext cx="6443210" cy="2123658"/>
          </a:xfrm>
          <a:prstGeom prst="rect">
            <a:avLst/>
          </a:prstGeom>
          <a:noFill/>
        </p:spPr>
        <p:txBody>
          <a:bodyPr wrap="square" lIns="108000" tIns="0" rIns="108000" bIns="0" rtlCol="0" anchor="t" anchorCtr="0">
            <a:spAutoFit/>
          </a:bodyPr>
          <a:lstStyle/>
          <a:p>
            <a:pPr>
              <a:spcBef>
                <a:spcPts val="300"/>
              </a:spcBef>
              <a:spcAft>
                <a:spcPts val="300"/>
              </a:spcAft>
            </a:pPr>
            <a:r>
              <a:rPr lang="en-US" sz="1600" i="1" dirty="0">
                <a:solidFill>
                  <a:schemeClr val="accent5">
                    <a:lumMod val="75000"/>
                  </a:schemeClr>
                </a:solidFill>
                <a:latin typeface="Abadi MT Condensed Light"/>
                <a:cs typeface="Abadi MT Condensed Light"/>
              </a:rPr>
              <a:t>REST stands for Representational State Transfer and it is an architectural model for describing the interactions of distributed components through a set of primitive operations and the concept of hyperlinked resources. </a:t>
            </a:r>
          </a:p>
          <a:p>
            <a:pPr>
              <a:spcBef>
                <a:spcPts val="300"/>
              </a:spcBef>
              <a:spcAft>
                <a:spcPts val="300"/>
              </a:spcAft>
            </a:pPr>
            <a:r>
              <a:rPr lang="en-US" sz="1600" i="1" dirty="0">
                <a:solidFill>
                  <a:schemeClr val="accent5">
                    <a:lumMod val="75000"/>
                  </a:schemeClr>
                </a:solidFill>
                <a:latin typeface="Abadi MT Condensed Light"/>
                <a:cs typeface="Abadi MT Condensed Light"/>
              </a:rPr>
              <a:t>It is most popular (and perhaps the only one) implementation is over the HTTP protocol by leveraging HTTP verbs (HEAD, POST, PUT, GET, DELETE, and OPTIONS).</a:t>
            </a:r>
          </a:p>
          <a:p>
            <a:pPr>
              <a:spcBef>
                <a:spcPts val="300"/>
              </a:spcBef>
              <a:spcAft>
                <a:spcPts val="300"/>
              </a:spcAft>
            </a:pPr>
            <a:r>
              <a:rPr lang="en-US" sz="1600" i="1" dirty="0">
                <a:solidFill>
                  <a:schemeClr val="accent5">
                    <a:lumMod val="75000"/>
                  </a:schemeClr>
                </a:solidFill>
                <a:latin typeface="Abadi MT Condensed Light"/>
                <a:cs typeface="Abadi MT Condensed Light"/>
              </a:rPr>
              <a:t>Compared to web services REST introduces less overheads in the communication. Its leaner and simpler design is what made such approach preferred over WS, and it now constitutes the interface of choice for most cloud computing services.</a:t>
            </a:r>
            <a:endParaRPr lang="en-US" sz="1400" i="1" dirty="0">
              <a:solidFill>
                <a:schemeClr val="accent5">
                  <a:lumMod val="75000"/>
                </a:schemeClr>
              </a:solidFill>
              <a:latin typeface="Abadi MT Condensed Light"/>
              <a:cs typeface="Abadi MT Condensed Light"/>
            </a:endParaRPr>
          </a:p>
        </p:txBody>
      </p:sp>
    </p:spTree>
    <p:extLst>
      <p:ext uri="{BB962C8B-B14F-4D97-AF65-F5344CB8AC3E}">
        <p14:creationId xmlns:p14="http://schemas.microsoft.com/office/powerpoint/2010/main" val="39903627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a:t>Approaches, Paradigms, &amp; Models</a:t>
            </a:r>
          </a:p>
        </p:txBody>
      </p:sp>
      <p:sp>
        <p:nvSpPr>
          <p:cNvPr id="4" name="Date Placeholder 3"/>
          <p:cNvSpPr>
            <a:spLocks noGrp="1"/>
          </p:cNvSpPr>
          <p:nvPr>
            <p:ph type="dt" sz="half" idx="10"/>
          </p:nvPr>
        </p:nvSpPr>
        <p:spPr/>
        <p:txBody>
          <a:bodyPr/>
          <a:lstStyle/>
          <a:p>
            <a:fld id="{3D204B18-9485-D74D-B2B3-6C26E88E40BB}" type="datetime1">
              <a:rPr lang="en-AU"/>
              <a:pPr/>
              <a:t>23/3/18</a:t>
            </a:fld>
            <a:endParaRPr lang="en-US"/>
          </a:p>
        </p:txBody>
      </p:sp>
      <p:sp>
        <p:nvSpPr>
          <p:cNvPr id="5" name="Footer Placeholder 4"/>
          <p:cNvSpPr>
            <a:spLocks noGrp="1"/>
          </p:cNvSpPr>
          <p:nvPr>
            <p:ph type="ftr" sz="quarter" idx="11"/>
          </p:nvPr>
        </p:nvSpPr>
        <p:spPr/>
        <p:txBody>
          <a:bodyPr/>
          <a:lstStyle/>
          <a:p>
            <a:r>
              <a:rPr lang="en-US"/>
              <a:t>SIT737 Service Oriented Architecture </a:t>
            </a:r>
            <a:endParaRPr lang="en-US" dirty="0"/>
          </a:p>
        </p:txBody>
      </p:sp>
      <p:sp>
        <p:nvSpPr>
          <p:cNvPr id="6" name="Slide Number Placeholder 5"/>
          <p:cNvSpPr>
            <a:spLocks noGrp="1"/>
          </p:cNvSpPr>
          <p:nvPr>
            <p:ph type="sldNum" sz="quarter" idx="12"/>
          </p:nvPr>
        </p:nvSpPr>
        <p:spPr/>
        <p:txBody>
          <a:bodyPr/>
          <a:lstStyle/>
          <a:p>
            <a:fld id="{BBE0A389-EB18-824A-A5ED-72ACC9A7FB5D}" type="slidenum">
              <a:rPr lang="en-US"/>
              <a:pPr/>
              <a:t>58</a:t>
            </a:fld>
            <a:endParaRPr lang="en-US"/>
          </a:p>
        </p:txBody>
      </p:sp>
      <p:sp>
        <p:nvSpPr>
          <p:cNvPr id="7" name="Rectangle 6"/>
          <p:cNvSpPr/>
          <p:nvPr/>
        </p:nvSpPr>
        <p:spPr>
          <a:xfrm>
            <a:off x="12700" y="1634066"/>
            <a:ext cx="9131300" cy="4512734"/>
          </a:xfrm>
          <a:prstGeom prst="rect">
            <a:avLst/>
          </a:prstGeom>
          <a:solidFill>
            <a:schemeClr val="bg1">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 name="Straight Connector 7"/>
          <p:cNvCxnSpPr/>
          <p:nvPr/>
        </p:nvCxnSpPr>
        <p:spPr>
          <a:xfrm>
            <a:off x="1727196" y="1917700"/>
            <a:ext cx="0" cy="4073723"/>
          </a:xfrm>
          <a:prstGeom prst="line">
            <a:avLst/>
          </a:prstGeom>
          <a:ln w="3175" cmpd="sng">
            <a:solidFill>
              <a:schemeClr val="tx2">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0" y="1762070"/>
            <a:ext cx="1727200" cy="584776"/>
          </a:xfrm>
          <a:prstGeom prst="rect">
            <a:avLst/>
          </a:prstGeom>
          <a:noFill/>
        </p:spPr>
        <p:txBody>
          <a:bodyPr wrap="square" rtlCol="0">
            <a:spAutoFit/>
          </a:bodyPr>
          <a:lstStyle/>
          <a:p>
            <a:pPr algn="r"/>
            <a:r>
              <a:rPr lang="en-US" sz="3200" b="1">
                <a:solidFill>
                  <a:schemeClr val="tx2">
                    <a:lumMod val="75000"/>
                  </a:schemeClr>
                </a:solidFill>
                <a:latin typeface="Abadi MT Condensed Extra Bold"/>
                <a:cs typeface="Abadi MT Condensed Extra Bold"/>
              </a:rPr>
              <a:t>TRENDS</a:t>
            </a:r>
            <a:endParaRPr lang="en-US" sz="3200">
              <a:solidFill>
                <a:schemeClr val="tx2">
                  <a:lumMod val="75000"/>
                </a:schemeClr>
              </a:solidFill>
              <a:latin typeface="Abadi MT Condensed Extra Bold"/>
              <a:cs typeface="Abadi MT Condensed Extra Bold"/>
            </a:endParaRPr>
          </a:p>
        </p:txBody>
      </p:sp>
      <p:sp>
        <p:nvSpPr>
          <p:cNvPr id="10" name="TextBox 9"/>
          <p:cNvSpPr txBox="1"/>
          <p:nvPr/>
        </p:nvSpPr>
        <p:spPr>
          <a:xfrm>
            <a:off x="1854204" y="1790700"/>
            <a:ext cx="7250109" cy="3785652"/>
          </a:xfrm>
          <a:prstGeom prst="rect">
            <a:avLst/>
          </a:prstGeom>
          <a:noFill/>
        </p:spPr>
        <p:txBody>
          <a:bodyPr wrap="square" rtlCol="0">
            <a:spAutoFit/>
          </a:bodyPr>
          <a:lstStyle/>
          <a:p>
            <a:r>
              <a:rPr lang="en-US" sz="3000">
                <a:latin typeface="Abadi MT Condensed Light"/>
                <a:cs typeface="Abadi MT Condensed Light"/>
              </a:rPr>
              <a:t>Application Service Providers (ASPs)</a:t>
            </a:r>
          </a:p>
          <a:p>
            <a:pPr>
              <a:spcBef>
                <a:spcPts val="1200"/>
              </a:spcBef>
              <a:spcAft>
                <a:spcPts val="600"/>
              </a:spcAft>
            </a:pPr>
            <a:r>
              <a:rPr lang="en-US" sz="2000" i="1">
                <a:solidFill>
                  <a:schemeClr val="tx1">
                    <a:lumMod val="65000"/>
                    <a:lumOff val="35000"/>
                  </a:schemeClr>
                </a:solidFill>
                <a:latin typeface="Abadi MT Condensed Light"/>
                <a:cs typeface="Abadi MT Condensed Light"/>
              </a:rPr>
              <a:t>As service orientation became popular application service providers (ASPs) started to proliferate. ASPs introduced the capability to host and make available on behalf of third parties applications and services by leveraging data centers. </a:t>
            </a:r>
          </a:p>
          <a:p>
            <a:pPr>
              <a:spcBef>
                <a:spcPts val="600"/>
              </a:spcBef>
              <a:spcAft>
                <a:spcPts val="600"/>
              </a:spcAft>
            </a:pPr>
            <a:r>
              <a:rPr lang="en-US" sz="2000" i="1">
                <a:solidFill>
                  <a:schemeClr val="tx1">
                    <a:lumMod val="65000"/>
                    <a:lumOff val="35000"/>
                  </a:schemeClr>
                </a:solidFill>
                <a:latin typeface="Abadi MT Condensed Light"/>
                <a:cs typeface="Abadi MT Condensed Light"/>
              </a:rPr>
              <a:t>Trough multi-tenancy multiple applications and services were hosted within the same data center, thus enabling ASPs to apply economies of scale by offering this service to multiple customers and recovers from the running and management costs. Customer paid a subscription to get their application hosted and served.</a:t>
            </a:r>
          </a:p>
          <a:p>
            <a:pPr>
              <a:spcBef>
                <a:spcPts val="600"/>
              </a:spcBef>
              <a:spcAft>
                <a:spcPts val="600"/>
              </a:spcAft>
            </a:pPr>
            <a:r>
              <a:rPr lang="en-US" sz="2000" i="1">
                <a:solidFill>
                  <a:schemeClr val="tx1">
                    <a:lumMod val="65000"/>
                    <a:lumOff val="35000"/>
                  </a:schemeClr>
                </a:solidFill>
                <a:latin typeface="Abadi MT Condensed Light"/>
                <a:cs typeface="Abadi MT Condensed Light"/>
              </a:rPr>
              <a:t>This constitute the very first instance of the economic model that is at the basis of many cloud computing offerings.</a:t>
            </a:r>
          </a:p>
        </p:txBody>
      </p:sp>
    </p:spTree>
    <p:extLst>
      <p:ext uri="{BB962C8B-B14F-4D97-AF65-F5344CB8AC3E}">
        <p14:creationId xmlns:p14="http://schemas.microsoft.com/office/powerpoint/2010/main" val="15321892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Rectangle 52"/>
          <p:cNvSpPr/>
          <p:nvPr/>
        </p:nvSpPr>
        <p:spPr>
          <a:xfrm>
            <a:off x="12700" y="1634066"/>
            <a:ext cx="9131300" cy="4538133"/>
          </a:xfrm>
          <a:prstGeom prst="rect">
            <a:avLst/>
          </a:prstGeom>
          <a:solidFill>
            <a:schemeClr val="bg1">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b="0"/>
              <a:t>What is Cloud Computing?</a:t>
            </a:r>
          </a:p>
        </p:txBody>
      </p:sp>
      <p:sp>
        <p:nvSpPr>
          <p:cNvPr id="4" name="Date Placeholder 3"/>
          <p:cNvSpPr>
            <a:spLocks noGrp="1"/>
          </p:cNvSpPr>
          <p:nvPr>
            <p:ph type="dt" sz="half" idx="10"/>
          </p:nvPr>
        </p:nvSpPr>
        <p:spPr/>
        <p:txBody>
          <a:bodyPr/>
          <a:lstStyle/>
          <a:p>
            <a:fld id="{3D204B18-9485-D74D-B2B3-6C26E88E40BB}" type="datetime1">
              <a:rPr lang="en-AU"/>
              <a:pPr/>
              <a:t>23/3/18</a:t>
            </a:fld>
            <a:endParaRPr lang="en-US"/>
          </a:p>
        </p:txBody>
      </p:sp>
      <p:sp>
        <p:nvSpPr>
          <p:cNvPr id="6" name="Slide Number Placeholder 5"/>
          <p:cNvSpPr>
            <a:spLocks noGrp="1"/>
          </p:cNvSpPr>
          <p:nvPr>
            <p:ph type="sldNum" sz="quarter" idx="12"/>
          </p:nvPr>
        </p:nvSpPr>
        <p:spPr/>
        <p:txBody>
          <a:bodyPr/>
          <a:lstStyle/>
          <a:p>
            <a:fld id="{BBE0A389-EB18-824A-A5ED-72ACC9A7FB5D}" type="slidenum">
              <a:rPr lang="en-US"/>
              <a:pPr/>
              <a:t>6</a:t>
            </a:fld>
            <a:endParaRPr lang="en-US"/>
          </a:p>
        </p:txBody>
      </p:sp>
      <p:cxnSp>
        <p:nvCxnSpPr>
          <p:cNvPr id="55" name="Straight Connector 54"/>
          <p:cNvCxnSpPr/>
          <p:nvPr/>
        </p:nvCxnSpPr>
        <p:spPr>
          <a:xfrm>
            <a:off x="2463800" y="1917700"/>
            <a:ext cx="0" cy="4178299"/>
          </a:xfrm>
          <a:prstGeom prst="line">
            <a:avLst/>
          </a:prstGeom>
          <a:ln w="3175" cmpd="sng">
            <a:solidFill>
              <a:schemeClr val="tx2">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56" name="TextBox 55"/>
          <p:cNvSpPr txBox="1"/>
          <p:nvPr/>
        </p:nvSpPr>
        <p:spPr>
          <a:xfrm>
            <a:off x="50800" y="1742996"/>
            <a:ext cx="2412339" cy="707886"/>
          </a:xfrm>
          <a:prstGeom prst="rect">
            <a:avLst/>
          </a:prstGeom>
          <a:noFill/>
        </p:spPr>
        <p:txBody>
          <a:bodyPr wrap="none" rtlCol="0">
            <a:spAutoFit/>
          </a:bodyPr>
          <a:lstStyle/>
          <a:p>
            <a:r>
              <a:rPr lang="en-US" sz="4000" b="1">
                <a:solidFill>
                  <a:schemeClr val="tx2">
                    <a:lumMod val="75000"/>
                  </a:schemeClr>
                </a:solidFill>
                <a:latin typeface="Abadi MT Condensed Extra Bold"/>
                <a:cs typeface="Abadi MT Condensed Extra Bold"/>
              </a:rPr>
              <a:t>DEFINITION</a:t>
            </a:r>
            <a:endParaRPr lang="en-US" sz="4000">
              <a:solidFill>
                <a:schemeClr val="tx2">
                  <a:lumMod val="75000"/>
                </a:schemeClr>
              </a:solidFill>
              <a:latin typeface="Abadi MT Condensed Extra Bold"/>
              <a:cs typeface="Abadi MT Condensed Extra Bold"/>
            </a:endParaRPr>
          </a:p>
        </p:txBody>
      </p:sp>
      <p:sp>
        <p:nvSpPr>
          <p:cNvPr id="58" name="TextBox 57"/>
          <p:cNvSpPr txBox="1"/>
          <p:nvPr/>
        </p:nvSpPr>
        <p:spPr>
          <a:xfrm>
            <a:off x="2578101" y="1790700"/>
            <a:ext cx="6438900" cy="553998"/>
          </a:xfrm>
          <a:prstGeom prst="rect">
            <a:avLst/>
          </a:prstGeom>
          <a:noFill/>
        </p:spPr>
        <p:txBody>
          <a:bodyPr wrap="square" rtlCol="0">
            <a:spAutoFit/>
          </a:bodyPr>
          <a:lstStyle/>
          <a:p>
            <a:r>
              <a:rPr lang="en-US" sz="3000">
                <a:latin typeface="Abadi MT Condensed Light"/>
                <a:cs typeface="Abadi MT Condensed Light"/>
              </a:rPr>
              <a:t>How to assemble these concepts together?</a:t>
            </a:r>
          </a:p>
        </p:txBody>
      </p:sp>
      <p:sp>
        <p:nvSpPr>
          <p:cNvPr id="3" name="Rectangle 2"/>
          <p:cNvSpPr/>
          <p:nvPr/>
        </p:nvSpPr>
        <p:spPr>
          <a:xfrm>
            <a:off x="2667000" y="2537300"/>
            <a:ext cx="6146800" cy="2238220"/>
          </a:xfrm>
          <a:prstGeom prst="rect">
            <a:avLst/>
          </a:prstGeom>
        </p:spPr>
        <p:txBody>
          <a:bodyPr wrap="square">
            <a:spAutoFit/>
          </a:bodyPr>
          <a:lstStyle/>
          <a:p>
            <a:pPr algn="ctr">
              <a:lnSpc>
                <a:spcPts val="2800"/>
              </a:lnSpc>
            </a:pPr>
            <a:r>
              <a:rPr lang="en-US" sz="2000" i="1">
                <a:latin typeface="Times New Roman"/>
                <a:cs typeface="Times New Roman"/>
              </a:rPr>
              <a:t>Cloud computing is a utility-oriented and Internet-centric way of delivering IT services on demand. These services cover the entire computing stack: from the hardware infrastructure packaged as a set of virtual machines to software services such as development platforms and distributed applications.</a:t>
            </a:r>
          </a:p>
        </p:txBody>
      </p:sp>
      <p:grpSp>
        <p:nvGrpSpPr>
          <p:cNvPr id="9" name="Group 8"/>
          <p:cNvGrpSpPr/>
          <p:nvPr/>
        </p:nvGrpSpPr>
        <p:grpSpPr>
          <a:xfrm>
            <a:off x="2662772" y="4977841"/>
            <a:ext cx="3107267" cy="369332"/>
            <a:chOff x="2527300" y="5037110"/>
            <a:chExt cx="3352800" cy="369332"/>
          </a:xfrm>
        </p:grpSpPr>
        <p:sp>
          <p:nvSpPr>
            <p:cNvPr id="16" name="Rectangle 15"/>
            <p:cNvSpPr/>
            <p:nvPr/>
          </p:nvSpPr>
          <p:spPr>
            <a:xfrm>
              <a:off x="2527300" y="5063542"/>
              <a:ext cx="3352800" cy="321488"/>
            </a:xfrm>
            <a:prstGeom prst="rect">
              <a:avLst/>
            </a:prstGeom>
            <a:solidFill>
              <a:schemeClr val="accent4">
                <a:lumMod val="20000"/>
                <a:lumOff val="80000"/>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bIns="93600" rtlCol="0" anchor="ctr"/>
            <a:lstStyle/>
            <a:p>
              <a:r>
                <a:rPr lang="en-US">
                  <a:solidFill>
                    <a:schemeClr val="accent4">
                      <a:lumMod val="50000"/>
                    </a:schemeClr>
                  </a:solidFill>
                  <a:latin typeface="Abadi MT Condensed Light"/>
                  <a:ea typeface="Wingdings"/>
                  <a:cs typeface="Abadi MT Condensed Light"/>
                  <a:sym typeface="Wingdings"/>
                </a:rPr>
                <a:t>       On demand access</a:t>
              </a:r>
              <a:endParaRPr lang="en-US">
                <a:solidFill>
                  <a:schemeClr val="accent4">
                    <a:lumMod val="50000"/>
                  </a:schemeClr>
                </a:solidFill>
              </a:endParaRPr>
            </a:p>
          </p:txBody>
        </p:sp>
        <p:sp>
          <p:nvSpPr>
            <p:cNvPr id="7" name="Rectangle 6"/>
            <p:cNvSpPr/>
            <p:nvPr/>
          </p:nvSpPr>
          <p:spPr>
            <a:xfrm>
              <a:off x="2527300" y="5037110"/>
              <a:ext cx="390476" cy="369332"/>
            </a:xfrm>
            <a:prstGeom prst="rect">
              <a:avLst/>
            </a:prstGeom>
            <a:ln>
              <a:noFill/>
            </a:ln>
          </p:spPr>
          <p:txBody>
            <a:bodyPr wrap="none">
              <a:spAutoFit/>
            </a:bodyPr>
            <a:lstStyle/>
            <a:p>
              <a:r>
                <a:rPr lang="en-US">
                  <a:solidFill>
                    <a:schemeClr val="accent4">
                      <a:lumMod val="75000"/>
                    </a:schemeClr>
                  </a:solidFill>
                  <a:latin typeface="Wingdings"/>
                  <a:ea typeface="Wingdings"/>
                  <a:cs typeface="Wingdings"/>
                  <a:sym typeface="Wingdings"/>
                </a:rPr>
                <a:t></a:t>
              </a:r>
              <a:r>
                <a:rPr lang="en-US">
                  <a:solidFill>
                    <a:schemeClr val="accent4">
                      <a:lumMod val="75000"/>
                    </a:schemeClr>
                  </a:solidFill>
                  <a:latin typeface="Abadi MT Condensed Light"/>
                  <a:ea typeface="Wingdings"/>
                  <a:cs typeface="Abadi MT Condensed Light"/>
                  <a:sym typeface="Wingdings"/>
                </a:rPr>
                <a:t> </a:t>
              </a:r>
              <a:endParaRPr lang="en-US"/>
            </a:p>
          </p:txBody>
        </p:sp>
      </p:grpSp>
      <p:grpSp>
        <p:nvGrpSpPr>
          <p:cNvPr id="10" name="Group 9"/>
          <p:cNvGrpSpPr/>
          <p:nvPr/>
        </p:nvGrpSpPr>
        <p:grpSpPr>
          <a:xfrm>
            <a:off x="2662772" y="5337065"/>
            <a:ext cx="3107267" cy="369332"/>
            <a:chOff x="2527300" y="5396334"/>
            <a:chExt cx="3352800" cy="369332"/>
          </a:xfrm>
        </p:grpSpPr>
        <p:sp>
          <p:nvSpPr>
            <p:cNvPr id="14" name="Rectangle 13"/>
            <p:cNvSpPr/>
            <p:nvPr/>
          </p:nvSpPr>
          <p:spPr>
            <a:xfrm>
              <a:off x="2527300" y="5419142"/>
              <a:ext cx="3352800" cy="321488"/>
            </a:xfrm>
            <a:prstGeom prst="rect">
              <a:avLst/>
            </a:prstGeom>
            <a:solidFill>
              <a:schemeClr val="accent4">
                <a:lumMod val="20000"/>
                <a:lumOff val="80000"/>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bIns="93600" rtlCol="0" anchor="ctr"/>
            <a:lstStyle/>
            <a:p>
              <a:r>
                <a:rPr lang="en-US">
                  <a:solidFill>
                    <a:schemeClr val="accent4">
                      <a:lumMod val="50000"/>
                    </a:schemeClr>
                  </a:solidFill>
                  <a:latin typeface="Abadi MT Condensed Light"/>
                  <a:ea typeface="Wingdings"/>
                  <a:cs typeface="Abadi MT Condensed Light"/>
                </a:rPr>
                <a:t>       Pay as you go</a:t>
              </a:r>
            </a:p>
          </p:txBody>
        </p:sp>
        <p:sp>
          <p:nvSpPr>
            <p:cNvPr id="20" name="Rectangle 19"/>
            <p:cNvSpPr/>
            <p:nvPr/>
          </p:nvSpPr>
          <p:spPr>
            <a:xfrm>
              <a:off x="2530426" y="5396334"/>
              <a:ext cx="390476" cy="369332"/>
            </a:xfrm>
            <a:prstGeom prst="rect">
              <a:avLst/>
            </a:prstGeom>
            <a:ln>
              <a:noFill/>
            </a:ln>
          </p:spPr>
          <p:txBody>
            <a:bodyPr wrap="none">
              <a:spAutoFit/>
            </a:bodyPr>
            <a:lstStyle/>
            <a:p>
              <a:r>
                <a:rPr lang="en-US">
                  <a:solidFill>
                    <a:schemeClr val="accent4">
                      <a:lumMod val="75000"/>
                    </a:schemeClr>
                  </a:solidFill>
                  <a:latin typeface="Wingdings"/>
                  <a:ea typeface="Wingdings"/>
                  <a:cs typeface="Wingdings"/>
                  <a:sym typeface="Wingdings"/>
                </a:rPr>
                <a:t></a:t>
              </a:r>
              <a:r>
                <a:rPr lang="en-US">
                  <a:solidFill>
                    <a:schemeClr val="accent4">
                      <a:lumMod val="75000"/>
                    </a:schemeClr>
                  </a:solidFill>
                  <a:latin typeface="Abadi MT Condensed Light"/>
                  <a:ea typeface="Wingdings"/>
                  <a:cs typeface="Abadi MT Condensed Light"/>
                  <a:sym typeface="Wingdings"/>
                </a:rPr>
                <a:t> </a:t>
              </a:r>
              <a:endParaRPr lang="en-US"/>
            </a:p>
          </p:txBody>
        </p:sp>
      </p:grpSp>
      <p:grpSp>
        <p:nvGrpSpPr>
          <p:cNvPr id="11" name="Group 10"/>
          <p:cNvGrpSpPr/>
          <p:nvPr/>
        </p:nvGrpSpPr>
        <p:grpSpPr>
          <a:xfrm>
            <a:off x="2662772" y="5692649"/>
            <a:ext cx="3107267" cy="369332"/>
            <a:chOff x="2527300" y="5751918"/>
            <a:chExt cx="3352800" cy="369332"/>
          </a:xfrm>
        </p:grpSpPr>
        <p:sp>
          <p:nvSpPr>
            <p:cNvPr id="15" name="Rectangle 14"/>
            <p:cNvSpPr/>
            <p:nvPr/>
          </p:nvSpPr>
          <p:spPr>
            <a:xfrm>
              <a:off x="2527300" y="5775202"/>
              <a:ext cx="3352800" cy="321488"/>
            </a:xfrm>
            <a:prstGeom prst="rect">
              <a:avLst/>
            </a:prstGeom>
            <a:solidFill>
              <a:schemeClr val="accent4">
                <a:lumMod val="20000"/>
                <a:lumOff val="80000"/>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bIns="93600" rtlCol="0" anchor="ctr"/>
            <a:lstStyle/>
            <a:p>
              <a:r>
                <a:rPr lang="en-US">
                  <a:solidFill>
                    <a:schemeClr val="accent4">
                      <a:lumMod val="50000"/>
                    </a:schemeClr>
                  </a:solidFill>
                  <a:latin typeface="Abadi MT Condensed Light"/>
                  <a:ea typeface="Wingdings"/>
                  <a:cs typeface="Abadi MT Condensed Light"/>
                </a:rPr>
                <a:t>       Ubiquity</a:t>
              </a:r>
            </a:p>
          </p:txBody>
        </p:sp>
        <p:sp>
          <p:nvSpPr>
            <p:cNvPr id="21" name="Rectangle 20"/>
            <p:cNvSpPr/>
            <p:nvPr/>
          </p:nvSpPr>
          <p:spPr>
            <a:xfrm>
              <a:off x="2530438" y="5751918"/>
              <a:ext cx="390476" cy="369332"/>
            </a:xfrm>
            <a:prstGeom prst="rect">
              <a:avLst/>
            </a:prstGeom>
            <a:ln>
              <a:noFill/>
            </a:ln>
          </p:spPr>
          <p:txBody>
            <a:bodyPr wrap="none">
              <a:spAutoFit/>
            </a:bodyPr>
            <a:lstStyle/>
            <a:p>
              <a:r>
                <a:rPr lang="en-US">
                  <a:solidFill>
                    <a:schemeClr val="accent4">
                      <a:lumMod val="75000"/>
                    </a:schemeClr>
                  </a:solidFill>
                  <a:latin typeface="Wingdings"/>
                  <a:ea typeface="Wingdings"/>
                  <a:cs typeface="Wingdings"/>
                  <a:sym typeface="Wingdings"/>
                </a:rPr>
                <a:t></a:t>
              </a:r>
              <a:r>
                <a:rPr lang="en-US">
                  <a:solidFill>
                    <a:schemeClr val="accent4">
                      <a:lumMod val="75000"/>
                    </a:schemeClr>
                  </a:solidFill>
                  <a:latin typeface="Abadi MT Condensed Light"/>
                  <a:ea typeface="Wingdings"/>
                  <a:cs typeface="Abadi MT Condensed Light"/>
                  <a:sym typeface="Wingdings"/>
                </a:rPr>
                <a:t> </a:t>
              </a:r>
              <a:endParaRPr lang="en-US"/>
            </a:p>
          </p:txBody>
        </p:sp>
      </p:grpSp>
      <p:grpSp>
        <p:nvGrpSpPr>
          <p:cNvPr id="27" name="Group 26"/>
          <p:cNvGrpSpPr/>
          <p:nvPr/>
        </p:nvGrpSpPr>
        <p:grpSpPr>
          <a:xfrm>
            <a:off x="5808141" y="4974642"/>
            <a:ext cx="3107267" cy="369332"/>
            <a:chOff x="2527300" y="5037110"/>
            <a:chExt cx="3352800" cy="369332"/>
          </a:xfrm>
        </p:grpSpPr>
        <p:sp>
          <p:nvSpPr>
            <p:cNvPr id="28" name="Rectangle 27"/>
            <p:cNvSpPr/>
            <p:nvPr/>
          </p:nvSpPr>
          <p:spPr>
            <a:xfrm>
              <a:off x="2527300" y="5063542"/>
              <a:ext cx="3352800" cy="321488"/>
            </a:xfrm>
            <a:prstGeom prst="rect">
              <a:avLst/>
            </a:prstGeom>
            <a:solidFill>
              <a:schemeClr val="accent4">
                <a:lumMod val="20000"/>
                <a:lumOff val="80000"/>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bIns="93600" rtlCol="0" anchor="ctr"/>
            <a:lstStyle/>
            <a:p>
              <a:r>
                <a:rPr lang="en-US">
                  <a:solidFill>
                    <a:schemeClr val="accent4">
                      <a:lumMod val="50000"/>
                    </a:schemeClr>
                  </a:solidFill>
                  <a:latin typeface="Abadi MT Condensed Light"/>
                  <a:ea typeface="Wingdings"/>
                  <a:cs typeface="Abadi MT Condensed Light"/>
                  <a:sym typeface="Wingdings"/>
                </a:rPr>
                <a:t>       Heterogeneity</a:t>
              </a:r>
              <a:endParaRPr lang="en-US">
                <a:solidFill>
                  <a:schemeClr val="accent4">
                    <a:lumMod val="50000"/>
                  </a:schemeClr>
                </a:solidFill>
              </a:endParaRPr>
            </a:p>
          </p:txBody>
        </p:sp>
        <p:sp>
          <p:nvSpPr>
            <p:cNvPr id="29" name="Rectangle 28"/>
            <p:cNvSpPr/>
            <p:nvPr/>
          </p:nvSpPr>
          <p:spPr>
            <a:xfrm>
              <a:off x="2527300" y="5037110"/>
              <a:ext cx="390476" cy="369332"/>
            </a:xfrm>
            <a:prstGeom prst="rect">
              <a:avLst/>
            </a:prstGeom>
            <a:ln>
              <a:noFill/>
            </a:ln>
          </p:spPr>
          <p:txBody>
            <a:bodyPr wrap="none">
              <a:spAutoFit/>
            </a:bodyPr>
            <a:lstStyle/>
            <a:p>
              <a:r>
                <a:rPr lang="en-US">
                  <a:solidFill>
                    <a:schemeClr val="accent4">
                      <a:lumMod val="75000"/>
                    </a:schemeClr>
                  </a:solidFill>
                  <a:latin typeface="Wingdings"/>
                  <a:ea typeface="Wingdings"/>
                  <a:cs typeface="Wingdings"/>
                  <a:sym typeface="Wingdings"/>
                </a:rPr>
                <a:t></a:t>
              </a:r>
              <a:r>
                <a:rPr lang="en-US">
                  <a:solidFill>
                    <a:schemeClr val="accent4">
                      <a:lumMod val="75000"/>
                    </a:schemeClr>
                  </a:solidFill>
                  <a:latin typeface="Abadi MT Condensed Light"/>
                  <a:ea typeface="Wingdings"/>
                  <a:cs typeface="Abadi MT Condensed Light"/>
                  <a:sym typeface="Wingdings"/>
                </a:rPr>
                <a:t> </a:t>
              </a:r>
              <a:endParaRPr lang="en-US"/>
            </a:p>
          </p:txBody>
        </p:sp>
      </p:grpSp>
      <p:grpSp>
        <p:nvGrpSpPr>
          <p:cNvPr id="30" name="Group 29"/>
          <p:cNvGrpSpPr/>
          <p:nvPr/>
        </p:nvGrpSpPr>
        <p:grpSpPr>
          <a:xfrm>
            <a:off x="5808141" y="5332832"/>
            <a:ext cx="3107267" cy="369332"/>
            <a:chOff x="2527300" y="5037110"/>
            <a:chExt cx="3352800" cy="369332"/>
          </a:xfrm>
        </p:grpSpPr>
        <p:sp>
          <p:nvSpPr>
            <p:cNvPr id="31" name="Rectangle 30"/>
            <p:cNvSpPr/>
            <p:nvPr/>
          </p:nvSpPr>
          <p:spPr>
            <a:xfrm>
              <a:off x="2527300" y="5063542"/>
              <a:ext cx="3352800" cy="321488"/>
            </a:xfrm>
            <a:prstGeom prst="rect">
              <a:avLst/>
            </a:prstGeom>
            <a:solidFill>
              <a:schemeClr val="accent2">
                <a:lumMod val="60000"/>
                <a:lumOff val="40000"/>
                <a:alpha val="25000"/>
              </a:schemeClr>
            </a:solidFill>
            <a:ln>
              <a:noFill/>
            </a:ln>
            <a:effectLst/>
          </p:spPr>
          <p:style>
            <a:lnRef idx="1">
              <a:schemeClr val="accent1"/>
            </a:lnRef>
            <a:fillRef idx="3">
              <a:schemeClr val="accent1"/>
            </a:fillRef>
            <a:effectRef idx="2">
              <a:schemeClr val="accent1"/>
            </a:effectRef>
            <a:fontRef idx="minor">
              <a:schemeClr val="lt1"/>
            </a:fontRef>
          </p:style>
          <p:txBody>
            <a:bodyPr bIns="93600" rtlCol="0" anchor="ctr"/>
            <a:lstStyle/>
            <a:p>
              <a:r>
                <a:rPr lang="en-US">
                  <a:solidFill>
                    <a:schemeClr val="accent4">
                      <a:lumMod val="50000"/>
                    </a:schemeClr>
                  </a:solidFill>
                  <a:latin typeface="Abadi MT Condensed Light"/>
                  <a:ea typeface="Wingdings"/>
                  <a:cs typeface="Abadi MT Condensed Light"/>
                  <a:sym typeface="Wingdings"/>
                </a:rPr>
                <a:t>       </a:t>
              </a:r>
              <a:r>
                <a:rPr lang="en-US">
                  <a:solidFill>
                    <a:srgbClr val="953735"/>
                  </a:solidFill>
                  <a:latin typeface="Abadi MT Condensed Light"/>
                  <a:ea typeface="Wingdings"/>
                  <a:cs typeface="Abadi MT Condensed Light"/>
                  <a:sym typeface="Wingdings"/>
                </a:rPr>
                <a:t>Elasticity and reactivity</a:t>
              </a:r>
              <a:endParaRPr lang="en-US">
                <a:solidFill>
                  <a:srgbClr val="953735"/>
                </a:solidFill>
              </a:endParaRPr>
            </a:p>
          </p:txBody>
        </p:sp>
        <p:sp>
          <p:nvSpPr>
            <p:cNvPr id="32" name="Rectangle 31"/>
            <p:cNvSpPr/>
            <p:nvPr/>
          </p:nvSpPr>
          <p:spPr>
            <a:xfrm>
              <a:off x="2527300" y="5037110"/>
              <a:ext cx="421331" cy="369332"/>
            </a:xfrm>
            <a:prstGeom prst="rect">
              <a:avLst/>
            </a:prstGeom>
            <a:ln>
              <a:noFill/>
            </a:ln>
          </p:spPr>
          <p:txBody>
            <a:bodyPr wrap="none">
              <a:spAutoFit/>
            </a:bodyPr>
            <a:lstStyle/>
            <a:p>
              <a:r>
                <a:rPr lang="en-US">
                  <a:solidFill>
                    <a:schemeClr val="accent2">
                      <a:lumMod val="75000"/>
                    </a:schemeClr>
                  </a:solidFill>
                  <a:latin typeface="Abadi MT Condensed Light"/>
                  <a:ea typeface="Wingdings"/>
                  <a:cs typeface="Abadi MT Condensed Light"/>
                  <a:sym typeface="Wingdings"/>
                </a:rPr>
                <a:t> </a:t>
              </a:r>
              <a:endParaRPr lang="en-US">
                <a:solidFill>
                  <a:schemeClr val="accent2">
                    <a:lumMod val="75000"/>
                  </a:schemeClr>
                </a:solidFill>
              </a:endParaRPr>
            </a:p>
          </p:txBody>
        </p:sp>
      </p:grpSp>
      <p:grpSp>
        <p:nvGrpSpPr>
          <p:cNvPr id="33" name="Group 32"/>
          <p:cNvGrpSpPr/>
          <p:nvPr/>
        </p:nvGrpSpPr>
        <p:grpSpPr>
          <a:xfrm>
            <a:off x="5808141" y="5685232"/>
            <a:ext cx="3107267" cy="369332"/>
            <a:chOff x="2527300" y="5037110"/>
            <a:chExt cx="3352800" cy="369332"/>
          </a:xfrm>
        </p:grpSpPr>
        <p:sp>
          <p:nvSpPr>
            <p:cNvPr id="34" name="Rectangle 33"/>
            <p:cNvSpPr/>
            <p:nvPr/>
          </p:nvSpPr>
          <p:spPr>
            <a:xfrm>
              <a:off x="2527300" y="5063542"/>
              <a:ext cx="3352800" cy="321488"/>
            </a:xfrm>
            <a:prstGeom prst="rect">
              <a:avLst/>
            </a:prstGeom>
            <a:solidFill>
              <a:schemeClr val="accent2">
                <a:lumMod val="60000"/>
                <a:lumOff val="40000"/>
                <a:alpha val="25000"/>
              </a:schemeClr>
            </a:solidFill>
            <a:ln>
              <a:noFill/>
            </a:ln>
            <a:effectLst/>
          </p:spPr>
          <p:style>
            <a:lnRef idx="1">
              <a:schemeClr val="accent1"/>
            </a:lnRef>
            <a:fillRef idx="3">
              <a:schemeClr val="accent1"/>
            </a:fillRef>
            <a:effectRef idx="2">
              <a:schemeClr val="accent1"/>
            </a:effectRef>
            <a:fontRef idx="minor">
              <a:schemeClr val="lt1"/>
            </a:fontRef>
          </p:style>
          <p:txBody>
            <a:bodyPr bIns="93600" rtlCol="0" anchor="ctr"/>
            <a:lstStyle/>
            <a:p>
              <a:r>
                <a:rPr lang="en-US">
                  <a:solidFill>
                    <a:schemeClr val="accent4">
                      <a:lumMod val="50000"/>
                    </a:schemeClr>
                  </a:solidFill>
                  <a:latin typeface="Abadi MT Condensed Light"/>
                  <a:ea typeface="Wingdings"/>
                  <a:cs typeface="Abadi MT Condensed Light"/>
                  <a:sym typeface="Wingdings"/>
                </a:rPr>
                <a:t>       </a:t>
              </a:r>
              <a:r>
                <a:rPr lang="en-US">
                  <a:solidFill>
                    <a:srgbClr val="953735"/>
                  </a:solidFill>
                  <a:latin typeface="Abadi MT Condensed Light"/>
                  <a:ea typeface="Wingdings"/>
                  <a:cs typeface="Abadi MT Condensed Light"/>
                  <a:sym typeface="Wingdings"/>
                </a:rPr>
                <a:t>Web API</a:t>
              </a:r>
              <a:endParaRPr lang="en-US">
                <a:solidFill>
                  <a:srgbClr val="953735"/>
                </a:solidFill>
              </a:endParaRPr>
            </a:p>
          </p:txBody>
        </p:sp>
        <p:sp>
          <p:nvSpPr>
            <p:cNvPr id="35" name="Rectangle 34"/>
            <p:cNvSpPr/>
            <p:nvPr/>
          </p:nvSpPr>
          <p:spPr>
            <a:xfrm>
              <a:off x="2527300" y="5037110"/>
              <a:ext cx="421331" cy="369332"/>
            </a:xfrm>
            <a:prstGeom prst="rect">
              <a:avLst/>
            </a:prstGeom>
            <a:ln>
              <a:noFill/>
            </a:ln>
          </p:spPr>
          <p:txBody>
            <a:bodyPr wrap="none">
              <a:spAutoFit/>
            </a:bodyPr>
            <a:lstStyle/>
            <a:p>
              <a:r>
                <a:rPr lang="en-US">
                  <a:solidFill>
                    <a:srgbClr val="953735"/>
                  </a:solidFill>
                  <a:latin typeface="Abadi MT Condensed Light"/>
                  <a:ea typeface="Wingdings"/>
                  <a:cs typeface="Abadi MT Condensed Light"/>
                  <a:sym typeface="Wingdings"/>
                </a:rPr>
                <a:t> </a:t>
              </a:r>
              <a:endParaRPr lang="en-US">
                <a:solidFill>
                  <a:srgbClr val="953735"/>
                </a:solidFill>
              </a:endParaRPr>
            </a:p>
          </p:txBody>
        </p:sp>
      </p:grpSp>
      <p:sp>
        <p:nvSpPr>
          <p:cNvPr id="36" name="Footer Placeholder 4">
            <a:extLst>
              <a:ext uri="{FF2B5EF4-FFF2-40B4-BE49-F238E27FC236}">
                <a16:creationId xmlns:a16="http://schemas.microsoft.com/office/drawing/2014/main" id="{961A6C12-A509-7349-9E4A-EDC2CF34C4A9}"/>
              </a:ext>
            </a:extLst>
          </p:cNvPr>
          <p:cNvSpPr>
            <a:spLocks noGrp="1"/>
          </p:cNvSpPr>
          <p:nvPr>
            <p:ph type="ftr" sz="quarter" idx="11"/>
          </p:nvPr>
        </p:nvSpPr>
        <p:spPr>
          <a:xfrm>
            <a:off x="2082800" y="6559550"/>
            <a:ext cx="4978400" cy="365125"/>
          </a:xfrm>
        </p:spPr>
        <p:txBody>
          <a:bodyPr/>
          <a:lstStyle/>
          <a:p>
            <a:r>
              <a:rPr lang="en-US" dirty="0"/>
              <a:t>SIT737 Service Oriented Architecture </a:t>
            </a:r>
          </a:p>
        </p:txBody>
      </p:sp>
    </p:spTree>
    <p:extLst>
      <p:ext uri="{BB962C8B-B14F-4D97-AF65-F5344CB8AC3E}">
        <p14:creationId xmlns:p14="http://schemas.microsoft.com/office/powerpoint/2010/main" val="12066685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Rectangle 52"/>
          <p:cNvSpPr/>
          <p:nvPr/>
        </p:nvSpPr>
        <p:spPr>
          <a:xfrm>
            <a:off x="12700" y="1634066"/>
            <a:ext cx="9131300" cy="4538133"/>
          </a:xfrm>
          <a:prstGeom prst="rect">
            <a:avLst/>
          </a:prstGeom>
          <a:solidFill>
            <a:schemeClr val="bg1">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b="0"/>
              <a:t>Why now?</a:t>
            </a:r>
          </a:p>
        </p:txBody>
      </p:sp>
      <p:sp>
        <p:nvSpPr>
          <p:cNvPr id="4" name="Date Placeholder 3"/>
          <p:cNvSpPr>
            <a:spLocks noGrp="1"/>
          </p:cNvSpPr>
          <p:nvPr>
            <p:ph type="dt" sz="half" idx="10"/>
          </p:nvPr>
        </p:nvSpPr>
        <p:spPr/>
        <p:txBody>
          <a:bodyPr/>
          <a:lstStyle/>
          <a:p>
            <a:fld id="{3D204B18-9485-D74D-B2B3-6C26E88E40BB}" type="datetime1">
              <a:rPr lang="en-AU"/>
              <a:pPr/>
              <a:t>23/3/18</a:t>
            </a:fld>
            <a:endParaRPr lang="en-US"/>
          </a:p>
        </p:txBody>
      </p:sp>
      <p:sp>
        <p:nvSpPr>
          <p:cNvPr id="6" name="Slide Number Placeholder 5"/>
          <p:cNvSpPr>
            <a:spLocks noGrp="1"/>
          </p:cNvSpPr>
          <p:nvPr>
            <p:ph type="sldNum" sz="quarter" idx="12"/>
          </p:nvPr>
        </p:nvSpPr>
        <p:spPr/>
        <p:txBody>
          <a:bodyPr/>
          <a:lstStyle/>
          <a:p>
            <a:fld id="{BBE0A389-EB18-824A-A5ED-72ACC9A7FB5D}" type="slidenum">
              <a:rPr lang="en-US"/>
              <a:pPr/>
              <a:t>7</a:t>
            </a:fld>
            <a:endParaRPr lang="en-US"/>
          </a:p>
        </p:txBody>
      </p:sp>
      <p:cxnSp>
        <p:nvCxnSpPr>
          <p:cNvPr id="55" name="Straight Connector 54"/>
          <p:cNvCxnSpPr/>
          <p:nvPr/>
        </p:nvCxnSpPr>
        <p:spPr>
          <a:xfrm>
            <a:off x="3077622" y="1917700"/>
            <a:ext cx="0" cy="4178299"/>
          </a:xfrm>
          <a:prstGeom prst="line">
            <a:avLst/>
          </a:prstGeom>
          <a:ln w="3175" cmpd="sng">
            <a:solidFill>
              <a:schemeClr val="tx2">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12" name="TextBox 11"/>
          <p:cNvSpPr txBox="1"/>
          <p:nvPr/>
        </p:nvSpPr>
        <p:spPr>
          <a:xfrm>
            <a:off x="10007" y="1762070"/>
            <a:ext cx="3067615" cy="1138773"/>
          </a:xfrm>
          <a:prstGeom prst="rect">
            <a:avLst/>
          </a:prstGeom>
          <a:noFill/>
        </p:spPr>
        <p:txBody>
          <a:bodyPr wrap="square" rtlCol="0">
            <a:spAutoFit/>
          </a:bodyPr>
          <a:lstStyle/>
          <a:p>
            <a:pPr algn="r"/>
            <a:r>
              <a:rPr lang="en-US" sz="3400" b="1">
                <a:solidFill>
                  <a:schemeClr val="tx2">
                    <a:lumMod val="75000"/>
                  </a:schemeClr>
                </a:solidFill>
                <a:latin typeface="Abadi MT Condensed Extra Bold"/>
                <a:cs typeface="Abadi MT Condensed Extra Bold"/>
              </a:rPr>
              <a:t>AN INTERESTING CONJUNCTION</a:t>
            </a:r>
            <a:endParaRPr lang="en-US" sz="3400">
              <a:solidFill>
                <a:schemeClr val="tx2">
                  <a:lumMod val="75000"/>
                </a:schemeClr>
              </a:solidFill>
              <a:latin typeface="Abadi MT Condensed Extra Bold"/>
              <a:cs typeface="Abadi MT Condensed Extra Bold"/>
            </a:endParaRPr>
          </a:p>
        </p:txBody>
      </p:sp>
      <p:grpSp>
        <p:nvGrpSpPr>
          <p:cNvPr id="8" name="Group 7"/>
          <p:cNvGrpSpPr/>
          <p:nvPr/>
        </p:nvGrpSpPr>
        <p:grpSpPr>
          <a:xfrm>
            <a:off x="3200400" y="1917700"/>
            <a:ext cx="5959918" cy="983143"/>
            <a:chOff x="3200400" y="1917700"/>
            <a:chExt cx="5959918" cy="983143"/>
          </a:xfrm>
        </p:grpSpPr>
        <p:sp>
          <p:nvSpPr>
            <p:cNvPr id="7" name="Rectangle 6"/>
            <p:cNvSpPr/>
            <p:nvPr/>
          </p:nvSpPr>
          <p:spPr>
            <a:xfrm>
              <a:off x="3200400" y="1917700"/>
              <a:ext cx="5943600" cy="983143"/>
            </a:xfrm>
            <a:prstGeom prst="rect">
              <a:avLst/>
            </a:prstGeom>
            <a:solidFill>
              <a:schemeClr val="accent6">
                <a:lumMod val="20000"/>
                <a:lumOff val="8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TextBox 16"/>
            <p:cNvSpPr txBox="1"/>
            <p:nvPr/>
          </p:nvSpPr>
          <p:spPr>
            <a:xfrm>
              <a:off x="3200400" y="2017575"/>
              <a:ext cx="5959918" cy="369332"/>
            </a:xfrm>
            <a:prstGeom prst="rect">
              <a:avLst/>
            </a:prstGeom>
            <a:noFill/>
          </p:spPr>
          <p:txBody>
            <a:bodyPr wrap="square" lIns="0" tIns="0" rIns="0" bIns="0" rtlCol="0" anchor="t" anchorCtr="0">
              <a:spAutoFit/>
            </a:bodyPr>
            <a:lstStyle/>
            <a:p>
              <a:pPr marL="180000"/>
              <a:r>
                <a:rPr lang="en-US" sz="2400" dirty="0">
                  <a:solidFill>
                    <a:srgbClr val="B27979"/>
                  </a:solidFill>
                  <a:latin typeface="Abadi MT Condensed Light"/>
                  <a:cs typeface="Abadi MT Condensed Light"/>
                </a:rPr>
                <a:t>INTERNET CONNECTION BECOMES CAPILLARY</a:t>
              </a:r>
              <a:endParaRPr lang="en-US" sz="2000" dirty="0">
                <a:solidFill>
                  <a:srgbClr val="B27979"/>
                </a:solidFill>
                <a:latin typeface="Abadi MT Condensed Light"/>
                <a:cs typeface="Abadi MT Condensed Light"/>
              </a:endParaRPr>
            </a:p>
          </p:txBody>
        </p:sp>
      </p:grpSp>
      <p:grpSp>
        <p:nvGrpSpPr>
          <p:cNvPr id="9" name="Group 8"/>
          <p:cNvGrpSpPr/>
          <p:nvPr/>
        </p:nvGrpSpPr>
        <p:grpSpPr>
          <a:xfrm>
            <a:off x="3216718" y="2951643"/>
            <a:ext cx="5943600" cy="983143"/>
            <a:chOff x="3216718" y="3053243"/>
            <a:chExt cx="5943600" cy="983143"/>
          </a:xfrm>
        </p:grpSpPr>
        <p:sp>
          <p:nvSpPr>
            <p:cNvPr id="20" name="Rectangle 19"/>
            <p:cNvSpPr/>
            <p:nvPr/>
          </p:nvSpPr>
          <p:spPr>
            <a:xfrm>
              <a:off x="3216718" y="3053243"/>
              <a:ext cx="5943600" cy="983143"/>
            </a:xfrm>
            <a:prstGeom prst="rect">
              <a:avLst/>
            </a:prstGeom>
            <a:solidFill>
              <a:schemeClr val="accent5">
                <a:lumMod val="40000"/>
                <a:lumOff val="6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TextBox 15"/>
            <p:cNvSpPr txBox="1"/>
            <p:nvPr/>
          </p:nvSpPr>
          <p:spPr>
            <a:xfrm>
              <a:off x="3216718" y="3181782"/>
              <a:ext cx="5914582" cy="369332"/>
            </a:xfrm>
            <a:prstGeom prst="rect">
              <a:avLst/>
            </a:prstGeom>
            <a:noFill/>
          </p:spPr>
          <p:txBody>
            <a:bodyPr wrap="square" lIns="0" tIns="0" rIns="0" bIns="0" rtlCol="0" anchor="t" anchorCtr="0">
              <a:spAutoFit/>
            </a:bodyPr>
            <a:lstStyle/>
            <a:p>
              <a:pPr marL="180000"/>
              <a:r>
                <a:rPr lang="en-US" sz="2400" b="1" dirty="0">
                  <a:solidFill>
                    <a:schemeClr val="accent5">
                      <a:lumMod val="75000"/>
                    </a:schemeClr>
                  </a:solidFill>
                  <a:latin typeface="Abadi MT Condensed Light"/>
                  <a:cs typeface="Abadi MT Condensed Light"/>
                </a:rPr>
                <a:t>WEB 2.0 IS A MATURE APPLICATION PLATFORM</a:t>
              </a:r>
              <a:endParaRPr lang="en-US" sz="2000" b="1" dirty="0">
                <a:solidFill>
                  <a:schemeClr val="accent5">
                    <a:lumMod val="75000"/>
                  </a:schemeClr>
                </a:solidFill>
                <a:latin typeface="Abadi MT Condensed Light"/>
                <a:cs typeface="Abadi MT Condensed Light"/>
              </a:endParaRPr>
            </a:p>
          </p:txBody>
        </p:sp>
      </p:grpSp>
      <p:grpSp>
        <p:nvGrpSpPr>
          <p:cNvPr id="10" name="Group 9"/>
          <p:cNvGrpSpPr/>
          <p:nvPr/>
        </p:nvGrpSpPr>
        <p:grpSpPr>
          <a:xfrm>
            <a:off x="3200400" y="3998286"/>
            <a:ext cx="5959918" cy="983143"/>
            <a:chOff x="3200400" y="4188786"/>
            <a:chExt cx="5959918" cy="983143"/>
          </a:xfrm>
        </p:grpSpPr>
        <p:sp>
          <p:nvSpPr>
            <p:cNvPr id="22" name="Rectangle 21"/>
            <p:cNvSpPr/>
            <p:nvPr/>
          </p:nvSpPr>
          <p:spPr>
            <a:xfrm>
              <a:off x="3200400" y="4188786"/>
              <a:ext cx="5943600" cy="983143"/>
            </a:xfrm>
            <a:prstGeom prst="rect">
              <a:avLst/>
            </a:prstGeom>
            <a:solidFill>
              <a:schemeClr val="tx2">
                <a:lumMod val="20000"/>
                <a:lumOff val="8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TextBox 14"/>
            <p:cNvSpPr txBox="1"/>
            <p:nvPr/>
          </p:nvSpPr>
          <p:spPr>
            <a:xfrm>
              <a:off x="3216718" y="4315786"/>
              <a:ext cx="5943600" cy="369332"/>
            </a:xfrm>
            <a:prstGeom prst="rect">
              <a:avLst/>
            </a:prstGeom>
            <a:noFill/>
          </p:spPr>
          <p:txBody>
            <a:bodyPr wrap="square" lIns="0" tIns="0" rIns="0" bIns="0" rtlCol="0" anchor="t" anchorCtr="0">
              <a:spAutoFit/>
            </a:bodyPr>
            <a:lstStyle/>
            <a:p>
              <a:pPr marL="180000"/>
              <a:r>
                <a:rPr lang="en-US" sz="2400" b="1" dirty="0">
                  <a:solidFill>
                    <a:schemeClr val="accent1">
                      <a:lumMod val="75000"/>
                    </a:schemeClr>
                  </a:solidFill>
                  <a:latin typeface="Abadi MT Condensed Light"/>
                  <a:cs typeface="Abadi MT Condensed Light"/>
                </a:rPr>
                <a:t>UTILITY COMPUTING BECOMES MATURE</a:t>
              </a:r>
              <a:endParaRPr lang="en-US" sz="2000" b="1" dirty="0">
                <a:solidFill>
                  <a:schemeClr val="accent1">
                    <a:lumMod val="75000"/>
                  </a:schemeClr>
                </a:solidFill>
                <a:latin typeface="Abadi MT Condensed Light"/>
                <a:cs typeface="Abadi MT Condensed Light"/>
              </a:endParaRPr>
            </a:p>
          </p:txBody>
        </p:sp>
      </p:grpSp>
      <p:grpSp>
        <p:nvGrpSpPr>
          <p:cNvPr id="11" name="Group 10"/>
          <p:cNvGrpSpPr/>
          <p:nvPr/>
        </p:nvGrpSpPr>
        <p:grpSpPr>
          <a:xfrm>
            <a:off x="3216718" y="5026985"/>
            <a:ext cx="5943600" cy="983143"/>
            <a:chOff x="3216718" y="5179385"/>
            <a:chExt cx="5943600" cy="983143"/>
          </a:xfrm>
        </p:grpSpPr>
        <p:sp>
          <p:nvSpPr>
            <p:cNvPr id="24" name="Rectangle 23"/>
            <p:cNvSpPr/>
            <p:nvPr/>
          </p:nvSpPr>
          <p:spPr>
            <a:xfrm>
              <a:off x="3216718" y="5179385"/>
              <a:ext cx="5943600" cy="983143"/>
            </a:xfrm>
            <a:prstGeom prst="rect">
              <a:avLst/>
            </a:prstGeom>
            <a:solidFill>
              <a:schemeClr val="accent4">
                <a:lumMod val="20000"/>
                <a:lumOff val="8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TextBox 17"/>
            <p:cNvSpPr txBox="1"/>
            <p:nvPr/>
          </p:nvSpPr>
          <p:spPr>
            <a:xfrm>
              <a:off x="3216718" y="5280985"/>
              <a:ext cx="5943600" cy="738664"/>
            </a:xfrm>
            <a:prstGeom prst="rect">
              <a:avLst/>
            </a:prstGeom>
            <a:noFill/>
          </p:spPr>
          <p:txBody>
            <a:bodyPr wrap="square" lIns="0" tIns="0" rIns="0" bIns="0" rtlCol="0" anchor="t" anchorCtr="0">
              <a:spAutoFit/>
            </a:bodyPr>
            <a:lstStyle/>
            <a:p>
              <a:pPr marL="180000"/>
              <a:r>
                <a:rPr lang="en-US" sz="2400" b="1" dirty="0">
                  <a:solidFill>
                    <a:schemeClr val="accent4">
                      <a:lumMod val="75000"/>
                    </a:schemeClr>
                  </a:solidFill>
                  <a:latin typeface="Abadi MT Condensed Light"/>
                  <a:cs typeface="Abadi MT Condensed Light"/>
                </a:rPr>
                <a:t>VIRTUALISATION IS ESTABLISHING AS COMMERCIALLY VIABLE</a:t>
              </a:r>
              <a:endParaRPr lang="en-US" sz="2000" b="1" dirty="0">
                <a:solidFill>
                  <a:schemeClr val="accent4">
                    <a:lumMod val="75000"/>
                  </a:schemeClr>
                </a:solidFill>
                <a:latin typeface="Abadi MT Condensed Light"/>
                <a:cs typeface="Abadi MT Condensed Light"/>
              </a:endParaRPr>
            </a:p>
          </p:txBody>
        </p:sp>
      </p:grpSp>
      <p:sp>
        <p:nvSpPr>
          <p:cNvPr id="21" name="Footer Placeholder 4">
            <a:extLst>
              <a:ext uri="{FF2B5EF4-FFF2-40B4-BE49-F238E27FC236}">
                <a16:creationId xmlns:a16="http://schemas.microsoft.com/office/drawing/2014/main" id="{6A66CE94-5FDB-3A44-A3F4-E2A6F4861872}"/>
              </a:ext>
            </a:extLst>
          </p:cNvPr>
          <p:cNvSpPr>
            <a:spLocks noGrp="1"/>
          </p:cNvSpPr>
          <p:nvPr>
            <p:ph type="ftr" sz="quarter" idx="11"/>
          </p:nvPr>
        </p:nvSpPr>
        <p:spPr>
          <a:xfrm>
            <a:off x="2082800" y="6559550"/>
            <a:ext cx="4978400" cy="365125"/>
          </a:xfrm>
        </p:spPr>
        <p:txBody>
          <a:bodyPr/>
          <a:lstStyle/>
          <a:p>
            <a:r>
              <a:rPr lang="en-US" dirty="0"/>
              <a:t>SIT737 Service Oriented Architecture </a:t>
            </a:r>
          </a:p>
        </p:txBody>
      </p:sp>
    </p:spTree>
    <p:extLst>
      <p:ext uri="{BB962C8B-B14F-4D97-AF65-F5344CB8AC3E}">
        <p14:creationId xmlns:p14="http://schemas.microsoft.com/office/powerpoint/2010/main" val="4779591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2"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p:tgtEl>
                                          <p:spTgt spid="8"/>
                                        </p:tgtEl>
                                        <p:attrNameLst>
                                          <p:attrName>ppt_x</p:attrName>
                                        </p:attrNameLst>
                                      </p:cBhvr>
                                      <p:tavLst>
                                        <p:tav tm="0">
                                          <p:val>
                                            <p:strVal val="#ppt_x+#ppt_w*1.125000"/>
                                          </p:val>
                                        </p:tav>
                                        <p:tav tm="100000">
                                          <p:val>
                                            <p:strVal val="#ppt_x"/>
                                          </p:val>
                                        </p:tav>
                                      </p:tavLst>
                                    </p:anim>
                                    <p:animEffect transition="in" filter="wipe(left)">
                                      <p:cBhvr>
                                        <p:cTn id="8" dur="500"/>
                                        <p:tgtEl>
                                          <p:spTgt spid="8"/>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2"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p:tgtEl>
                                          <p:spTgt spid="9"/>
                                        </p:tgtEl>
                                        <p:attrNameLst>
                                          <p:attrName>ppt_x</p:attrName>
                                        </p:attrNameLst>
                                      </p:cBhvr>
                                      <p:tavLst>
                                        <p:tav tm="0">
                                          <p:val>
                                            <p:strVal val="#ppt_x+#ppt_w*1.125000"/>
                                          </p:val>
                                        </p:tav>
                                        <p:tav tm="100000">
                                          <p:val>
                                            <p:strVal val="#ppt_x"/>
                                          </p:val>
                                        </p:tav>
                                      </p:tavLst>
                                    </p:anim>
                                    <p:animEffect transition="in" filter="wipe(left)">
                                      <p:cBhvr>
                                        <p:cTn id="14" dur="500"/>
                                        <p:tgtEl>
                                          <p:spTgt spid="9"/>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2" fill="hold" nodeType="clickEffect">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500"/>
                                        <p:tgtEl>
                                          <p:spTgt spid="10"/>
                                        </p:tgtEl>
                                        <p:attrNameLst>
                                          <p:attrName>ppt_x</p:attrName>
                                        </p:attrNameLst>
                                      </p:cBhvr>
                                      <p:tavLst>
                                        <p:tav tm="0">
                                          <p:val>
                                            <p:strVal val="#ppt_x+#ppt_w*1.125000"/>
                                          </p:val>
                                        </p:tav>
                                        <p:tav tm="100000">
                                          <p:val>
                                            <p:strVal val="#ppt_x"/>
                                          </p:val>
                                        </p:tav>
                                      </p:tavLst>
                                    </p:anim>
                                    <p:animEffect transition="in" filter="wipe(left)">
                                      <p:cBhvr>
                                        <p:cTn id="20" dur="500"/>
                                        <p:tgtEl>
                                          <p:spTgt spid="10"/>
                                        </p:tgtEl>
                                      </p:cBhvr>
                                    </p:animEffect>
                                  </p:childTnLst>
                                </p:cTn>
                              </p:par>
                            </p:childTnLst>
                          </p:cTn>
                        </p:par>
                      </p:childTnLst>
                    </p:cTn>
                  </p:par>
                  <p:par>
                    <p:cTn id="21" fill="hold">
                      <p:stCondLst>
                        <p:cond delay="indefinite"/>
                      </p:stCondLst>
                      <p:childTnLst>
                        <p:par>
                          <p:cTn id="22" fill="hold">
                            <p:stCondLst>
                              <p:cond delay="0"/>
                            </p:stCondLst>
                            <p:childTnLst>
                              <p:par>
                                <p:cTn id="23" presetID="12" presetClass="entr" presetSubtype="2" fill="hold" nodeType="clickEffect">
                                  <p:stCondLst>
                                    <p:cond delay="0"/>
                                  </p:stCondLst>
                                  <p:childTnLst>
                                    <p:set>
                                      <p:cBhvr>
                                        <p:cTn id="24" dur="1" fill="hold">
                                          <p:stCondLst>
                                            <p:cond delay="0"/>
                                          </p:stCondLst>
                                        </p:cTn>
                                        <p:tgtEl>
                                          <p:spTgt spid="11"/>
                                        </p:tgtEl>
                                        <p:attrNameLst>
                                          <p:attrName>style.visibility</p:attrName>
                                        </p:attrNameLst>
                                      </p:cBhvr>
                                      <p:to>
                                        <p:strVal val="visible"/>
                                      </p:to>
                                    </p:set>
                                    <p:anim calcmode="lin" valueType="num">
                                      <p:cBhvr additive="base">
                                        <p:cTn id="25" dur="500"/>
                                        <p:tgtEl>
                                          <p:spTgt spid="11"/>
                                        </p:tgtEl>
                                        <p:attrNameLst>
                                          <p:attrName>ppt_x</p:attrName>
                                        </p:attrNameLst>
                                      </p:cBhvr>
                                      <p:tavLst>
                                        <p:tav tm="0">
                                          <p:val>
                                            <p:strVal val="#ppt_x+#ppt_w*1.125000"/>
                                          </p:val>
                                        </p:tav>
                                        <p:tav tm="100000">
                                          <p:val>
                                            <p:strVal val="#ppt_x"/>
                                          </p:val>
                                        </p:tav>
                                      </p:tavLst>
                                    </p:anim>
                                    <p:animEffect transition="in" filter="wipe(left)">
                                      <p:cBhvr>
                                        <p:cTn id="26"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E5510FB-397C-AD46-9F46-F97D0B90C879}"/>
              </a:ext>
            </a:extLst>
          </p:cNvPr>
          <p:cNvSpPr>
            <a:spLocks noGrp="1"/>
          </p:cNvSpPr>
          <p:nvPr>
            <p:ph type="ctrTitle"/>
          </p:nvPr>
        </p:nvSpPr>
        <p:spPr/>
        <p:txBody>
          <a:bodyPr/>
          <a:lstStyle/>
          <a:p>
            <a:r>
              <a:rPr lang="en-US" dirty="0"/>
              <a:t>Explore the Cloud Stack Model</a:t>
            </a:r>
          </a:p>
        </p:txBody>
      </p:sp>
      <p:sp>
        <p:nvSpPr>
          <p:cNvPr id="8" name="Subtitle 7">
            <a:extLst>
              <a:ext uri="{FF2B5EF4-FFF2-40B4-BE49-F238E27FC236}">
                <a16:creationId xmlns:a16="http://schemas.microsoft.com/office/drawing/2014/main" id="{185B2926-A552-AE4A-9DBB-52DA364D9902}"/>
              </a:ext>
            </a:extLst>
          </p:cNvPr>
          <p:cNvSpPr>
            <a:spLocks noGrp="1"/>
          </p:cNvSpPr>
          <p:nvPr>
            <p:ph type="subTitle" idx="1"/>
          </p:nvPr>
        </p:nvSpPr>
        <p:spPr/>
        <p:txBody>
          <a:bodyPr/>
          <a:lstStyle/>
          <a:p>
            <a:endParaRPr lang="en-US"/>
          </a:p>
        </p:txBody>
      </p:sp>
      <p:sp>
        <p:nvSpPr>
          <p:cNvPr id="4" name="Date Placeholder 3">
            <a:extLst>
              <a:ext uri="{FF2B5EF4-FFF2-40B4-BE49-F238E27FC236}">
                <a16:creationId xmlns:a16="http://schemas.microsoft.com/office/drawing/2014/main" id="{CC887364-B139-C94F-B682-35AFE1449A7B}"/>
              </a:ext>
            </a:extLst>
          </p:cNvPr>
          <p:cNvSpPr>
            <a:spLocks noGrp="1"/>
          </p:cNvSpPr>
          <p:nvPr>
            <p:ph type="dt" sz="half" idx="10"/>
          </p:nvPr>
        </p:nvSpPr>
        <p:spPr/>
        <p:txBody>
          <a:bodyPr/>
          <a:lstStyle/>
          <a:p>
            <a:fld id="{3D204B18-9485-D74D-B2B3-6C26E88E40BB}" type="datetime1">
              <a:rPr lang="en-AU" smtClean="0"/>
              <a:pPr/>
              <a:t>23/3/18</a:t>
            </a:fld>
            <a:endParaRPr lang="en-US"/>
          </a:p>
        </p:txBody>
      </p:sp>
      <p:sp>
        <p:nvSpPr>
          <p:cNvPr id="6" name="Slide Number Placeholder 5">
            <a:extLst>
              <a:ext uri="{FF2B5EF4-FFF2-40B4-BE49-F238E27FC236}">
                <a16:creationId xmlns:a16="http://schemas.microsoft.com/office/drawing/2014/main" id="{B443D7FA-3EFC-E848-B1DB-C6B5D0A52F65}"/>
              </a:ext>
            </a:extLst>
          </p:cNvPr>
          <p:cNvSpPr>
            <a:spLocks noGrp="1"/>
          </p:cNvSpPr>
          <p:nvPr>
            <p:ph type="sldNum" sz="quarter" idx="12"/>
          </p:nvPr>
        </p:nvSpPr>
        <p:spPr/>
        <p:txBody>
          <a:bodyPr/>
          <a:lstStyle/>
          <a:p>
            <a:fld id="{BBE0A389-EB18-824A-A5ED-72ACC9A7FB5D}" type="slidenum">
              <a:rPr lang="en-US" smtClean="0"/>
              <a:pPr/>
              <a:t>8</a:t>
            </a:fld>
            <a:endParaRPr lang="en-US"/>
          </a:p>
        </p:txBody>
      </p:sp>
      <p:sp>
        <p:nvSpPr>
          <p:cNvPr id="9" name="Footer Placeholder 4">
            <a:extLst>
              <a:ext uri="{FF2B5EF4-FFF2-40B4-BE49-F238E27FC236}">
                <a16:creationId xmlns:a16="http://schemas.microsoft.com/office/drawing/2014/main" id="{3E977826-C7A3-BE42-9416-FD46108253E2}"/>
              </a:ext>
            </a:extLst>
          </p:cNvPr>
          <p:cNvSpPr>
            <a:spLocks noGrp="1"/>
          </p:cNvSpPr>
          <p:nvPr>
            <p:ph type="ftr" sz="quarter" idx="11"/>
          </p:nvPr>
        </p:nvSpPr>
        <p:spPr>
          <a:xfrm>
            <a:off x="2082800" y="6356350"/>
            <a:ext cx="4978400" cy="365125"/>
          </a:xfrm>
        </p:spPr>
        <p:txBody>
          <a:bodyPr/>
          <a:lstStyle/>
          <a:p>
            <a:r>
              <a:rPr lang="en-US" dirty="0"/>
              <a:t>SIT737 Service Oriented Architecture </a:t>
            </a:r>
          </a:p>
        </p:txBody>
      </p:sp>
    </p:spTree>
    <p:extLst>
      <p:ext uri="{BB962C8B-B14F-4D97-AF65-F5344CB8AC3E}">
        <p14:creationId xmlns:p14="http://schemas.microsoft.com/office/powerpoint/2010/main" val="6815029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a:t>Infrastructure as a Service</a:t>
            </a:r>
          </a:p>
        </p:txBody>
      </p:sp>
      <p:sp>
        <p:nvSpPr>
          <p:cNvPr id="4" name="Date Placeholder 3"/>
          <p:cNvSpPr>
            <a:spLocks noGrp="1"/>
          </p:cNvSpPr>
          <p:nvPr>
            <p:ph type="dt" sz="half" idx="10"/>
          </p:nvPr>
        </p:nvSpPr>
        <p:spPr/>
        <p:txBody>
          <a:bodyPr/>
          <a:lstStyle/>
          <a:p>
            <a:fld id="{D165DBA8-B6EE-4C4F-BC61-5BCB0EBA0B55}" type="datetime1">
              <a:t>3/23/18</a:t>
            </a:fld>
            <a:endParaRPr lang="en-US"/>
          </a:p>
        </p:txBody>
      </p:sp>
      <p:sp>
        <p:nvSpPr>
          <p:cNvPr id="5" name="Footer Placeholder 4"/>
          <p:cNvSpPr>
            <a:spLocks noGrp="1"/>
          </p:cNvSpPr>
          <p:nvPr>
            <p:ph type="ftr" sz="quarter" idx="11"/>
          </p:nvPr>
        </p:nvSpPr>
        <p:spPr/>
        <p:txBody>
          <a:bodyPr/>
          <a:lstStyle/>
          <a:p>
            <a:r>
              <a:rPr lang="en-AU" dirty="0"/>
              <a:t>SIT737 Service Oriented Architecture </a:t>
            </a:r>
          </a:p>
        </p:txBody>
      </p:sp>
      <p:sp>
        <p:nvSpPr>
          <p:cNvPr id="6" name="Slide Number Placeholder 5"/>
          <p:cNvSpPr>
            <a:spLocks noGrp="1"/>
          </p:cNvSpPr>
          <p:nvPr>
            <p:ph type="sldNum" sz="quarter" idx="12"/>
          </p:nvPr>
        </p:nvSpPr>
        <p:spPr/>
        <p:txBody>
          <a:bodyPr/>
          <a:lstStyle/>
          <a:p>
            <a:fld id="{BBE0A389-EB18-824A-A5ED-72ACC9A7FB5D}" type="slidenum">
              <a:t>9</a:t>
            </a:fld>
            <a:endParaRPr lang="en-US"/>
          </a:p>
        </p:txBody>
      </p:sp>
      <p:sp>
        <p:nvSpPr>
          <p:cNvPr id="26" name="Rectangle 25"/>
          <p:cNvSpPr/>
          <p:nvPr/>
        </p:nvSpPr>
        <p:spPr>
          <a:xfrm>
            <a:off x="0" y="1684866"/>
            <a:ext cx="9144000" cy="4779434"/>
          </a:xfrm>
          <a:prstGeom prst="rect">
            <a:avLst/>
          </a:prstGeom>
          <a:solidFill>
            <a:schemeClr val="bg1">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cxnSp>
        <p:nvCxnSpPr>
          <p:cNvPr id="27" name="Straight Connector 26"/>
          <p:cNvCxnSpPr/>
          <p:nvPr/>
        </p:nvCxnSpPr>
        <p:spPr>
          <a:xfrm>
            <a:off x="2209800" y="1917700"/>
            <a:ext cx="0" cy="4356100"/>
          </a:xfrm>
          <a:prstGeom prst="line">
            <a:avLst/>
          </a:prstGeom>
          <a:ln w="3175" cmpd="sng">
            <a:solidFill>
              <a:schemeClr val="tx2">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28" name="TextBox 27"/>
          <p:cNvSpPr txBox="1"/>
          <p:nvPr/>
        </p:nvSpPr>
        <p:spPr>
          <a:xfrm>
            <a:off x="50800" y="1814310"/>
            <a:ext cx="2157046" cy="707886"/>
          </a:xfrm>
          <a:prstGeom prst="rect">
            <a:avLst/>
          </a:prstGeom>
          <a:noFill/>
        </p:spPr>
        <p:txBody>
          <a:bodyPr wrap="square" rtlCol="0">
            <a:spAutoFit/>
          </a:bodyPr>
          <a:lstStyle/>
          <a:p>
            <a:pPr algn="r"/>
            <a:r>
              <a:rPr lang="en-US" sz="2000" b="1">
                <a:solidFill>
                  <a:schemeClr val="tx2">
                    <a:lumMod val="75000"/>
                  </a:schemeClr>
                </a:solidFill>
                <a:latin typeface="Abadi MT Condensed Extra Bold"/>
                <a:cs typeface="Abadi MT Condensed Extra Bold"/>
              </a:rPr>
              <a:t>CLOUD REFERENCE MODEL</a:t>
            </a:r>
            <a:endParaRPr lang="en-US" sz="2000">
              <a:solidFill>
                <a:schemeClr val="tx2">
                  <a:lumMod val="75000"/>
                </a:schemeClr>
              </a:solidFill>
              <a:latin typeface="Abadi MT Condensed Extra Bold"/>
              <a:cs typeface="Abadi MT Condensed Extra Bold"/>
            </a:endParaRPr>
          </a:p>
        </p:txBody>
      </p:sp>
      <p:sp>
        <p:nvSpPr>
          <p:cNvPr id="45" name="Rectangle 44"/>
          <p:cNvSpPr/>
          <p:nvPr/>
        </p:nvSpPr>
        <p:spPr>
          <a:xfrm>
            <a:off x="2338092" y="1778933"/>
            <a:ext cx="4697846" cy="646331"/>
          </a:xfrm>
          <a:prstGeom prst="rect">
            <a:avLst/>
          </a:prstGeom>
        </p:spPr>
        <p:txBody>
          <a:bodyPr wrap="none">
            <a:spAutoFit/>
          </a:bodyPr>
          <a:lstStyle/>
          <a:p>
            <a:r>
              <a:rPr lang="en-US" sz="3600">
                <a:solidFill>
                  <a:schemeClr val="tx2">
                    <a:lumMod val="75000"/>
                  </a:schemeClr>
                </a:solidFill>
                <a:latin typeface="Abadi MT Condensed Light"/>
                <a:cs typeface="Abadi MT Condensed Light"/>
              </a:rPr>
              <a:t>At the bottom of the stack…</a:t>
            </a:r>
          </a:p>
        </p:txBody>
      </p:sp>
      <p:grpSp>
        <p:nvGrpSpPr>
          <p:cNvPr id="8" name="Group 7"/>
          <p:cNvGrpSpPr/>
          <p:nvPr/>
        </p:nvGrpSpPr>
        <p:grpSpPr>
          <a:xfrm>
            <a:off x="469900" y="3825816"/>
            <a:ext cx="7658100" cy="970871"/>
            <a:chOff x="469900" y="4216576"/>
            <a:chExt cx="7658100" cy="970871"/>
          </a:xfrm>
        </p:grpSpPr>
        <p:sp>
          <p:nvSpPr>
            <p:cNvPr id="51" name="Rectangle 50"/>
            <p:cNvSpPr/>
            <p:nvPr/>
          </p:nvSpPr>
          <p:spPr>
            <a:xfrm>
              <a:off x="801077" y="4216576"/>
              <a:ext cx="7326923" cy="970871"/>
            </a:xfrm>
            <a:prstGeom prst="rect">
              <a:avLst/>
            </a:prstGeom>
            <a:solidFill>
              <a:schemeClr val="accent5">
                <a:lumMod val="40000"/>
                <a:lumOff val="6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4" name="TextBox 53"/>
            <p:cNvSpPr txBox="1"/>
            <p:nvPr/>
          </p:nvSpPr>
          <p:spPr>
            <a:xfrm>
              <a:off x="2305050" y="4343741"/>
              <a:ext cx="5608027" cy="738664"/>
            </a:xfrm>
            <a:prstGeom prst="rect">
              <a:avLst/>
            </a:prstGeom>
            <a:noFill/>
          </p:spPr>
          <p:txBody>
            <a:bodyPr wrap="square" lIns="108000" tIns="0" rIns="108000" bIns="0" rtlCol="0" anchor="t" anchorCtr="0">
              <a:spAutoFit/>
            </a:bodyPr>
            <a:lstStyle/>
            <a:p>
              <a:r>
                <a:rPr lang="en-US" sz="1600" i="1" dirty="0">
                  <a:solidFill>
                    <a:schemeClr val="accent5">
                      <a:lumMod val="75000"/>
                    </a:schemeClr>
                  </a:solidFill>
                  <a:latin typeface="Abadi MT Condensed Light"/>
                  <a:cs typeface="Abadi MT Condensed Light"/>
                </a:rPr>
                <a:t>Environment for building applications in the cloud and fundamental application building blocks available as services to implement core capabilities. These both include runtime and development environment supporting applications.</a:t>
              </a:r>
              <a:endParaRPr lang="en-US" sz="1400" i="1" dirty="0">
                <a:solidFill>
                  <a:schemeClr val="accent5">
                    <a:lumMod val="75000"/>
                  </a:schemeClr>
                </a:solidFill>
                <a:latin typeface="Abadi MT Condensed Light"/>
                <a:cs typeface="Abadi MT Condensed Light"/>
              </a:endParaRPr>
            </a:p>
          </p:txBody>
        </p:sp>
        <p:sp>
          <p:nvSpPr>
            <p:cNvPr id="7" name="Rectangle 6"/>
            <p:cNvSpPr/>
            <p:nvPr/>
          </p:nvSpPr>
          <p:spPr>
            <a:xfrm>
              <a:off x="810846" y="4229276"/>
              <a:ext cx="1398954" cy="958171"/>
            </a:xfrm>
            <a:prstGeom prst="rect">
              <a:avLst/>
            </a:prstGeom>
            <a:solidFill>
              <a:schemeClr val="accent5">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9" name="TextBox 38"/>
            <p:cNvSpPr txBox="1"/>
            <p:nvPr/>
          </p:nvSpPr>
          <p:spPr>
            <a:xfrm>
              <a:off x="469900" y="4241976"/>
              <a:ext cx="1676401" cy="461665"/>
            </a:xfrm>
            <a:prstGeom prst="rect">
              <a:avLst/>
            </a:prstGeom>
            <a:noFill/>
          </p:spPr>
          <p:txBody>
            <a:bodyPr wrap="square" rtlCol="0">
              <a:spAutoFit/>
            </a:bodyPr>
            <a:lstStyle/>
            <a:p>
              <a:pPr algn="r"/>
              <a:r>
                <a:rPr lang="en-US" sz="2400" b="1" dirty="0">
                  <a:solidFill>
                    <a:schemeClr val="accent5">
                      <a:lumMod val="20000"/>
                      <a:lumOff val="80000"/>
                    </a:schemeClr>
                  </a:solidFill>
                  <a:latin typeface="Abadi MT Condensed Extra Bold"/>
                  <a:cs typeface="Abadi MT Condensed Extra Bold"/>
                </a:rPr>
                <a:t>PaaS</a:t>
              </a:r>
              <a:endParaRPr lang="en-US" sz="2000" dirty="0">
                <a:solidFill>
                  <a:schemeClr val="accent5">
                    <a:lumMod val="20000"/>
                    <a:lumOff val="80000"/>
                  </a:schemeClr>
                </a:solidFill>
                <a:latin typeface="Abadi MT Condensed Extra Bold"/>
                <a:cs typeface="Abadi MT Condensed Extra Bold"/>
              </a:endParaRPr>
            </a:p>
          </p:txBody>
        </p:sp>
      </p:grpSp>
      <p:grpSp>
        <p:nvGrpSpPr>
          <p:cNvPr id="3" name="Group 2"/>
          <p:cNvGrpSpPr/>
          <p:nvPr/>
        </p:nvGrpSpPr>
        <p:grpSpPr>
          <a:xfrm>
            <a:off x="584201" y="2789730"/>
            <a:ext cx="7534030" cy="971420"/>
            <a:chOff x="584201" y="2516198"/>
            <a:chExt cx="7534030" cy="971420"/>
          </a:xfrm>
        </p:grpSpPr>
        <p:sp>
          <p:nvSpPr>
            <p:cNvPr id="48" name="Rectangle 47"/>
            <p:cNvSpPr/>
            <p:nvPr/>
          </p:nvSpPr>
          <p:spPr>
            <a:xfrm>
              <a:off x="810847" y="2516198"/>
              <a:ext cx="7307384" cy="971419"/>
            </a:xfrm>
            <a:prstGeom prst="rect">
              <a:avLst/>
            </a:prstGeom>
            <a:solidFill>
              <a:schemeClr val="accent6">
                <a:lumMod val="20000"/>
                <a:lumOff val="8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3" name="TextBox 52"/>
            <p:cNvSpPr txBox="1"/>
            <p:nvPr/>
          </p:nvSpPr>
          <p:spPr>
            <a:xfrm>
              <a:off x="2298704" y="2622403"/>
              <a:ext cx="5760911" cy="738664"/>
            </a:xfrm>
            <a:prstGeom prst="rect">
              <a:avLst/>
            </a:prstGeom>
            <a:noFill/>
          </p:spPr>
          <p:txBody>
            <a:bodyPr wrap="square" lIns="108000" tIns="0" rIns="108000" bIns="0" rtlCol="0" anchor="t" anchorCtr="0">
              <a:spAutoFit/>
            </a:bodyPr>
            <a:lstStyle/>
            <a:p>
              <a:r>
                <a:rPr lang="en-US" sz="1600" i="1" dirty="0">
                  <a:solidFill>
                    <a:srgbClr val="B27979"/>
                  </a:solidFill>
                  <a:latin typeface="Abadi MT Condensed Light"/>
                  <a:cs typeface="Abadi MT Condensed Light"/>
                </a:rPr>
                <a:t>Applications and services that can be used directly by the end user or integrated into applications to increase their capabilities.  Examples are emails, word processors, presentations. </a:t>
              </a:r>
              <a:endParaRPr lang="en-US" sz="1400" i="1" dirty="0">
                <a:solidFill>
                  <a:srgbClr val="B27979"/>
                </a:solidFill>
                <a:latin typeface="Abadi MT Condensed Light"/>
                <a:cs typeface="Abadi MT Condensed Light"/>
              </a:endParaRPr>
            </a:p>
          </p:txBody>
        </p:sp>
        <p:sp>
          <p:nvSpPr>
            <p:cNvPr id="44" name="Rectangle 43"/>
            <p:cNvSpPr/>
            <p:nvPr/>
          </p:nvSpPr>
          <p:spPr>
            <a:xfrm>
              <a:off x="810846" y="2526484"/>
              <a:ext cx="1398954" cy="961134"/>
            </a:xfrm>
            <a:prstGeom prst="rect">
              <a:avLst/>
            </a:prstGeom>
            <a:solidFill>
              <a:schemeClr val="accent6">
                <a:lumMod val="5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8" name="TextBox 37"/>
            <p:cNvSpPr txBox="1"/>
            <p:nvPr/>
          </p:nvSpPr>
          <p:spPr>
            <a:xfrm>
              <a:off x="584201" y="2516472"/>
              <a:ext cx="1562100" cy="461665"/>
            </a:xfrm>
            <a:prstGeom prst="rect">
              <a:avLst/>
            </a:prstGeom>
            <a:noFill/>
          </p:spPr>
          <p:txBody>
            <a:bodyPr wrap="square" rtlCol="0">
              <a:spAutoFit/>
            </a:bodyPr>
            <a:lstStyle/>
            <a:p>
              <a:pPr algn="r"/>
              <a:r>
                <a:rPr lang="en-US" sz="2400" dirty="0">
                  <a:solidFill>
                    <a:schemeClr val="accent6">
                      <a:lumMod val="20000"/>
                      <a:lumOff val="80000"/>
                    </a:schemeClr>
                  </a:solidFill>
                  <a:latin typeface="Abadi MT Condensed Extra Bold"/>
                  <a:cs typeface="Abadi MT Condensed Extra Bold"/>
                </a:rPr>
                <a:t>SaaS</a:t>
              </a:r>
            </a:p>
          </p:txBody>
        </p:sp>
      </p:grpSp>
      <p:grpSp>
        <p:nvGrpSpPr>
          <p:cNvPr id="9" name="Group 8"/>
          <p:cNvGrpSpPr/>
          <p:nvPr/>
        </p:nvGrpSpPr>
        <p:grpSpPr>
          <a:xfrm>
            <a:off x="810846" y="4875223"/>
            <a:ext cx="7307386" cy="1005854"/>
            <a:chOff x="810846" y="4640767"/>
            <a:chExt cx="7307386" cy="1005854"/>
          </a:xfrm>
        </p:grpSpPr>
        <p:sp>
          <p:nvSpPr>
            <p:cNvPr id="24" name="Rectangle 23"/>
            <p:cNvSpPr/>
            <p:nvPr/>
          </p:nvSpPr>
          <p:spPr>
            <a:xfrm>
              <a:off x="810846" y="4640767"/>
              <a:ext cx="7307386" cy="1005853"/>
            </a:xfrm>
            <a:prstGeom prst="rect">
              <a:avLst/>
            </a:prstGeom>
            <a:solidFill>
              <a:schemeClr val="tx2">
                <a:lumMod val="20000"/>
                <a:lumOff val="80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TextBox 28"/>
            <p:cNvSpPr txBox="1"/>
            <p:nvPr/>
          </p:nvSpPr>
          <p:spPr>
            <a:xfrm>
              <a:off x="2303598" y="4732136"/>
              <a:ext cx="5746248" cy="738664"/>
            </a:xfrm>
            <a:prstGeom prst="rect">
              <a:avLst/>
            </a:prstGeom>
            <a:noFill/>
          </p:spPr>
          <p:txBody>
            <a:bodyPr wrap="square" lIns="108000" tIns="0" rIns="108000" bIns="0" rtlCol="0" anchor="t" anchorCtr="0">
              <a:spAutoFit/>
            </a:bodyPr>
            <a:lstStyle/>
            <a:p>
              <a:r>
                <a:rPr lang="en-US" sz="1600" i="1" dirty="0">
                  <a:solidFill>
                    <a:schemeClr val="accent1">
                      <a:lumMod val="75000"/>
                    </a:schemeClr>
                  </a:solidFill>
                  <a:latin typeface="Abadi MT Condensed Light"/>
                  <a:cs typeface="Abadi MT Condensed Light"/>
                </a:rPr>
                <a:t>Infrastructure in terms of networking, raw compute, and storage that build up that hardware on top of which applications and systems are installed and deployed.</a:t>
              </a:r>
            </a:p>
          </p:txBody>
        </p:sp>
        <p:sp>
          <p:nvSpPr>
            <p:cNvPr id="30" name="Rectangle 29"/>
            <p:cNvSpPr/>
            <p:nvPr/>
          </p:nvSpPr>
          <p:spPr>
            <a:xfrm>
              <a:off x="810846" y="4640769"/>
              <a:ext cx="1398954" cy="1005852"/>
            </a:xfrm>
            <a:prstGeom prst="rect">
              <a:avLst/>
            </a:prstGeom>
            <a:solidFill>
              <a:schemeClr val="accent1">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 name="TextBox 30"/>
            <p:cNvSpPr txBox="1"/>
            <p:nvPr/>
          </p:nvSpPr>
          <p:spPr>
            <a:xfrm>
              <a:off x="996462" y="4640767"/>
              <a:ext cx="1175238" cy="769441"/>
            </a:xfrm>
            <a:prstGeom prst="rect">
              <a:avLst/>
            </a:prstGeom>
            <a:noFill/>
            <a:ln>
              <a:noFill/>
            </a:ln>
          </p:spPr>
          <p:txBody>
            <a:bodyPr wrap="square" lIns="0" rtlCol="0">
              <a:spAutoFit/>
            </a:bodyPr>
            <a:lstStyle>
              <a:defPPr>
                <a:defRPr lang="en-US"/>
              </a:defPPr>
              <a:lvl1pPr algn="r">
                <a:defRPr sz="6000">
                  <a:solidFill>
                    <a:schemeClr val="accent1">
                      <a:lumMod val="40000"/>
                      <a:lumOff val="60000"/>
                    </a:schemeClr>
                  </a:solidFill>
                  <a:latin typeface="Arial Narrow"/>
                  <a:cs typeface="Arial Narrow"/>
                </a:defRPr>
              </a:lvl1pPr>
            </a:lstStyle>
            <a:p>
              <a:r>
                <a:rPr lang="en-US" sz="4400">
                  <a:solidFill>
                    <a:schemeClr val="accent1">
                      <a:lumMod val="20000"/>
                      <a:lumOff val="80000"/>
                    </a:schemeClr>
                  </a:solidFill>
                  <a:latin typeface="Abadi MT Condensed Extra Bold"/>
                  <a:cs typeface="Abadi MT Condensed Extra Bold"/>
                </a:rPr>
                <a:t>IaaS</a:t>
              </a:r>
              <a:endParaRPr lang="en-US" sz="2000">
                <a:solidFill>
                  <a:schemeClr val="accent1">
                    <a:lumMod val="20000"/>
                    <a:lumOff val="80000"/>
                  </a:schemeClr>
                </a:solidFill>
                <a:latin typeface="Abadi MT Condensed Extra Bold"/>
                <a:cs typeface="Abadi MT Condensed Extra Bold"/>
              </a:endParaRPr>
            </a:p>
          </p:txBody>
        </p:sp>
      </p:grpSp>
      <p:cxnSp>
        <p:nvCxnSpPr>
          <p:cNvPr id="34" name="Straight Connector 33"/>
          <p:cNvCxnSpPr/>
          <p:nvPr/>
        </p:nvCxnSpPr>
        <p:spPr>
          <a:xfrm>
            <a:off x="8632754" y="3052546"/>
            <a:ext cx="0" cy="2567359"/>
          </a:xfrm>
          <a:prstGeom prst="line">
            <a:avLst/>
          </a:prstGeom>
          <a:ln w="3175" cmpd="sng">
            <a:solidFill>
              <a:schemeClr val="tx2">
                <a:lumMod val="75000"/>
              </a:schemeClr>
            </a:solidFill>
            <a:headEnd type="stealth"/>
            <a:tailEnd type="stealth"/>
          </a:ln>
          <a:effectLst/>
        </p:spPr>
        <p:style>
          <a:lnRef idx="2">
            <a:schemeClr val="accent1"/>
          </a:lnRef>
          <a:fillRef idx="0">
            <a:schemeClr val="accent1"/>
          </a:fillRef>
          <a:effectRef idx="1">
            <a:schemeClr val="accent1"/>
          </a:effectRef>
          <a:fontRef idx="minor">
            <a:schemeClr val="tx1"/>
          </a:fontRef>
        </p:style>
      </p:cxnSp>
      <p:sp>
        <p:nvSpPr>
          <p:cNvPr id="37" name="TextBox 36"/>
          <p:cNvSpPr txBox="1"/>
          <p:nvPr/>
        </p:nvSpPr>
        <p:spPr>
          <a:xfrm>
            <a:off x="8049847" y="2737175"/>
            <a:ext cx="1094154" cy="307777"/>
          </a:xfrm>
          <a:prstGeom prst="rect">
            <a:avLst/>
          </a:prstGeom>
          <a:noFill/>
        </p:spPr>
        <p:txBody>
          <a:bodyPr wrap="square" rtlCol="0">
            <a:spAutoFit/>
          </a:bodyPr>
          <a:lstStyle/>
          <a:p>
            <a:pPr algn="ctr"/>
            <a:r>
              <a:rPr lang="en-US" sz="1400" dirty="0">
                <a:solidFill>
                  <a:schemeClr val="tx2">
                    <a:lumMod val="75000"/>
                  </a:schemeClr>
                </a:solidFill>
                <a:latin typeface="Abadi MT Condensed Extra Bold"/>
                <a:cs typeface="Abadi MT Condensed Extra Bold"/>
              </a:rPr>
              <a:t>COMPLEXITY</a:t>
            </a:r>
          </a:p>
        </p:txBody>
      </p:sp>
      <p:sp>
        <p:nvSpPr>
          <p:cNvPr id="41" name="TextBox 40"/>
          <p:cNvSpPr txBox="1"/>
          <p:nvPr/>
        </p:nvSpPr>
        <p:spPr>
          <a:xfrm>
            <a:off x="8119541" y="5624310"/>
            <a:ext cx="1024459" cy="307777"/>
          </a:xfrm>
          <a:prstGeom prst="rect">
            <a:avLst/>
          </a:prstGeom>
          <a:noFill/>
        </p:spPr>
        <p:txBody>
          <a:bodyPr wrap="square" rtlCol="0">
            <a:spAutoFit/>
          </a:bodyPr>
          <a:lstStyle/>
          <a:p>
            <a:pPr algn="ctr"/>
            <a:r>
              <a:rPr lang="en-US" sz="1400">
                <a:solidFill>
                  <a:schemeClr val="tx2">
                    <a:lumMod val="75000"/>
                  </a:schemeClr>
                </a:solidFill>
                <a:latin typeface="Abadi MT Condensed Extra Bold"/>
                <a:cs typeface="Abadi MT Condensed Extra Bold"/>
              </a:rPr>
              <a:t>CONTROL</a:t>
            </a:r>
          </a:p>
        </p:txBody>
      </p:sp>
    </p:spTree>
    <p:extLst>
      <p:ext uri="{BB962C8B-B14F-4D97-AF65-F5344CB8AC3E}">
        <p14:creationId xmlns:p14="http://schemas.microsoft.com/office/powerpoint/2010/main" val="303659162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a:solidFill>
            <a:schemeClr val="accent1"/>
          </a:solidFill>
          <a:headEnd type="oval"/>
          <a:tailEnd type="oval"/>
        </a:ln>
        <a:effectLst/>
      </a:spPr>
      <a:bodyPr rtlCol="0" anchor="ctr"/>
      <a:lstStyle>
        <a:defPPr algn="ctr">
          <a:defRPr/>
        </a:defPPr>
      </a:lstStyle>
      <a:style>
        <a:lnRef idx="2">
          <a:schemeClr val="accent1"/>
        </a:lnRef>
        <a:fillRef idx="0">
          <a:schemeClr val="accent1"/>
        </a:fillRef>
        <a:effectRef idx="1">
          <a:schemeClr val="accent1"/>
        </a:effectRef>
        <a:fontRef idx="minor">
          <a:schemeClr val="tx1"/>
        </a:fontRef>
      </a:style>
    </a:spDef>
    <a:lnDef>
      <a:spPr>
        <a:ln w="3175" cmpd="sng">
          <a:solidFill>
            <a:schemeClr val="tx2">
              <a:lumMod val="50000"/>
            </a:schemeClr>
          </a:solidFill>
          <a:tailEnd type="stealth"/>
        </a:ln>
        <a:effectLst/>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9315</TotalTime>
  <Words>5214</Words>
  <Application>Microsoft Macintosh PowerPoint</Application>
  <PresentationFormat>On-screen Show (4:3)</PresentationFormat>
  <Paragraphs>848</Paragraphs>
  <Slides>58</Slides>
  <Notes>11</Notes>
  <HiddenSlides>0</HiddenSlides>
  <MMClips>0</MMClips>
  <ScaleCrop>false</ScaleCrop>
  <HeadingPairs>
    <vt:vector size="6" baseType="variant">
      <vt:variant>
        <vt:lpstr>Fonts Used</vt:lpstr>
      </vt:variant>
      <vt:variant>
        <vt:i4>23</vt:i4>
      </vt:variant>
      <vt:variant>
        <vt:lpstr>Theme</vt:lpstr>
      </vt:variant>
      <vt:variant>
        <vt:i4>1</vt:i4>
      </vt:variant>
      <vt:variant>
        <vt:lpstr>Slide Titles</vt:lpstr>
      </vt:variant>
      <vt:variant>
        <vt:i4>58</vt:i4>
      </vt:variant>
    </vt:vector>
  </HeadingPairs>
  <TitlesOfParts>
    <vt:vector size="82" baseType="lpstr">
      <vt:lpstr>Abadi MT Condensed Extra Bold</vt:lpstr>
      <vt:lpstr>Abadi MT Condensed Light</vt:lpstr>
      <vt:lpstr>Arial</vt:lpstr>
      <vt:lpstr>Arial Black</vt:lpstr>
      <vt:lpstr>Arial Narrow</vt:lpstr>
      <vt:lpstr>Avenir Black</vt:lpstr>
      <vt:lpstr>Avenir Book</vt:lpstr>
      <vt:lpstr>Avenir Medium</vt:lpstr>
      <vt:lpstr>Avenir Next Condensed Medium</vt:lpstr>
      <vt:lpstr>Bangla Sangam MN</vt:lpstr>
      <vt:lpstr>Calibri</vt:lpstr>
      <vt:lpstr>DIN Condensed Bold</vt:lpstr>
      <vt:lpstr>Euphemia UCAS</vt:lpstr>
      <vt:lpstr>Franklin Gothic Book</vt:lpstr>
      <vt:lpstr>IBM Plex Sans</vt:lpstr>
      <vt:lpstr>Impact</vt:lpstr>
      <vt:lpstr>Kannada Sangam MN</vt:lpstr>
      <vt:lpstr>Khmer Sangam MN</vt:lpstr>
      <vt:lpstr>Lucida Grande</vt:lpstr>
      <vt:lpstr>Menlo Italic</vt:lpstr>
      <vt:lpstr>Times New Roman</vt:lpstr>
      <vt:lpstr>Wingdings</vt:lpstr>
      <vt:lpstr>Zapf Dingbats</vt:lpstr>
      <vt:lpstr>Office Theme</vt:lpstr>
      <vt:lpstr>Building in the cloud</vt:lpstr>
      <vt:lpstr>Designing SOA for the Cloud</vt:lpstr>
      <vt:lpstr>What is Cloud Computing?</vt:lpstr>
      <vt:lpstr>What is Cloud Computing?</vt:lpstr>
      <vt:lpstr>What is Cloud Computing?</vt:lpstr>
      <vt:lpstr>What is Cloud Computing?</vt:lpstr>
      <vt:lpstr>Why now?</vt:lpstr>
      <vt:lpstr>Explore the Cloud Stack Model</vt:lpstr>
      <vt:lpstr>Infrastructure as a Service</vt:lpstr>
      <vt:lpstr>Infrastructure as a Service</vt:lpstr>
      <vt:lpstr>IaaS solutions</vt:lpstr>
      <vt:lpstr>Platform as a Service</vt:lpstr>
      <vt:lpstr>Platform-as-a-Service</vt:lpstr>
      <vt:lpstr>Platform as a Service</vt:lpstr>
      <vt:lpstr>Platform as a Service</vt:lpstr>
      <vt:lpstr>Platform as a Service</vt:lpstr>
      <vt:lpstr>Platform as a Service</vt:lpstr>
      <vt:lpstr>Platform as a Service</vt:lpstr>
      <vt:lpstr>Platform as a Service</vt:lpstr>
      <vt:lpstr>Platform as a Service</vt:lpstr>
      <vt:lpstr>Platform as a Service</vt:lpstr>
      <vt:lpstr>Platform as a Service</vt:lpstr>
      <vt:lpstr>Platform as a Service</vt:lpstr>
      <vt:lpstr>Comparing PaaS and IaaS</vt:lpstr>
      <vt:lpstr>PaaS development</vt:lpstr>
      <vt:lpstr>PaaS development</vt:lpstr>
      <vt:lpstr>PaaS development</vt:lpstr>
      <vt:lpstr>PaaS development</vt:lpstr>
      <vt:lpstr>PaaS development</vt:lpstr>
      <vt:lpstr>PaaS development</vt:lpstr>
      <vt:lpstr>PaaS development</vt:lpstr>
      <vt:lpstr>PaaS development</vt:lpstr>
      <vt:lpstr>PaaS development</vt:lpstr>
      <vt:lpstr>PaaS development</vt:lpstr>
      <vt:lpstr>PaaS development</vt:lpstr>
      <vt:lpstr>PaaS development</vt:lpstr>
      <vt:lpstr>PaaS development</vt:lpstr>
      <vt:lpstr>Business Case</vt:lpstr>
      <vt:lpstr>Business case</vt:lpstr>
      <vt:lpstr>Business case</vt:lpstr>
      <vt:lpstr>Business case</vt:lpstr>
      <vt:lpstr>Business case</vt:lpstr>
      <vt:lpstr>Business case</vt:lpstr>
      <vt:lpstr>Distributed Computing Primer </vt:lpstr>
      <vt:lpstr>Distributed Computing Primer</vt:lpstr>
      <vt:lpstr>What is “Distributed Computing” ?</vt:lpstr>
      <vt:lpstr>Characterisation</vt:lpstr>
      <vt:lpstr>Characterisation</vt:lpstr>
      <vt:lpstr>Approaches, Paradigms, &amp; Models</vt:lpstr>
      <vt:lpstr>Approaches, Paradigms, &amp; Models</vt:lpstr>
      <vt:lpstr>Approaches, Paradigms, &amp; Models</vt:lpstr>
      <vt:lpstr>Approaches, Paradigms, and Models</vt:lpstr>
      <vt:lpstr>Service Orientation</vt:lpstr>
      <vt:lpstr>Service Orientation</vt:lpstr>
      <vt:lpstr>Service Orientation</vt:lpstr>
      <vt:lpstr>Service Orientation</vt:lpstr>
      <vt:lpstr>Service Orientation</vt:lpstr>
      <vt:lpstr>Approaches, Paradigms, &amp; Models</vt:lpstr>
    </vt:vector>
  </TitlesOfParts>
  <Company/>
  <LinksUpToDate>false</LinksUpToDate>
  <SharedDoc>false</SharedDoc>
  <HyperlinksChanged>false</HyperlinksChanged>
  <AppVersion>16.0011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the Course</dc:title>
  <dc:creator>Christian Vecchiola</dc:creator>
  <cp:lastModifiedBy>Alessio Bonti</cp:lastModifiedBy>
  <cp:revision>527</cp:revision>
  <cp:lastPrinted>2015-12-04T09:24:12Z</cp:lastPrinted>
  <dcterms:created xsi:type="dcterms:W3CDTF">2015-09-19T19:41:13Z</dcterms:created>
  <dcterms:modified xsi:type="dcterms:W3CDTF">2018-03-22T13:24:30Z</dcterms:modified>
</cp:coreProperties>
</file>